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084" r:id="rId24"/>
    <p:sldMasterId id="2147484085" r:id="rId26"/>
  </p:sldMasterIdLst>
  <p:sldIdLst>
    <p:sldId id="256" r:id="rId28"/>
    <p:sldId id="257" r:id="rId29"/>
    <p:sldId id="292" r:id="rId30"/>
    <p:sldId id="298" r:id="rId31"/>
    <p:sldId id="258" r:id="rId32"/>
    <p:sldId id="296" r:id="rId33"/>
    <p:sldId id="261" r:id="rId34"/>
    <p:sldId id="262" r:id="rId35"/>
    <p:sldId id="260" r:id="rId36"/>
    <p:sldId id="259" r:id="rId37"/>
    <p:sldId id="264" r:id="rId38"/>
    <p:sldId id="265" r:id="rId39"/>
    <p:sldId id="266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85" r:id="rId52"/>
    <p:sldId id="284" r:id="rId53"/>
    <p:sldId id="286" r:id="rId54"/>
    <p:sldId id="280" r:id="rId55"/>
    <p:sldId id="281" r:id="rId56"/>
    <p:sldId id="282" r:id="rId57"/>
    <p:sldId id="283" r:id="rId58"/>
    <p:sldId id="267" r:id="rId59"/>
    <p:sldId id="293" r:id="rId60"/>
    <p:sldId id="294" r:id="rId61"/>
    <p:sldId id="287" r:id="rId62"/>
    <p:sldId id="288" r:id="rId63"/>
    <p:sldId id="289" r:id="rId64"/>
    <p:sldId id="291" r:id="rId65"/>
    <p:sldId id="297" r:id="rId66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8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3" Type="http://schemas.openxmlformats.org/officeDocument/2006/relationships/slide" Target="slides/slide16.xml"></Relationship><Relationship Id="rId44" Type="http://schemas.openxmlformats.org/officeDocument/2006/relationships/slide" Target="slides/slide17.xml"></Relationship><Relationship Id="rId45" Type="http://schemas.openxmlformats.org/officeDocument/2006/relationships/slide" Target="slides/slide18.xml"></Relationship><Relationship Id="rId46" Type="http://schemas.openxmlformats.org/officeDocument/2006/relationships/slide" Target="slides/slide19.xml"></Relationship><Relationship Id="rId47" Type="http://schemas.openxmlformats.org/officeDocument/2006/relationships/slide" Target="slides/slide20.xml"></Relationship><Relationship Id="rId48" Type="http://schemas.openxmlformats.org/officeDocument/2006/relationships/slide" Target="slides/slide21.xml"></Relationship><Relationship Id="rId49" Type="http://schemas.openxmlformats.org/officeDocument/2006/relationships/slide" Target="slides/slide22.xml"></Relationship><Relationship Id="rId50" Type="http://schemas.openxmlformats.org/officeDocument/2006/relationships/slide" Target="slides/slide23.xml"></Relationship><Relationship Id="rId51" Type="http://schemas.openxmlformats.org/officeDocument/2006/relationships/slide" Target="slides/slide24.xml"></Relationship><Relationship Id="rId52" Type="http://schemas.openxmlformats.org/officeDocument/2006/relationships/slide" Target="slides/slide25.xml"></Relationship><Relationship Id="rId53" Type="http://schemas.openxmlformats.org/officeDocument/2006/relationships/slide" Target="slides/slide26.xml"></Relationship><Relationship Id="rId54" Type="http://schemas.openxmlformats.org/officeDocument/2006/relationships/slide" Target="slides/slide27.xml"></Relationship><Relationship Id="rId55" Type="http://schemas.openxmlformats.org/officeDocument/2006/relationships/slide" Target="slides/slide28.xml"></Relationship><Relationship Id="rId56" Type="http://schemas.openxmlformats.org/officeDocument/2006/relationships/slide" Target="slides/slide29.xml"></Relationship><Relationship Id="rId57" Type="http://schemas.openxmlformats.org/officeDocument/2006/relationships/slide" Target="slides/slide30.xml"></Relationship><Relationship Id="rId58" Type="http://schemas.openxmlformats.org/officeDocument/2006/relationships/slide" Target="slides/slide31.xml"></Relationship><Relationship Id="rId59" Type="http://schemas.openxmlformats.org/officeDocument/2006/relationships/slide" Target="slides/slide32.xml"></Relationship><Relationship Id="rId60" Type="http://schemas.openxmlformats.org/officeDocument/2006/relationships/slide" Target="slides/slide33.xml"></Relationship><Relationship Id="rId61" Type="http://schemas.openxmlformats.org/officeDocument/2006/relationships/slide" Target="slides/slide34.xml"></Relationship><Relationship Id="rId62" Type="http://schemas.openxmlformats.org/officeDocument/2006/relationships/slide" Target="slides/slide35.xml"></Relationship><Relationship Id="rId63" Type="http://schemas.openxmlformats.org/officeDocument/2006/relationships/slide" Target="slides/slide36.xml"></Relationship><Relationship Id="rId64" Type="http://schemas.openxmlformats.org/officeDocument/2006/relationships/slide" Target="slides/slide37.xml"></Relationship><Relationship Id="rId65" Type="http://schemas.openxmlformats.org/officeDocument/2006/relationships/slide" Target="slides/slide38.xml"></Relationship><Relationship Id="rId66" Type="http://schemas.openxmlformats.org/officeDocument/2006/relationships/slide" Target="slides/slide39.xml"></Relationship><Relationship Id="rId67" Type="http://schemas.openxmlformats.org/officeDocument/2006/relationships/viewProps" Target="viewProps.xml"></Relationship><Relationship Id="rId68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79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399346141.png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5584_12731640/fImage13993179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3568_19763304/fImage1399346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86143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1498467.png"></Relationship><Relationship Id="rId13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image" Target="../media/fImage58374548467.png"></Relationship><Relationship Id="rId13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3568_19763304/fImage58374548467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36351226500.jpe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525531379169.jpe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518501545724.jpe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639381611478.jpeg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584071836334.jpeg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835822146500.jpe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610582329169.jpeg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629412465724.jpeg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482832561478.jpeg"></Relationship><Relationship Id="rId3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664842659358.jpe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490492866962.jpeg"></Relationship><Relationship Id="rId3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309602934464.jpeg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546763005705.jpeg"></Relationship><Relationship Id="rId3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3" Type="http://schemas.openxmlformats.org/officeDocument/2006/relationships/image" Target="../media/fImage6085044241.jpeg"></Relationship><Relationship Id="rId4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729543673281.jpeg"></Relationship><Relationship Id="rId3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fImage537793796827.jpeg"></Relationship><Relationship Id="rId3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fImage248603269961.jpeg"></Relationship><Relationship Id="rId3" Type="http://schemas.openxmlformats.org/officeDocument/2006/relationships/image" Target="../media/fImage25608327491.jpeg"></Relationship><Relationship Id="rId4" Type="http://schemas.openxmlformats.org/officeDocument/2006/relationships/image" Target="../media/fImage254463292995.jpeg"></Relationship><Relationship Id="rId5" Type="http://schemas.openxmlformats.org/officeDocument/2006/relationships/image" Target="../media/fImage225153301942.jpeg"></Relationship><Relationship Id="rId6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image" Target="../media/fImage248603374827.jpeg"></Relationship><Relationship Id="rId3" Type="http://schemas.openxmlformats.org/officeDocument/2006/relationships/image" Target="../media/fImage256083385436.jpeg"></Relationship><Relationship Id="rId4" Type="http://schemas.openxmlformats.org/officeDocument/2006/relationships/image" Target="../media/fImage254463392391.jpeg"></Relationship><Relationship Id="rId5" Type="http://schemas.openxmlformats.org/officeDocument/2006/relationships/image" Target="../media/fImage225153404604.jpeg"></Relationship><Relationship Id="rId6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314442141.jpeg"></Relationship><Relationship Id="rId3" Type="http://schemas.openxmlformats.org/officeDocument/2006/relationships/image" Target="../media/fImage440944228467.jpeg"></Relationship><Relationship Id="rId4" Type="http://schemas.openxmlformats.org/officeDocument/2006/relationships/slideLayout" Target="../slideLayouts/slideLayout2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image" Target="../media/fImage248603463902.jpeg"></Relationship><Relationship Id="rId3" Type="http://schemas.openxmlformats.org/officeDocument/2006/relationships/image" Target="../media/fImage25608347153.jpeg"></Relationship><Relationship Id="rId4" Type="http://schemas.openxmlformats.org/officeDocument/2006/relationships/image" Target="../media/fImage25446348292.jpeg"></Relationship><Relationship Id="rId5" Type="http://schemas.openxmlformats.org/officeDocument/2006/relationships/image" Target="../media/fImage225153492382.jpeg"></Relationship><Relationship Id="rId6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image" Target="../media/fImage113303557421.jpeg"></Relationship><Relationship Id="rId3" Type="http://schemas.openxmlformats.org/officeDocument/2006/relationships/image" Target="../media/fImage663713588716.jpeg"></Relationship><Relationship Id="rId4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image" Target="../media/fImage383214349718.jpeg"></Relationship><Relationship Id="rId3" Type="http://schemas.openxmlformats.org/officeDocument/2006/relationships/image" Target="../media/fImage313154369895.jpeg"></Relationship><Relationship Id="rId4" Type="http://schemas.openxmlformats.org/officeDocument/2006/relationships/slideLayout" Target="../slideLayouts/slideLayout2.xml"></Relationship></Relationships>
</file>

<file path=ppt/slides/_rels/slide34.xml.rels><?xml version="1.0" encoding="UTF-8"?>
<Relationships xmlns="http://schemas.openxmlformats.org/package/2006/relationships"><Relationship Id="rId2" Type="http://schemas.openxmlformats.org/officeDocument/2006/relationships/image" Target="../media/fImage577204405447.jpeg"></Relationship><Relationship Id="rId3" Type="http://schemas.openxmlformats.org/officeDocument/2006/relationships/image" Target="../media/fImage397894411726.jpeg"></Relationship><Relationship Id="rId4" Type="http://schemas.openxmlformats.org/officeDocument/2006/relationships/slideLayout" Target="../slideLayouts/slideLayout2.xml"></Relationship></Relationships>
</file>

<file path=ppt/slides/_rels/slide35.xml.rels><?xml version="1.0" encoding="UTF-8"?>
<Relationships xmlns="http://schemas.openxmlformats.org/package/2006/relationships"><Relationship Id="rId2" Type="http://schemas.openxmlformats.org/officeDocument/2006/relationships/image" Target="../media/fImage254603854771.jpeg"></Relationship><Relationship Id="rId3" Type="http://schemas.openxmlformats.org/officeDocument/2006/relationships/slideLayout" Target="../slideLayouts/slideLayout2.xml"></Relationship></Relationships>
</file>

<file path=ppt/slides/_rels/slide36.xml.rels><?xml version="1.0" encoding="UTF-8"?>
<Relationships xmlns="http://schemas.openxmlformats.org/package/2006/relationships"><Relationship Id="rId2" Type="http://schemas.openxmlformats.org/officeDocument/2006/relationships/image" Target="../media/fImage375503951538.jpeg"></Relationship><Relationship Id="rId3" Type="http://schemas.openxmlformats.org/officeDocument/2006/relationships/slideLayout" Target="../slideLayouts/slideLayout2.xml"></Relationship></Relationships>
</file>

<file path=ppt/slides/_rels/slide37.xml.rels><?xml version="1.0" encoding="UTF-8"?>
<Relationships xmlns="http://schemas.openxmlformats.org/package/2006/relationships"><Relationship Id="rId2" Type="http://schemas.openxmlformats.org/officeDocument/2006/relationships/image" Target="../media/fImage587824001869.jpeg"></Relationship><Relationship Id="rId3" Type="http://schemas.openxmlformats.org/officeDocument/2006/relationships/image" Target="../media/fImage1224014019912.jpeg"></Relationship><Relationship Id="rId4" Type="http://schemas.openxmlformats.org/officeDocument/2006/relationships/slideLayout" Target="../slideLayouts/slideLayout2.xml"></Relationship></Relationships>
</file>

<file path=ppt/slides/_rels/slide38.xml.rels><?xml version="1.0" encoding="UTF-8"?>
<Relationships xmlns="http://schemas.openxmlformats.org/package/2006/relationships"><Relationship Id="rId2" Type="http://schemas.openxmlformats.org/officeDocument/2006/relationships/image" Target="../media/fImage2332164145667.jpeg"></Relationship><Relationship Id="rId3" Type="http://schemas.openxmlformats.org/officeDocument/2006/relationships/slideLayout" Target="../slideLayouts/slideLayout2.xml"></Relationship></Relationships>
</file>

<file path=ppt/slides/_rels/slide3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3200511041.jpeg"></Relationship><Relationship Id="rId3" Type="http://schemas.openxmlformats.org/officeDocument/2006/relationships/image" Target="../media/fImage197671128467.jpe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76771206334.jpe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69695"/>
            <a:ext cx="103638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자료구조설계</a:t>
            </a:r>
            <a:endParaRPr lang="ko-KR" altLang="en-US" sz="5000" cap="none" dirty="0" smtClean="0" b="0" strike="noStrike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조립 PC 견적 추천 프로그램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컴퓨터전공 20154098 염승윤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40995" y="1239520"/>
            <a:ext cx="11014710" cy="49396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94915" y="1285240"/>
          <a:ext cx="9097645" cy="40322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20725"/>
                <a:gridCol w="720725"/>
                <a:gridCol w="720725"/>
                <a:gridCol w="721360"/>
                <a:gridCol w="721360"/>
                <a:gridCol w="721360"/>
                <a:gridCol w="721360"/>
                <a:gridCol w="721360"/>
                <a:gridCol w="721360"/>
                <a:gridCol w="721360"/>
                <a:gridCol w="935355"/>
                <a:gridCol w="950595"/>
              </a:tblGrid>
              <a:tr h="403225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밴치마크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가격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정격파워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모델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코어클럭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부스트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팬 개수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메모리클럭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길이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18375" y="1695450"/>
            <a:ext cx="4286885" cy="446786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307340" y="3138805"/>
            <a:ext cx="63461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사용자가 입력한 그래픽 카드 사양 이상인 제품만 노드 생성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6652895" y="3318510"/>
            <a:ext cx="1058545" cy="571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12330" y="1690370"/>
            <a:ext cx="4182110" cy="418211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84480" y="1239520"/>
            <a:ext cx="11071225" cy="49396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94915" y="1285240"/>
          <a:ext cx="9097645" cy="40322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20725"/>
                <a:gridCol w="720725"/>
                <a:gridCol w="720725"/>
                <a:gridCol w="721360"/>
                <a:gridCol w="721360"/>
                <a:gridCol w="721360"/>
                <a:gridCol w="721360"/>
                <a:gridCol w="721360"/>
                <a:gridCol w="721360"/>
                <a:gridCol w="721360"/>
                <a:gridCol w="935355"/>
                <a:gridCol w="950595"/>
              </a:tblGrid>
              <a:tr h="403225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밴치마크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가격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정격파워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모델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코어클럭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부스트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팬 개수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메모리클럭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길이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  <p:sp>
        <p:nvSpPr>
          <p:cNvPr id="7" name="텍스트 상자 6"/>
          <p:cNvSpPr txBox="1">
            <a:spLocks/>
          </p:cNvSpPr>
          <p:nvPr/>
        </p:nvSpPr>
        <p:spPr>
          <a:xfrm rot="0">
            <a:off x="773430" y="3036570"/>
            <a:ext cx="53225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그래픽 카드는 벤치마크 점수/가격으로 계산한다.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(가격대비 벤치마크 점수가 높은 제품을 선택)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>
            <a:off x="6096000" y="3496945"/>
            <a:ext cx="1626870" cy="635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97955" y="1993900"/>
            <a:ext cx="5506085" cy="470598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15900" y="1239520"/>
            <a:ext cx="11139805" cy="49396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3250565"/>
            <a:ext cx="561657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사용자가 입력한 CPU 사양 이상인 제품만 노드 생성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>
            <a:off x="5742940" y="3435350"/>
            <a:ext cx="995680" cy="1143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7175" y="1645285"/>
          <a:ext cx="1174432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11505"/>
                <a:gridCol w="611505"/>
                <a:gridCol w="611505"/>
                <a:gridCol w="611505"/>
                <a:gridCol w="612140"/>
                <a:gridCol w="613410"/>
                <a:gridCol w="614045"/>
                <a:gridCol w="614045"/>
                <a:gridCol w="614045"/>
                <a:gridCol w="614045"/>
                <a:gridCol w="614045"/>
                <a:gridCol w="614045"/>
                <a:gridCol w="614045"/>
                <a:gridCol w="614045"/>
                <a:gridCol w="752475"/>
                <a:gridCol w="968375"/>
                <a:gridCol w="143954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벤치점수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TDP(W)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오버클럭가능여부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소켓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CPU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코어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쓰레드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동작속도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터보속도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L3캐시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내장 그래픽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GPU속도(Mhz)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최대 지원메모리(Mhz)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13220" y="1985010"/>
            <a:ext cx="5144135" cy="462026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04470" y="1239520"/>
            <a:ext cx="11151235" cy="49396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00965" y="3490595"/>
            <a:ext cx="508571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CPU는 벤치마크 점수/가격으로 계산한다.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(가격대비 벤치마크 점수가 높은 제품을 선택)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5184140" y="3780790"/>
            <a:ext cx="2051685" cy="3619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7175" y="1645285"/>
          <a:ext cx="1174432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11505"/>
                <a:gridCol w="611505"/>
                <a:gridCol w="611505"/>
                <a:gridCol w="611505"/>
                <a:gridCol w="612140"/>
                <a:gridCol w="613410"/>
                <a:gridCol w="614045"/>
                <a:gridCol w="614045"/>
                <a:gridCol w="614045"/>
                <a:gridCol w="614045"/>
                <a:gridCol w="614045"/>
                <a:gridCol w="614045"/>
                <a:gridCol w="614045"/>
                <a:gridCol w="614045"/>
                <a:gridCol w="752475"/>
                <a:gridCol w="968375"/>
                <a:gridCol w="143954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벤치점수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TDP(W)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오버클럭가능여부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소켓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CPU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코어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쓰레드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동작속도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터보속도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L3캐시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내장 그래픽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GPU속도(Mhz)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최대 지원메모리(Mhz)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  <p:sp>
        <p:nvSpPr>
          <p:cNvPr id="11" name="텍스트 상자 10"/>
          <p:cNvSpPr txBox="1">
            <a:spLocks/>
          </p:cNvSpPr>
          <p:nvPr/>
        </p:nvSpPr>
        <p:spPr>
          <a:xfrm rot="0">
            <a:off x="104140" y="4137025"/>
            <a:ext cx="640270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CPU의 소켓과 오버클럭 가능 여부는 Mainboard를 구할때 필요한 정보임으로 저장 (CPU MB간 엣지 연결 조건)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11" idx="3"/>
          </p:cNvCxnSpPr>
          <p:nvPr/>
        </p:nvCxnSpPr>
        <p:spPr>
          <a:xfrm rot="0" flipV="1">
            <a:off x="6506210" y="4371975"/>
            <a:ext cx="977900" cy="8890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11" idx="3"/>
          </p:cNvCxnSpPr>
          <p:nvPr/>
        </p:nvCxnSpPr>
        <p:spPr>
          <a:xfrm rot="0">
            <a:off x="6506210" y="4460240"/>
            <a:ext cx="969645" cy="4953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13"/>
          <p:cNvSpPr txBox="1">
            <a:spLocks/>
          </p:cNvSpPr>
          <p:nvPr/>
        </p:nvSpPr>
        <p:spPr>
          <a:xfrm rot="0">
            <a:off x="98425" y="4791710"/>
            <a:ext cx="667448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CPU의 소비전력(TDP)는 PSU를 구할때 필요한 정보임으로 저장 (CPU PSU간 엣지 연결 조건)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>
            <a:stCxn id="14" idx="3"/>
          </p:cNvCxnSpPr>
          <p:nvPr/>
        </p:nvCxnSpPr>
        <p:spPr>
          <a:xfrm rot="0" flipV="1">
            <a:off x="6767830" y="4663440"/>
            <a:ext cx="708025" cy="45021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82335" y="1880235"/>
            <a:ext cx="5901055" cy="497840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3250565"/>
            <a:ext cx="5719445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소켓과 CPU 오버클럭 가능 여부에 따라 MB선택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>
            <a:off x="5845810" y="3435350"/>
            <a:ext cx="387350" cy="25019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00380" y="1671955"/>
          <a:ext cx="11316335" cy="20955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53745"/>
                <a:gridCol w="496570"/>
                <a:gridCol w="1229360"/>
                <a:gridCol w="534670"/>
                <a:gridCol w="754380"/>
                <a:gridCol w="854075"/>
                <a:gridCol w="654685"/>
                <a:gridCol w="754380"/>
                <a:gridCol w="754380"/>
                <a:gridCol w="915035"/>
                <a:gridCol w="594360"/>
                <a:gridCol w="755015"/>
                <a:gridCol w="755015"/>
                <a:gridCol w="755650"/>
                <a:gridCol w="755015"/>
              </a:tblGrid>
              <a:tr h="20955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소켓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오버클럭가능여부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메모리 슬롯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램 클럭 지원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DDR버전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페이즈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폼팩터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메인보드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세부 칩셋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WiFi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길이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폭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74995" y="1899285"/>
            <a:ext cx="6384925" cy="490728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38760" y="1239520"/>
            <a:ext cx="1111694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40665" y="4398645"/>
            <a:ext cx="3695065" cy="9017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MB와 RAM 연결 조건을 저장한다.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(메모리 슬럭 수, 램 지원 클럭, DDR버전)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3937000" y="4617720"/>
            <a:ext cx="2648585" cy="23114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00380" y="1671955"/>
          <a:ext cx="11316335" cy="20955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53745"/>
                <a:gridCol w="496570"/>
                <a:gridCol w="1229360"/>
                <a:gridCol w="534670"/>
                <a:gridCol w="754380"/>
                <a:gridCol w="854075"/>
                <a:gridCol w="654685"/>
                <a:gridCol w="754380"/>
                <a:gridCol w="754380"/>
                <a:gridCol w="915035"/>
                <a:gridCol w="594360"/>
                <a:gridCol w="755015"/>
                <a:gridCol w="755015"/>
                <a:gridCol w="755650"/>
                <a:gridCol w="755015"/>
              </a:tblGrid>
              <a:tr h="20955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소켓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오버클럭가능여부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메모리 슬롯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램 클럭 지원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DDR버전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페이즈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폼팩터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메인보드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세부 칩셋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WiFi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길이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폭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  <p:sp>
        <p:nvSpPr>
          <p:cNvPr id="13" name="텍스트 상자 12"/>
          <p:cNvSpPr txBox="1">
            <a:spLocks/>
          </p:cNvSpPr>
          <p:nvPr/>
        </p:nvSpPr>
        <p:spPr>
          <a:xfrm rot="0">
            <a:off x="165100" y="2844165"/>
            <a:ext cx="5283200" cy="146685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MB는 페이즈 수 * 램 지원 클럭 /가격 이 최대인 제품을 선택 한다. 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(페이즈 수는 높을수록 안정적인 전력 공급을 해주고 램 지원 클럭이 높을 수록 CPU GPU를 받쳐줄 수 있는 성능이 올라간다.)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>
            <a:stCxn id="13" idx="3"/>
          </p:cNvCxnSpPr>
          <p:nvPr/>
        </p:nvCxnSpPr>
        <p:spPr>
          <a:xfrm rot="0">
            <a:off x="5447665" y="3577590"/>
            <a:ext cx="535305" cy="2857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244475" y="5289550"/>
            <a:ext cx="5624830" cy="70485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MB와 CASE 연결 조건을 저장한다.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메인보드 칩셋(폼팩터)은 크기를 나타낸다.(m-ATX, ATX, E-ATX...)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>
            <a:stCxn id="15" idx="3"/>
          </p:cNvCxnSpPr>
          <p:nvPr/>
        </p:nvCxnSpPr>
        <p:spPr>
          <a:xfrm rot="0" flipV="1">
            <a:off x="5874385" y="4867910"/>
            <a:ext cx="779780" cy="77533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0615" y="1691005"/>
            <a:ext cx="7214870" cy="511048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3250565"/>
            <a:ext cx="4900295" cy="17881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사용자가 입력한 램 용량 보다는 크고 입력한 용량 4배 보다는 작고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램 갯수가 메인보드의 램 슬롯갯수보다 작고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램 클럭이 메인보드의 램 지원 클럭보다 크고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램 DDR버전과 메인보드의 DDR 버전이 같은지 본다.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5028565" y="3867150"/>
            <a:ext cx="203835" cy="27686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45005" y="1319530"/>
          <a:ext cx="947356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28345"/>
                <a:gridCol w="728345"/>
                <a:gridCol w="728345"/>
                <a:gridCol w="728345"/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  <a:gridCol w="72834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용량(GB)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개수(개)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클럭(Mhz)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램 규격(DDR)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RAM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타이밍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전압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XMP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색깔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LED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9115" y="1690370"/>
            <a:ext cx="5306060" cy="453136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04470" y="1239520"/>
            <a:ext cx="1115123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00965" y="3490595"/>
            <a:ext cx="6177915" cy="6477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RAM은 램 용량*램 클럭/가격이 최대인 제품을 선택한다. 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(램 용량이 클수록 램 클럭이 높을수록 처리속도가 빠르다.)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6276975" y="3605530"/>
            <a:ext cx="1127760" cy="20955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45005" y="1319530"/>
          <a:ext cx="947356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28345"/>
                <a:gridCol w="728345"/>
                <a:gridCol w="728345"/>
                <a:gridCol w="728345"/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  <a:gridCol w="72834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용량(GB)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개수(개)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클럭(Mhz)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램 규격(DDR)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RAM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타이밍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전압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XMP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색깔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LED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67195" y="2025015"/>
            <a:ext cx="5095875" cy="458216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SSD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2695575"/>
            <a:ext cx="5571490" cy="23660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SSD를 고른다고 선택한 경우(0==선택하지 않음)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 용량이 사용자가 입력한 값보다 작은것만 선택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5538470" y="3742055"/>
            <a:ext cx="1820545" cy="9144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86715" y="1660525"/>
          <a:ext cx="1165796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16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용량GB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읽기 속도MB/s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쓰기 속도MB/s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A/S년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SSD 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저장 방식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TRIM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S.M.A.R.T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ECC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DEVSLP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SLC 캐싱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두께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  <p:cxnSp>
        <p:nvCxnSpPr>
          <p:cNvPr id="20" name="도형 19"/>
          <p:cNvCxnSpPr/>
          <p:nvPr/>
        </p:nvCxnSpPr>
        <p:spPr>
          <a:xfrm rot="0" flipV="1">
            <a:off x="5316855" y="2172335"/>
            <a:ext cx="1416685" cy="67564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46395" y="2036445"/>
            <a:ext cx="6553835" cy="459486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SSD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3559810"/>
            <a:ext cx="4798060" cy="15017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SSD는 (읽기+쓰기속도)*용량/가격 이 최대인 제품을 선택한다.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4926330" y="3980815"/>
            <a:ext cx="988060" cy="33020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86715" y="1660525"/>
          <a:ext cx="1165796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16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용량GB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읽기 속도MB/s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쓰기 속도MB/s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A/S년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SSD 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저장 방식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TRIM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S.M.A.R.T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ECC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DEVSLP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SLC 캐싱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두께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set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1709 : 인텔 8세대 CPU 출시 이전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1710 : 인텔 8세대 CPU 출시 직후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9144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(새로운 제품 출시 - 새로운 노드 추가)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1801 : 인텔 멜트다운 스팩터 보안 취약점 패치 직후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(인텔CPU 전체적으로 성능 하락 - 노드 가중치 값 변화)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1809 : 현재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HDD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SSD와 구별한 이유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2695575"/>
            <a:ext cx="11496675" cy="28549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SSD와 동일하다.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SSD에서 읽기+쓰기속도를 회전수로 대체했다.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SSD의 읽기속도, 쓰기 속도가 HDD와는 비교할 수 없을 정도로 빨라서 만약 SSD와 HDD를 같은 DB에 넣고 계산을 하면 HDD는 나올 수가 없다.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67865" y="1296670"/>
          <a:ext cx="9450705" cy="4191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44880"/>
                <a:gridCol w="944880"/>
                <a:gridCol w="944880"/>
                <a:gridCol w="944880"/>
                <a:gridCol w="944880"/>
                <a:gridCol w="944880"/>
                <a:gridCol w="944880"/>
                <a:gridCol w="945515"/>
                <a:gridCol w="765175"/>
                <a:gridCol w="1125855"/>
              </a:tblGrid>
              <a:tr h="41910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용량TB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회전수(rpm)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모델명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버퍼용량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용량/플래터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인터 페이스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36995" y="2000885"/>
            <a:ext cx="5681345" cy="485838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2695575"/>
            <a:ext cx="6265545" cy="23660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PSU는 CPU소비전력과 GPU소비전력에 1.2배 정도는여유를 가지고 있어야 안정적으로 컴퓨터를 사용할 수 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>
            <a:off x="6391910" y="3877945"/>
            <a:ext cx="637540" cy="5778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6090" y="1660525"/>
          <a:ext cx="1162367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38785"/>
                <a:gridCol w="761365"/>
                <a:gridCol w="457200"/>
                <a:gridCol w="551815"/>
                <a:gridCol w="551815"/>
                <a:gridCol w="309880"/>
                <a:gridCol w="409575"/>
                <a:gridCol w="716280"/>
                <a:gridCol w="523240"/>
                <a:gridCol w="421005"/>
                <a:gridCol w="614045"/>
                <a:gridCol w="523240"/>
                <a:gridCol w="546100"/>
                <a:gridCol w="431800"/>
                <a:gridCol w="580390"/>
                <a:gridCol w="807085"/>
                <a:gridCol w="694055"/>
                <a:gridCol w="636905"/>
                <a:gridCol w="556895"/>
                <a:gridCol w="728345"/>
                <a:gridCol w="36385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정격 용량W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무상 A/S 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레일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+12V 전류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4핀 IDE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SATA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 (6)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PCI-E(6+2)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Reform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모듈러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대기전력 1W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플랫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프리볼트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파워 규격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 PLUS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액티브 PFC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깊이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70420" y="2152015"/>
            <a:ext cx="4851400" cy="418338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27000" y="2695575"/>
            <a:ext cx="6266180" cy="23666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예외사항으로 그래픽 카드를 선택하지 않으면 CPU전력량만 있는데 아무리 커봤자 100W를 넘지 않아서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고를 수 있는 PSU의 상한선을 5배로 정했다.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(PSU 최소 제공 전력이 300W이다.)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6391910" y="2820670"/>
            <a:ext cx="1217295" cy="105791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6090" y="1660525"/>
          <a:ext cx="1162367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38785"/>
                <a:gridCol w="761365"/>
                <a:gridCol w="457200"/>
                <a:gridCol w="551815"/>
                <a:gridCol w="551815"/>
                <a:gridCol w="309880"/>
                <a:gridCol w="409575"/>
                <a:gridCol w="716280"/>
                <a:gridCol w="523240"/>
                <a:gridCol w="421005"/>
                <a:gridCol w="614045"/>
                <a:gridCol w="523240"/>
                <a:gridCol w="546100"/>
                <a:gridCol w="431800"/>
                <a:gridCol w="580390"/>
                <a:gridCol w="807085"/>
                <a:gridCol w="694055"/>
                <a:gridCol w="636905"/>
                <a:gridCol w="556895"/>
                <a:gridCol w="728345"/>
                <a:gridCol w="36385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정격 용량W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무상 A/S 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레일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+12V 전류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4핀 IDE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SATA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 (6)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PCI-E(6+2)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Reform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모듈러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대기전력 1W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플랫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프리볼트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파워 규격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 PLUS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액티브 PFC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깊이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13525" y="2019300"/>
            <a:ext cx="5431155" cy="425958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2695575"/>
            <a:ext cx="4513580" cy="23660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파워는 정격용량*as기간/가격 이 최대인 제품을 선택한다.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>
            <a:off x="4639945" y="3877945"/>
            <a:ext cx="2514600" cy="8064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6090" y="1660525"/>
          <a:ext cx="1162367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38785"/>
                <a:gridCol w="761365"/>
                <a:gridCol w="457200"/>
                <a:gridCol w="551815"/>
                <a:gridCol w="551815"/>
                <a:gridCol w="309880"/>
                <a:gridCol w="409575"/>
                <a:gridCol w="716280"/>
                <a:gridCol w="523240"/>
                <a:gridCol w="421005"/>
                <a:gridCol w="614045"/>
                <a:gridCol w="523240"/>
                <a:gridCol w="546100"/>
                <a:gridCol w="431800"/>
                <a:gridCol w="580390"/>
                <a:gridCol w="807085"/>
                <a:gridCol w="694055"/>
                <a:gridCol w="636905"/>
                <a:gridCol w="556895"/>
                <a:gridCol w="728345"/>
                <a:gridCol w="36385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정격 용량W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무상 A/S 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레일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+12V 전류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4핀 IDE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SATA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 (6)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PCI-E(6+2)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Reform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모듈러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대기전력 1W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플랫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프리볼트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파워 규격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 PLUS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액티브 PFC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깊이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80480" y="2297430"/>
            <a:ext cx="5504815" cy="443103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Case, cooler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3104515"/>
            <a:ext cx="6424930" cy="152527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case는 메인보드 칩셋(폼팩터)와 같은 제품만 추가한다.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쿨링 위주와 저소음 위주에 따라서 계산 방법이 나뉜다.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18770" y="1649095"/>
          <a:ext cx="1153223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3944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1350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최대 풍량CFM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최대 소음 dBA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System Cooler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팬 크기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두께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베어링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커넥터 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최소 회전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최대 회전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최소 소음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보증 기간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LED 색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발광 부분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날개 색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본체 색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84480" y="2092325"/>
          <a:ext cx="11543665" cy="20955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1390"/>
              </a:tblGrid>
              <a:tr h="20955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크기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폭mm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높이mm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깊이mm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쿨러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측면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외부 색깔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내부 색깔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</a:tr>
            </a:tbl>
          </a:graphicData>
        </a:graphic>
      </p:graphicFrame>
      <p:cxnSp>
        <p:nvCxnSpPr>
          <p:cNvPr id="26" name="도형 25"/>
          <p:cNvCxnSpPr/>
          <p:nvPr/>
        </p:nvCxnSpPr>
        <p:spPr>
          <a:xfrm rot="0">
            <a:off x="5948045" y="3263900"/>
            <a:ext cx="785495" cy="63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검증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35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배틀그라운드</a:t>
            </a:r>
            <a:endParaRPr lang="ko-KR" altLang="en-US" sz="2835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35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가격은 비슷한 수준이나 CPU, 케이스, 메인보드에서 아낀돈으로</a:t>
            </a:r>
            <a:endParaRPr lang="ko-KR" altLang="en-US" sz="2835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35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3TB짜리 하드디스크를 살 수 있어 컴퓨터 용량에 제한을 받지 않고 사용할 수 있게 되었다.</a:t>
            </a:r>
            <a:endParaRPr lang="ko-KR" altLang="en-US" sz="2835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35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35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Tom Clancy’s Rainbow Six Siega</a:t>
            </a:r>
            <a:endParaRPr lang="ko-KR" altLang="en-US" sz="2835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35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과도한 성능으로 컴퓨터를 맞춰준것 같다.</a:t>
            </a:r>
            <a:endParaRPr lang="ko-KR" altLang="en-US" sz="2835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35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CPU, 케이스, 메모리에서 돈을 아껴 30만원 가까이 차이가 난다.</a:t>
            </a:r>
            <a:endParaRPr lang="ko-KR" altLang="en-US" sz="2835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Yeom Seoung Yun/AppData/Roaming/PolarisOffice/ETemp/3568_19763304/fImage72954367328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9375" y="57150"/>
            <a:ext cx="3742690" cy="6472555"/>
          </a:xfrm>
          <a:prstGeom prst="rect"/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10175" y="70485"/>
          <a:ext cx="7001510" cy="633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120"/>
                <a:gridCol w="2231390"/>
              </a:tblGrid>
              <a:tr h="80518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CPU 이름 [AMD] R5 1600 (서밋 릿지)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161400.0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MB 이름 [MSI] B350M PRO-VD PLUS	</a:t>
                      </a:r>
                      <a:endParaRPr lang="ko-KR" altLang="en-US" sz="18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78000.0</a:t>
                      </a:r>
                      <a:endParaRPr lang="ko-KR" altLang="en-US" sz="18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75120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RAM 이름 [삼성] DDR4 16G PC4-21300</a:t>
                      </a:r>
                      <a:endParaRPr lang="ko-KR" altLang="en-US" sz="18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170300.0</a:t>
                      </a:r>
                      <a:endParaRPr lang="ko-KR" altLang="en-US" sz="18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75057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GPU 이름 [Colorful] IGAME 지포스 GTX1060 VULCAN U D5 3GB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239000.0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435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SSD 이름 [삼성] 860 EVO 250GB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94400.0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HDD 이름 [Toshiba] 3TB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(하드디스크 추가는 덤)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88900.0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9499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PSU 이름 [마이크로닉스] Classic II 600W +12V Single Rail 85+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49100.0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435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case 이름 [3RSYS] R350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18700.0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435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cooler 이름 [ID-COOLING] NO-12025-SD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5660.0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텍스트 상자 5"/>
          <p:cNvSpPr txBox="1">
            <a:spLocks/>
          </p:cNvSpPr>
          <p:nvPr/>
        </p:nvSpPr>
        <p:spPr>
          <a:xfrm rot="0">
            <a:off x="10064115" y="6152515"/>
            <a:ext cx="93472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총 887700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122805" y="125095"/>
            <a:ext cx="3099435" cy="6032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벤치 점수 차이 : 1140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가격 : 52800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2125980" y="2762250"/>
            <a:ext cx="3099435" cy="6032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벤치 점수 차이 : 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가격 : 122700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126615" y="728345"/>
            <a:ext cx="29013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성능에 큰 차이는 없으나 가격이 5만원정도 차이가 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130425" y="3359150"/>
            <a:ext cx="3113405" cy="14776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이엠텍이 국내 제품 유통사라 AS가 편해서 선택을 해준거 같으나 가격이 18년 9월 기준으로 봤을 때 12만원차이가 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Yeom Seoung Yun/AppData/Roaming/PolarisOffice/ETemp/3568_19763304/fImage537793796827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70" y="1017905"/>
            <a:ext cx="5367655" cy="5761355"/>
          </a:xfrm>
          <a:prstGeom prst="rect"/>
          <a:noFill/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420360" y="1068705"/>
          <a:ext cx="6680200" cy="5316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440"/>
                <a:gridCol w="1381760"/>
              </a:tblGrid>
              <a:tr h="61277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CPU 이름 [AMD] R3 2200G (레이븐 릿지)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72500.0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9502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MB 이름 [MSI] B350M PRO-VD PLUS	</a:t>
                      </a:r>
                      <a:endParaRPr lang="ko-KR" altLang="en-US" sz="18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78000.0</a:t>
                      </a:r>
                      <a:endParaRPr lang="ko-KR" altLang="en-US" sz="18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RAM 이름 [GeIL] DDR4 8G PC4-19200 CL17 SUPER LUCE RGB Lite 화이트</a:t>
                      </a:r>
                      <a:endParaRPr lang="ko-KR" altLang="en-US" sz="18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68800.0</a:t>
                      </a:r>
                      <a:endParaRPr lang="ko-KR" altLang="en-US" sz="18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GPU 이름 [Colorful] IGAME 지포스 GTX1060 VULCAN U D5 3GB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239000.0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SSD 이름 [삼성] 860 EVO 250GB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94400.0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HDD 이름 [Toshiba] 3TB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88900.0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79502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PSU 이름 [마이크로닉스] Classic II 600W +12V Single Rail 85+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49100.0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case 이름 [3RSYS] R350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18700.0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cooler 이름 [ID-COOLING] NO-12025-SD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5660.0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텍스트 상자 4"/>
          <p:cNvSpPr txBox="1">
            <a:spLocks/>
          </p:cNvSpPr>
          <p:nvPr/>
        </p:nvSpPr>
        <p:spPr>
          <a:xfrm rot="0">
            <a:off x="10235565" y="6277610"/>
            <a:ext cx="111061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총 715060.0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160905" y="295910"/>
            <a:ext cx="6256020" cy="7854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게임 성능 지표에서는 벤치점수가 6400점만 넘으면 되는데 과도하게 성능이 높은 CPU를 장착시켰다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결과 1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30960"/>
            <a:ext cx="10516870" cy="48475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배틀그라운드 기준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6100" y="1780540"/>
          <a:ext cx="11145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/>
                <a:gridCol w="2786380"/>
                <a:gridCol w="2786380"/>
                <a:gridCol w="2788285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5780" y="2163445"/>
            <a:ext cx="2795905" cy="3523615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5495" y="2162175"/>
            <a:ext cx="2861945" cy="3513455"/>
          </a:xfrm>
          <a:prstGeom prst="rect"/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0000" y="2160905"/>
            <a:ext cx="2745105" cy="3481070"/>
          </a:xfrm>
          <a:prstGeom prst="rect"/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7270" y="2160905"/>
            <a:ext cx="2808605" cy="3492500"/>
          </a:xfrm>
          <a:prstGeom prst="rect"/>
          <a:noFill/>
        </p:spPr>
      </p:pic>
      <p:cxnSp>
        <p:nvCxnSpPr>
          <p:cNvPr id="11" name="도형 10"/>
          <p:cNvCxnSpPr/>
          <p:nvPr/>
        </p:nvCxnSpPr>
        <p:spPr>
          <a:xfrm rot="0" flipV="1">
            <a:off x="580390" y="2593340"/>
            <a:ext cx="5561965" cy="22860"/>
          </a:xfrm>
          <a:prstGeom prst="line"/>
          <a:ln w="38100" cap="flat" cmpd="sng">
            <a:solidFill>
              <a:schemeClr val="accent2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>
            <a:off x="807720" y="5811520"/>
            <a:ext cx="843788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8세대 CPU 출시 직후에는 가격이 안정화 되지 않아 i7-6700k가 선택된다.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결과 1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30960"/>
            <a:ext cx="10516870" cy="48475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배틀그라운드 기준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6100" y="1780540"/>
          <a:ext cx="11145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/>
                <a:gridCol w="2786380"/>
                <a:gridCol w="2786380"/>
                <a:gridCol w="2788285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5780" y="2163445"/>
            <a:ext cx="2795905" cy="3523615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5495" y="2162175"/>
            <a:ext cx="2861945" cy="3513455"/>
          </a:xfrm>
          <a:prstGeom prst="rect"/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0000" y="2160905"/>
            <a:ext cx="2745105" cy="3481070"/>
          </a:xfrm>
          <a:prstGeom prst="rect"/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7270" y="2160905"/>
            <a:ext cx="2808605" cy="3492500"/>
          </a:xfrm>
          <a:prstGeom prst="rect"/>
          <a:noFill/>
        </p:spPr>
      </p:pic>
      <p:cxnSp>
        <p:nvCxnSpPr>
          <p:cNvPr id="11" name="도형 10"/>
          <p:cNvCxnSpPr/>
          <p:nvPr/>
        </p:nvCxnSpPr>
        <p:spPr>
          <a:xfrm rot="0" flipV="1">
            <a:off x="3378200" y="2581910"/>
            <a:ext cx="5561965" cy="22860"/>
          </a:xfrm>
          <a:prstGeom prst="line"/>
          <a:ln w="38100" cap="flat" cmpd="sng">
            <a:solidFill>
              <a:schemeClr val="accent2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 rot="0">
            <a:off x="807720" y="5811520"/>
            <a:ext cx="1088517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보안 패치로 인해 인텔 CPU들의 성능하락(벤치마크점수 하락)으로 인해서 Intel이 아니라 AMD CPU가 선택되었다.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set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3568_19763304/fImage43144421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90245" y="3446145"/>
            <a:ext cx="11040745" cy="648970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375" y="1416050"/>
            <a:ext cx="9497695" cy="750570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>
            <a:off x="944245" y="2320290"/>
            <a:ext cx="5037455" cy="6477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Csv 파일 맨 첫줄 앞에는 총 제품수가 들어간다.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초록색 부분은 빈공간이다. 이유는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829945" y="1387475"/>
            <a:ext cx="581025" cy="25082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810260" y="1697990"/>
            <a:ext cx="581025" cy="463550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9844405" y="1376045"/>
            <a:ext cx="581025" cy="257810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659765" y="3423285"/>
            <a:ext cx="11021695" cy="274320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238760" y="4401185"/>
            <a:ext cx="11484610" cy="6477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Csv 파일을 읽을 때 , 를 기준으로 데이터를 나눠 읽는데 마지막 부분인 \n(개행)를 String으로 인식해서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맨 뒷부분에 , 와 다음 행에 , 가 있어야  \n를 안읽고 건너 뛸 수 가 있어서 위와 같이 csv파일을 수정을 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568960" y="3696335"/>
            <a:ext cx="251460" cy="251460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1479530" y="3517900"/>
            <a:ext cx="251460" cy="251460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결과 1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30960"/>
            <a:ext cx="10516870" cy="48475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배틀그라운드 기준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6100" y="1780540"/>
          <a:ext cx="11145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/>
                <a:gridCol w="2786380"/>
                <a:gridCol w="2786380"/>
                <a:gridCol w="2788285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5780" y="2163445"/>
            <a:ext cx="2795905" cy="3523615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5495" y="2162175"/>
            <a:ext cx="2861945" cy="3513455"/>
          </a:xfrm>
          <a:prstGeom prst="rect"/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0000" y="2160905"/>
            <a:ext cx="2745105" cy="3481070"/>
          </a:xfrm>
          <a:prstGeom prst="rect"/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7270" y="2160905"/>
            <a:ext cx="2808605" cy="3492500"/>
          </a:xfrm>
          <a:prstGeom prst="rect"/>
          <a:noFill/>
        </p:spPr>
      </p:pic>
      <p:cxnSp>
        <p:nvCxnSpPr>
          <p:cNvPr id="11" name="도형 10"/>
          <p:cNvCxnSpPr/>
          <p:nvPr/>
        </p:nvCxnSpPr>
        <p:spPr>
          <a:xfrm rot="0" flipV="1">
            <a:off x="6130290" y="2559050"/>
            <a:ext cx="5561965" cy="22860"/>
          </a:xfrm>
          <a:prstGeom prst="line"/>
          <a:ln w="38100" cap="flat" cmpd="sng">
            <a:solidFill>
              <a:schemeClr val="accent2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>
            <a:off x="807720" y="5811520"/>
            <a:ext cx="1088517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전체적으로 CPU가격이 상승하여 최신인 2600이 아니라 조금 오래된 1600 cpu가 선택되었다.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결과 2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29005" y="2092325"/>
            <a:ext cx="7112635" cy="99885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932815" y="1808480"/>
            <a:ext cx="36004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1809 기준 초 저사양 효도 컴퓨터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5440045" y="1811655"/>
            <a:ext cx="44342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1809 기준 배틀그라운드 권장사양 컴퓨터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68245" y="2769870"/>
            <a:ext cx="6460490" cy="3115310"/>
          </a:xfrm>
          <a:prstGeom prst="rect"/>
          <a:noFill/>
        </p:spPr>
      </p:pic>
      <p:sp>
        <p:nvSpPr>
          <p:cNvPr id="7" name="도형 6"/>
          <p:cNvSpPr>
            <a:spLocks/>
          </p:cNvSpPr>
          <p:nvPr/>
        </p:nvSpPr>
        <p:spPr>
          <a:xfrm rot="0">
            <a:off x="2468245" y="2763520"/>
            <a:ext cx="2820670" cy="2036445"/>
          </a:xfrm>
          <a:prstGeom prst="rect"/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2536190" y="5003800"/>
            <a:ext cx="2525395" cy="59245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5292090" y="3028315"/>
            <a:ext cx="3545205" cy="63436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38760" y="3093085"/>
            <a:ext cx="4977130" cy="12065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저소음 위주로 효도 컴퓨터를 맞추니 말도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안되게 높은 가격의 케이스가 선택되었다.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따라서 저소음 케이스를 사용할 생각이 있다면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다시 한번더 생각해 봐야할것 같다.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출처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제품 상세 정보 : 다나와 조립 PC 제품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게임 상세 정보 : Steam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조립PC 커뮤니티 : 퀘이사존 https://quasarzone.co.kr/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			쿨엔조이(a.k.a. 검은동내) www.coolenjoy.net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CPU, GPU 벤치마크 점수 : https://www.cpubenchmark.net/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				  https://www.videocardbenchmark.net/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추가사항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5935" y="1336675"/>
            <a:ext cx="8311515" cy="4352925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1069340" y="3035935"/>
            <a:ext cx="751205" cy="111569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03955" y="1772285"/>
            <a:ext cx="7649210" cy="2562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0495" y="1694815"/>
            <a:ext cx="5877560" cy="4663440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7300" y="1697355"/>
            <a:ext cx="6807200" cy="337629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9735820" y="1637030"/>
            <a:ext cx="568960" cy="36512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6573520" y="4469765"/>
            <a:ext cx="541655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557530" y="1171575"/>
            <a:ext cx="30841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이클립스에서 실행하는 경우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5838190" y="1118235"/>
            <a:ext cx="520446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명령프롬프트(cmd)창에서 jdk로 실행시키는 경우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추가사항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7395" y="1377315"/>
            <a:ext cx="10516235" cy="203517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296670" y="3400425"/>
            <a:ext cx="7404100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Inputmismatch 예외사항이 뜨면 .csv파일이 잘못된 경우이다.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(PPT 맨 앞부분에서 말한 형식과 다른 경우 발생)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추가사항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원인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컴퓨터마다 csv 파일을 저장하는 형식이 다른거 같다. csv파일을 , 를 기준으로 데이터를 읽어오는데 마지막 부분이 \n(개행)을 String으로 읽어 와서 따로 , 표시를 해줘야 한다.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블록저장(영역을 지정하고 저장하는 것)을 하지 않고 그냥 저장을 하면 뒤에 콤마가 없어지는 경우가 있다.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010" y="2327275"/>
            <a:ext cx="10224770" cy="12331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추가사항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조치방법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755" y="2249805"/>
            <a:ext cx="7833360" cy="2174875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870" y="4423410"/>
            <a:ext cx="6755765" cy="1980565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7847330" y="2536190"/>
            <a:ext cx="41008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1. 4~5줄 마지막에 콤마를 쓰고 저장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6884035" y="4564380"/>
            <a:ext cx="471741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2. csv파일을 열어 아무것도 없는 마지막 열(예시는 S열)까지 블록지정 한 후 저장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6395" y="2195195"/>
            <a:ext cx="10825480" cy="398589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추가사항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조치방법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970145" y="1546860"/>
            <a:ext cx="41008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1,2 단계를 성공적으로 하면 나머지 줄에도 콤마가 다 생성된다.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느낀점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spc="100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컴퓨터 부품 스펙에 대한 공부를 엄청많이 했다.</a:t>
            </a:r>
            <a:endParaRPr lang="ko-KR" altLang="en-US" sz="24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spc="100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실제 코드 짠 기간보다 자료 찾는 기간이 더 오래 걸렸다.</a:t>
            </a:r>
            <a:endParaRPr lang="ko-KR" altLang="en-US" sz="24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spc="100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해당 제품 판매량/같은 제품군의 전체 판매량 을 넣어 보려고도 했지 만 다나와 DB상에서 해당 정보를 제공해주고 있지 않아 포기했다.</a:t>
            </a:r>
            <a:endParaRPr lang="ko-KR" altLang="en-US" sz="24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spc="100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조립 컴퓨터를 맞추는데 고려할 사항들을 객관적인 사항들을 이용해서 하나의 점수 형태로 만들다보니 주관적인 정보(해당 제조사의 인지도, 제품 인기도)가 빠져 있다. 이 주관적인 정보들을 수치화 해서 점수에 포함 하려고도 했는데 정보가 부족하여 넣지 못한것이 아쉽다. </a:t>
            </a:r>
            <a:endParaRPr lang="ko-KR" altLang="en-US" sz="24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4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8775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Adjacent matrix(인접행렬)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61185" y="250888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텍스트 상자 4"/>
          <p:cNvSpPr txBox="1">
            <a:spLocks/>
          </p:cNvSpPr>
          <p:nvPr/>
        </p:nvSpPr>
        <p:spPr>
          <a:xfrm rot="0">
            <a:off x="1125855" y="2490470"/>
            <a:ext cx="6318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64360" y="2898775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텍스트 상자 6"/>
          <p:cNvSpPr txBox="1">
            <a:spLocks/>
          </p:cNvSpPr>
          <p:nvPr/>
        </p:nvSpPr>
        <p:spPr>
          <a:xfrm rot="0">
            <a:off x="1095375" y="2891790"/>
            <a:ext cx="61658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68170" y="328866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텍스트 상자 8"/>
          <p:cNvSpPr txBox="1">
            <a:spLocks/>
          </p:cNvSpPr>
          <p:nvPr/>
        </p:nvSpPr>
        <p:spPr>
          <a:xfrm rot="0">
            <a:off x="508000" y="3281680"/>
            <a:ext cx="13017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868170" y="3686810"/>
          <a:ext cx="508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" name="텍스트 상자 10"/>
          <p:cNvSpPr txBox="1">
            <a:spLocks/>
          </p:cNvSpPr>
          <p:nvPr/>
        </p:nvSpPr>
        <p:spPr>
          <a:xfrm rot="0">
            <a:off x="1099185" y="3679825"/>
            <a:ext cx="6794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879600" y="410781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" name="텍스트 상자 12"/>
          <p:cNvSpPr txBox="1">
            <a:spLocks/>
          </p:cNvSpPr>
          <p:nvPr/>
        </p:nvSpPr>
        <p:spPr>
          <a:xfrm rot="0">
            <a:off x="1110615" y="4100830"/>
            <a:ext cx="59245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1273810" y="4526280"/>
            <a:ext cx="33020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1932940" y="5117465"/>
            <a:ext cx="60521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노드를 생성할때 서로 호환이 되는 제품들만 생성을 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Dynamic graph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309245" y="1373505"/>
            <a:ext cx="11737340" cy="480695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 : PC 부품 (GPU, CPU, Mainboard, RAM, SSD, HDD, PSU, case, (cooler) 순서로 구한다.)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Edge : 부품(node)간 호환 여부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Weight :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있는 경우(CPU, GPU</a:t>
            </a:r>
            <a:r>
              <a:rPr lang="en-US" altLang="ko-KR" sz="16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, RAM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점수/가격 (단 벤치마크 점수는 사용자가 원하는 점수 이상)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없는 경우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기억장치 : max((용량*(읽기 속도 + 쓰기 속도)*AS 기간)/가격) (단 SSD와 HDD는 개별로 생각한다.)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파워서플라이 : max((정격 용량/가격)</a:t>
            </a:r>
            <a:r>
              <a:rPr lang="en-US" altLang="ko-KR" sz="16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*(1/불량률))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(단 파워의 정격 용량은 CPU, GPU 등등 소비전력을 다 더한것보다 크다. 메인보드 칩셋도 동일 해야한다.)</a:t>
            </a:r>
            <a:r>
              <a:rPr lang="en-US" altLang="ko-KR" sz="16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(불량률이 빠진 이유는 너무 낮아서 계산에 의미가 없어서 제외했다.)</a:t>
            </a:r>
            <a:endParaRPr lang="ko-KR" altLang="en-US" sz="16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케이스 : 저소음 위주 : max(가격/쿨러 갯수) (원래 계산식 min(쿨러 갯수/가격), 쿨러 갯수가 결국 케이스 소음과 직결됨)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쿨링 위주 : max(가로*세로*높이*쿨러 갯수/가격) (단 메인보드와 CPU 쿨러, GPU등 모든 부품이 들어갈 수 있어야 함)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쿨러 : 케이스가 저소음 위주일 경우 장착하지 않음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케이스가 쿨링 위주일 경우 max(풍압/(소음*가격))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메인보드 : (전원부 페이즈 갯수*램 지원 클럭수)/가격 (단 메인보드 세부 칩셋은 CPU오버클럭 여부에 따라 달라짐)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611F2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rgbClr val="0611F2"/>
                </a:solidFill>
                <a:latin typeface="맑은 고딕" charset="0"/>
                <a:ea typeface="맑은 고딕" charset="0"/>
              </a:rPr>
              <a:t>램 : 램용량 * (읽기+쓰기속도)*램 클럭/ 가격 (단 사용자가 입력한 메모리 용량보다는 크거나 같고 2배 보다는 작거나 같으며 메인보드의 램클럭보다는 작거나 같고 램 갯수는 메인보드에서 제공해주는 램 슬롯수보다는 작아야한다.)</a:t>
            </a:r>
            <a:endParaRPr lang="ko-KR" altLang="en-US" sz="1600" cap="none" dirty="0" smtClean="0" b="0" strike="noStrike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1270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수식 세울때 고려한 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75285" y="995680"/>
          <a:ext cx="11600180" cy="263334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24000"/>
                <a:gridCol w="1501140"/>
                <a:gridCol w="3332480"/>
                <a:gridCol w="2792095"/>
                <a:gridCol w="245046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GPU</a:t>
                      </a:r>
                      <a:endParaRPr lang="ko-KR" altLang="en-US" sz="15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CPU</a:t>
                      </a:r>
                      <a:endParaRPr lang="ko-KR" altLang="en-US" sz="15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MB</a:t>
                      </a:r>
                      <a:endParaRPr lang="ko-KR" altLang="en-US" sz="15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RAM</a:t>
                      </a:r>
                      <a:endParaRPr lang="ko-KR" altLang="en-US" sz="15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SSD</a:t>
                      </a:r>
                      <a:endParaRPr lang="ko-KR" altLang="en-US" sz="15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벤치 점수/가격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벤치 점수/가격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전원부 페이즈 갯수*램지원클럭/가격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램 용량*(읽기+쓰기 속도)*램   클럭/가격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용량*(읽기+쓰기 속도)*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as기간/가격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40000"/>
                      </a:schemeClr>
                    </a:solidFill>
                  </a:tcPr>
                </a:tc>
              </a:tr>
              <a:tr h="1707515">
                <a:tc gridSpan="2"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벤치마크 점수가 곧 성능이기 때문에 가격대비 벤치마크 점수가 높은 제품을 선택하게 했다.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전원부 페이즈는 얼마나 안정적인 전원을 공급하는지에 대한 지표이다. 높으면 높을수록 좋다. 램지원 클럭은 다음에 고를 램을 위해서 높은 클럭을 고르게 했다.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램 용량이 클수록 더 많은 작업을 동시에 해도 무리가 없고 읽기 쓰기 속도가 빨라야하며 램클럭이 높으면 높을수록 CPU를 더 잘 보조를 할 수 있어서 램클럭이 가격대비 높은 제품을 고르게 했다.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용량이 높을수록 읽기 쓰기 속도가 빠를수록 AS기간이 길수록 더 좋아서 가격대비 좋은 제품을 고르게 했다.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83540" y="3684905"/>
          <a:ext cx="11603355" cy="309435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90445"/>
                <a:gridCol w="2291080"/>
                <a:gridCol w="2075180"/>
                <a:gridCol w="2506980"/>
                <a:gridCol w="2439670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HDD</a:t>
                      </a:r>
                      <a:endParaRPr lang="ko-KR" altLang="en-US" sz="15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PSU</a:t>
                      </a:r>
                      <a:endParaRPr lang="ko-KR" altLang="en-US" sz="15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CASE(저소음)</a:t>
                      </a:r>
                      <a:endParaRPr lang="ko-KR" altLang="en-US" sz="15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CASE(쿨링)</a:t>
                      </a:r>
                      <a:endParaRPr lang="ko-KR" altLang="en-US" sz="15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Cooler(case가 쿨링일때만)</a:t>
                      </a:r>
                      <a:endParaRPr lang="ko-KR" altLang="en-US" sz="1500" kern="1200" dirty="0" smtClean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용량*rpm*as기간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정격용량/가격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가격/쿨러 갯수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가로*세로*높이*쿨러 갯수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/가격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풍량/(소음*가격)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40000"/>
                      </a:schemeClr>
                    </a:solidFill>
                  </a:tcPr>
                </a:tc>
              </a:tr>
              <a:tr h="216852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SSD와 비슷하나 SSD의 읽기 쓰기 속도가 HDD와 3배 차이가 나므로 따로 계산한다. rpm은 디스크 회전 속도인데 읽기 쓰기 속도를 대신한다.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가격대비 제공해주는 정격용량이 큰 제품을 고르게 했다. 불량률이 빠진 이유는 애초에 다나와DB상에서 걸러지고 신뢰성 있는 제품들만 있고 차이가 미비해서 불량률을 뺐다.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쿨러가 소음에 직접적인 영향을 주어 쿨러가 적은 제품을 고르게 했다.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원래는 쿨러 갯수/가격 계산해서 최소 값을 고르는 것이라 역수를 취해 최대값을 고르게 했다.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쿨링은 쿨러가 많을 수록 부피가 크면 클수록 더 잘된다. 가격대비 쿨링이 더 잘되는 제품을 고르게 했다.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가격대비 풍량이 많을 수록 그리고 기왕이면 소음도 좀 적은 제품을 고르게 했다.</a:t>
                      </a:r>
                      <a:endParaRPr lang="ko-KR" altLang="en-US" sz="15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사용자 입력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38200" y="1426845"/>
            <a:ext cx="10516235" cy="208915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207010" y="3676650"/>
            <a:ext cx="4090670" cy="20320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1. CPU 밴치마크 점수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2. GPU 밴치마크 점수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3. RAM 권장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4. 케이스 쿨링 우선, 저소음 우선 선택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5. SSD 최대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순서로 입력한다.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203700" y="3672840"/>
            <a:ext cx="4281805" cy="2211070"/>
          </a:xfrm>
          <a:prstGeom prst="rect"/>
          <a:noFill/>
        </p:spPr>
      </p:pic>
      <p:sp>
        <p:nvSpPr>
          <p:cNvPr id="6" name="도형 5"/>
          <p:cNvSpPr>
            <a:spLocks/>
          </p:cNvSpPr>
          <p:nvPr/>
        </p:nvSpPr>
        <p:spPr>
          <a:xfrm rot="0">
            <a:off x="4250055" y="4441190"/>
            <a:ext cx="4178935" cy="24892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4210685" y="4661535"/>
            <a:ext cx="4296410" cy="21399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210685" y="4871720"/>
            <a:ext cx="4296410" cy="24892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8541385" y="3679190"/>
            <a:ext cx="2734310" cy="23088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4. 케이스는 사용자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선택에 자유가 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5. SSD 용량이 늘어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날수록 가격당 용량은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늘어나는데 절대적인 가격은 마구 올라가 용량 제한을 걸수밖에 없다.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사용자 입력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44550" y="1393190"/>
            <a:ext cx="3861435" cy="435292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5095240" y="1649095"/>
            <a:ext cx="6689090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원래는 게임들의 스펙을 모아둔 steamDB를 사용하려고 했으나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구하지 못해서 직접 입력해 놓았다.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4356100" y="3309620"/>
            <a:ext cx="3211830" cy="14776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벤치마크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 벤치마크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쿨링 위주 =1 저소음 위주 =0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 최대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>
            <a:stCxn id="5" idx="1"/>
          </p:cNvCxnSpPr>
          <p:nvPr/>
        </p:nvCxnSpPr>
        <p:spPr>
          <a:xfrm rot="0" flipH="1">
            <a:off x="2832100" y="4048125"/>
            <a:ext cx="1524635" cy="1270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pc_parts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모든 컴퓨터 부품의 공통된 정보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String name // 이름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Double point // 밴치마크 점수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Double price // 가격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Double 로 선언한 이유는 가격대비 점수를 계산하기 때문에 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나누기 연산을 해서 double 자료형을 사용했다.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39</Pages>
  <Paragraphs>0</Paragraphs>
  <Words>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Who Doctor</dc:creator>
  <cp:lastModifiedBy>Who Doctor</cp:lastModifiedBy>
</cp:coreProperties>
</file>