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71" r:id="rId13"/>
  </p:sldMasterIdLst>
  <p:sldIdLst>
    <p:sldId id="256" r:id="rId15"/>
    <p:sldId id="265" r:id="rId16"/>
    <p:sldId id="263" r:id="rId17"/>
    <p:sldId id="258" r:id="rId18"/>
    <p:sldId id="266" r:id="rId19"/>
    <p:sldId id="260" r:id="rId20"/>
    <p:sldId id="262" r:id="rId21"/>
    <p:sldId id="267" r:id="rId22"/>
    <p:sldId id="268" r:id="rId23"/>
    <p:sldId id="270" r:id="rId24"/>
    <p:sldId id="269" r:id="rId2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78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139937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5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5837757846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도형 32"/>
          <p:cNvSpPr>
            <a:spLocks/>
          </p:cNvSpPr>
          <p:nvPr/>
        </p:nvSpPr>
        <p:spPr>
          <a:xfrm rot="0">
            <a:off x="5930265" y="3696970"/>
            <a:ext cx="5864225" cy="1329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5930265" y="639445"/>
            <a:ext cx="5915660" cy="1910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6205" y="645160"/>
            <a:ext cx="5690870" cy="1910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502920"/>
            <a:ext cx="10516870" cy="56756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7810" y="838200"/>
          <a:ext cx="4657725" cy="2768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393440"/>
                <a:gridCol w="1264285"/>
              </a:tblGrid>
              <a:tr h="276860"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i3-8300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₩156,600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7810" y="1355090"/>
          <a:ext cx="468312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06140"/>
                <a:gridCol w="127698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i5-8500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₩235,000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2410" y="1935480"/>
          <a:ext cx="474726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57575"/>
                <a:gridCol w="128968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[Intel] i7-8700 (커피레이크)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₩379,900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974080" y="1032510"/>
          <a:ext cx="486346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44240"/>
                <a:gridCol w="141922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[AMD] R5 2600 (피나클 릿지)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₩179,600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85510" y="1651635"/>
          <a:ext cx="4825365" cy="3200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522345"/>
                <a:gridCol w="1303020"/>
              </a:tblGrid>
              <a:tr h="3200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[AMD] R7 2700 (피나클 릿지)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₩274,600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13" name="텍스트 상자 12"/>
          <p:cNvSpPr txBox="1">
            <a:spLocks/>
          </p:cNvSpPr>
          <p:nvPr/>
        </p:nvSpPr>
        <p:spPr>
          <a:xfrm rot="0">
            <a:off x="4954270" y="812165"/>
            <a:ext cx="85852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0.0579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966970" y="135445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0.0515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992370" y="192214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0.0399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10927080" y="1006475"/>
            <a:ext cx="85852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0.0751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10927715" y="1599565"/>
            <a:ext cx="85852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0.0542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4450715" y="257810"/>
            <a:ext cx="3178810" cy="4006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벤치마크 점수 14000 이상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28905" y="3702685"/>
            <a:ext cx="5665470" cy="13290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>
            <a:stCxn id="4" idx="2"/>
            <a:endCxn id="23" idx="0"/>
          </p:cNvCxnSpPr>
          <p:nvPr/>
        </p:nvCxnSpPr>
        <p:spPr>
          <a:xfrm rot="0">
            <a:off x="2586355" y="1115060"/>
            <a:ext cx="685800" cy="2645410"/>
          </a:xfrm>
          <a:prstGeom prst="line"/>
          <a:ln w="381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76935" y="3759835"/>
          <a:ext cx="47898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50590"/>
                <a:gridCol w="133921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H310-PLUS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₩108,560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7175" y="4197350"/>
          <a:ext cx="47771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76625"/>
                <a:gridCol w="1300480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B360-PLUS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₩129,720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5" name="텍스트 상자 24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76300" y="4609465"/>
          <a:ext cx="4777105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37890"/>
                <a:gridCol w="133921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[ASUS] PRIME Z370-P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₩170,900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7" name="텍스트 상자 26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961380" y="3836670"/>
          <a:ext cx="489204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13150"/>
                <a:gridCol w="1278890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[GIGABYTE]GA-AX370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₩134,000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상자 28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619240" y="4274185"/>
          <a:ext cx="4853940" cy="3073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04895"/>
                <a:gridCol w="1249045"/>
              </a:tblGrid>
              <a:tr h="3073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[GIGABYTE] X470 AORUS 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cap="none" dirty="0" smtClean="0" b="0" strike="noStrike">
                          <a:solidFill>
                            <a:srgbClr val="999999"/>
                          </a:solidFill>
                          <a:latin typeface="돋움" charset="0"/>
                          <a:ea typeface="돋움" charset="0"/>
                        </a:rPr>
                        <a:t>₩235,300</a:t>
                      </a:r>
                      <a:endParaRPr lang="ko-KR" altLang="en-US" sz="2000" kern="1200" dirty="0" smtClean="0" cap="none" b="0" strike="noStrike">
                        <a:solidFill>
                          <a:srgbClr val="999999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0" marR="0" marT="0" marB="0" anchor="t">
                    <a:lnL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A1E"/>
                    </a:solidFill>
                  </a:tcPr>
                </a:tc>
              </a:tr>
            </a:tbl>
          </a:graphicData>
        </a:graphic>
      </p:graphicFrame>
      <p:sp>
        <p:nvSpPr>
          <p:cNvPr id="32" name="도형 31"/>
          <p:cNvSpPr>
            <a:spLocks/>
          </p:cNvSpPr>
          <p:nvPr/>
        </p:nvSpPr>
        <p:spPr>
          <a:xfrm rot="0">
            <a:off x="5446395" y="3721100"/>
            <a:ext cx="13335" cy="133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>
            <a:stCxn id="10" idx="2"/>
            <a:endCxn id="28" idx="0"/>
          </p:cNvCxnSpPr>
          <p:nvPr/>
        </p:nvCxnSpPr>
        <p:spPr>
          <a:xfrm rot="0">
            <a:off x="8405495" y="1339850"/>
            <a:ext cx="2540" cy="2497455"/>
          </a:xfrm>
          <a:prstGeom prst="line"/>
          <a:ln w="38100" cap="flat" cmpd="sng">
            <a:solidFill>
              <a:schemeClr val="accent4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stCxn id="6" idx="1"/>
            <a:endCxn id="23" idx="1"/>
          </p:cNvCxnSpPr>
          <p:nvPr/>
        </p:nvCxnSpPr>
        <p:spPr>
          <a:xfrm rot="0">
            <a:off x="257810" y="1508760"/>
            <a:ext cx="619760" cy="240538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6"/>
          <p:cNvCxnSpPr>
            <a:stCxn id="4" idx="1"/>
            <a:endCxn id="24" idx="1"/>
          </p:cNvCxnSpPr>
          <p:nvPr/>
        </p:nvCxnSpPr>
        <p:spPr>
          <a:xfrm rot="0" flipH="1">
            <a:off x="257175" y="976630"/>
            <a:ext cx="1270" cy="3375025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7"/>
          <p:cNvCxnSpPr>
            <a:stCxn id="4" idx="1"/>
            <a:endCxn id="26" idx="1"/>
          </p:cNvCxnSpPr>
          <p:nvPr/>
        </p:nvCxnSpPr>
        <p:spPr>
          <a:xfrm rot="0">
            <a:off x="257810" y="976630"/>
            <a:ext cx="619125" cy="378714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8" idx="1"/>
            <a:endCxn id="26" idx="1"/>
          </p:cNvCxnSpPr>
          <p:nvPr/>
        </p:nvCxnSpPr>
        <p:spPr>
          <a:xfrm rot="0">
            <a:off x="232410" y="2089150"/>
            <a:ext cx="644525" cy="267462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8" idx="1"/>
            <a:endCxn id="23" idx="1"/>
          </p:cNvCxnSpPr>
          <p:nvPr/>
        </p:nvCxnSpPr>
        <p:spPr>
          <a:xfrm rot="0">
            <a:off x="232410" y="2089150"/>
            <a:ext cx="645160" cy="182499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12" idx="3"/>
            <a:endCxn id="28" idx="3"/>
          </p:cNvCxnSpPr>
          <p:nvPr/>
        </p:nvCxnSpPr>
        <p:spPr>
          <a:xfrm rot="0">
            <a:off x="10810875" y="1811655"/>
            <a:ext cx="43180" cy="217932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endCxn id="30" idx="3"/>
          </p:cNvCxnSpPr>
          <p:nvPr/>
        </p:nvCxnSpPr>
        <p:spPr>
          <a:xfrm rot="0">
            <a:off x="10824845" y="1173480"/>
            <a:ext cx="648970" cy="3255010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12" idx="3"/>
            <a:endCxn id="30" idx="3"/>
          </p:cNvCxnSpPr>
          <p:nvPr/>
        </p:nvCxnSpPr>
        <p:spPr>
          <a:xfrm rot="0">
            <a:off x="10810875" y="1811655"/>
            <a:ext cx="662940" cy="2616835"/>
          </a:xfrm>
          <a:prstGeom prst="line"/>
          <a:ln w="254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>
            <a:spLocks/>
          </p:cNvSpPr>
          <p:nvPr/>
        </p:nvSpPr>
        <p:spPr>
          <a:xfrm rot="0">
            <a:off x="1524000" y="5314950"/>
            <a:ext cx="8583295" cy="7080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다익스트라 알고리즘을 이용하되 엣지에 가중치를 계산하는 것이 아니라 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노드의 가중치중 최대인 것을 선택한다.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90220"/>
            <a:ext cx="10516870" cy="56883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https://www.cpubenchmark.net/cpu_test_info.html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https://www.videocardbenchmark.net/gpu_test_info.html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https://www.memorybenchmark.net/graph_notes.html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부품 별 상세 스펙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맞추기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예산 이내에서 최고 성능으로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목적에 따른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업그레이드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따라서 객관적인 지표가 필요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벤치마크란?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토지 측량에서 사용되는 수준 기표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어떤 것이 높고 낮음을 나타내는 기준점을 의미한다.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즉 벤치마크가 담고 있는 의미는 조사 대상을 여러 가지 방법으로 측정하여 누구라도 인정할 수 있도록 표준화시키는 과정이라고 할 수 있다. 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Integer Maths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Compression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Encryption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Extended Instructions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Floating Point Math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Single Threaded Test 등등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Intel 계열과 AMD 계열로 나뉘지 않고 동일하게 테스트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부족한 정보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47560" y="181927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67740" y="1367790"/>
          <a:ext cx="10230485" cy="3223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045970"/>
                <a:gridCol w="2045970"/>
                <a:gridCol w="2045970"/>
                <a:gridCol w="2045970"/>
                <a:gridCol w="2046605"/>
              </a:tblGrid>
              <a:tr h="805815"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9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10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11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12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Objects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7 planes, 500 trees, terrain, water, sky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 Islands, 20 Meteors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50 Giant Space Jellyfish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Up to 100,000 Asteroids (25,000 by default), 71 Space ships (13 unique models), 1 Space station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Display Mode</a:t>
                      </a:r>
                      <a:r>
                        <a:rPr lang="en-US" altLang="ko-KR" sz="900" kern="1200" cap="none" dirty="0" smtClean="0" baseline="30000" b="1" strike="noStrike"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900" kern="1200" dirty="0" smtClean="0" baseline="3000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1024x768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1680x1050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8x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1920x1080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3840x2160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2x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>
            <a:off x="915670" y="4825365"/>
            <a:ext cx="10116185" cy="11893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NVIDIA 그래픽 카드와 AMD 그래픽 카드 계열로 나누지 않고 동일하게 테스트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벤치마크에서 부족한 정보</a:t>
            </a:r>
            <a:endParaRPr lang="ko-KR" altLang="en-US" sz="216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</a:t>
            </a: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MEMORY(RAM)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129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Different Operating Systems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Minimum Sample Size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Background RAM Accesses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Real Life Performance Comparison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 dependency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ntegrated GPUs 등등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DDR 3, DDR 4로 나누어 테스트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부족한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 Board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보다 CPU와 GPU, 메모리카드(RAM)와 호환성이 더 중요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세부 칩셋 (H310, B360, Z370...)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오버클럭을 포함한 부가 기능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지원하는 램 클럭수(2400Mhz ~ 4000Mhz)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메모리 슬롯 갯수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제조사 신뢰도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기타 부품들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5091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읽기/쓰기 속도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AS 기간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안정성(신뢰할 수 있는 브랜드, 과전류 방지 회로가 있는가?)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효율(80 PLUS 인증)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케이스 크기(폭, 높이, 깊이)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용도(저소음 or 쿨링)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풍압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소음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347980"/>
            <a:ext cx="10516870" cy="58305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점수가 있는 경우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MAX(벤치마크 점수/가격)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벤치마크 점수는 사용자가 원하는 성능 이상)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 : MAX(용량*(읽기 속도 + 쓰기 속도)*AS 기간/가격)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파워서플라이 : 안정성	</a:t>
            </a:r>
            <a:r>
              <a:rPr lang="en-US" altLang="ko-KR" sz="15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파워의 정격 용량은 CPU, GPU 등등 소비전력을 다 더한것보다 크다.)</a:t>
            </a:r>
            <a:endParaRPr lang="ko-KR" altLang="en-US" sz="15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 : 저소음 or 쿨링</a:t>
            </a:r>
            <a:r>
              <a:rPr lang="en-US" altLang="ko-KR" sz="15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(단 크기는 메인보드와 CPU 쿨러, GPU등 모든 부품이 들어갈 수 있어야 함)</a:t>
            </a:r>
            <a:endParaRPr lang="ko-KR" altLang="en-US" sz="15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 : 풍압/소음 발생(dBA)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810000" y="2286000"/>
            <a:ext cx="4572635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