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484" r:id="rId24"/>
    <p:sldMasterId id="2147484485" r:id="rId26"/>
  </p:sldMasterIdLst>
  <p:sldIdLst>
    <p:sldId id="256" r:id="rId28"/>
    <p:sldId id="274" r:id="rId29"/>
    <p:sldId id="275" r:id="rId30"/>
    <p:sldId id="257" r:id="rId31"/>
    <p:sldId id="300" r:id="rId32"/>
    <p:sldId id="283" r:id="rId33"/>
    <p:sldId id="258" r:id="rId34"/>
    <p:sldId id="293" r:id="rId35"/>
    <p:sldId id="292" r:id="rId36"/>
    <p:sldId id="280" r:id="rId37"/>
    <p:sldId id="291" r:id="rId38"/>
    <p:sldId id="260" r:id="rId39"/>
    <p:sldId id="262" r:id="rId40"/>
    <p:sldId id="279" r:id="rId41"/>
    <p:sldId id="265" r:id="rId42"/>
    <p:sldId id="286" r:id="rId43"/>
    <p:sldId id="296" r:id="rId44"/>
    <p:sldId id="298" r:id="rId45"/>
    <p:sldId id="301" r:id="rId46"/>
    <p:sldId id="288" r:id="rId47"/>
    <p:sldId id="281" r:id="rId48"/>
    <p:sldId id="289" r:id="rId49"/>
    <p:sldId id="302" r:id="rId50"/>
    <p:sldId id="294" r:id="rId51"/>
    <p:sldId id="295" r:id="rId52"/>
    <p:sldId id="285" r:id="rId53"/>
    <p:sldId id="287" r:id="rId54"/>
    <p:sldId id="278" r:id="rId55"/>
    <p:sldId id="277" r:id="rId56"/>
    <p:sldId id="297" r:id="rId57"/>
    <p:sldId id="299" r:id="rId58"/>
    <p:sldId id="276" r:id="rId59"/>
    <p:sldId id="259" r:id="rId60"/>
    <p:sldId id="290" r:id="rId61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slide" Target="slides/slide1.xml"></Relationship><Relationship Id="rId29" Type="http://schemas.openxmlformats.org/officeDocument/2006/relationships/slide" Target="slides/slide2.xml"></Relationship><Relationship Id="rId30" Type="http://schemas.openxmlformats.org/officeDocument/2006/relationships/slide" Target="slides/slide3.xml"></Relationship><Relationship Id="rId31" Type="http://schemas.openxmlformats.org/officeDocument/2006/relationships/slide" Target="slides/slide4.xml"></Relationship><Relationship Id="rId32" Type="http://schemas.openxmlformats.org/officeDocument/2006/relationships/slide" Target="slides/slide5.xml"></Relationship><Relationship Id="rId33" Type="http://schemas.openxmlformats.org/officeDocument/2006/relationships/slide" Target="slides/slide6.xml"></Relationship><Relationship Id="rId34" Type="http://schemas.openxmlformats.org/officeDocument/2006/relationships/slide" Target="slides/slide7.xml"></Relationship><Relationship Id="rId35" Type="http://schemas.openxmlformats.org/officeDocument/2006/relationships/slide" Target="slides/slide8.xml"></Relationship><Relationship Id="rId36" Type="http://schemas.openxmlformats.org/officeDocument/2006/relationships/slide" Target="slides/slide9.xml"></Relationship><Relationship Id="rId37" Type="http://schemas.openxmlformats.org/officeDocument/2006/relationships/slide" Target="slides/slide10.xml"></Relationship><Relationship Id="rId38" Type="http://schemas.openxmlformats.org/officeDocument/2006/relationships/slide" Target="slides/slide11.xml"></Relationship><Relationship Id="rId39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2" Type="http://schemas.openxmlformats.org/officeDocument/2006/relationships/slide" Target="slides/slide15.xml"></Relationship><Relationship Id="rId43" Type="http://schemas.openxmlformats.org/officeDocument/2006/relationships/slide" Target="slides/slide16.xml"></Relationship><Relationship Id="rId44" Type="http://schemas.openxmlformats.org/officeDocument/2006/relationships/slide" Target="slides/slide17.xml"></Relationship><Relationship Id="rId45" Type="http://schemas.openxmlformats.org/officeDocument/2006/relationships/slide" Target="slides/slide18.xml"></Relationship><Relationship Id="rId46" Type="http://schemas.openxmlformats.org/officeDocument/2006/relationships/slide" Target="slides/slide19.xml"></Relationship><Relationship Id="rId47" Type="http://schemas.openxmlformats.org/officeDocument/2006/relationships/slide" Target="slides/slide20.xml"></Relationship><Relationship Id="rId48" Type="http://schemas.openxmlformats.org/officeDocument/2006/relationships/slide" Target="slides/slide21.xml"></Relationship><Relationship Id="rId49" Type="http://schemas.openxmlformats.org/officeDocument/2006/relationships/slide" Target="slides/slide22.xml"></Relationship><Relationship Id="rId50" Type="http://schemas.openxmlformats.org/officeDocument/2006/relationships/slide" Target="slides/slide23.xml"></Relationship><Relationship Id="rId51" Type="http://schemas.openxmlformats.org/officeDocument/2006/relationships/slide" Target="slides/slide24.xml"></Relationship><Relationship Id="rId52" Type="http://schemas.openxmlformats.org/officeDocument/2006/relationships/slide" Target="slides/slide25.xml"></Relationship><Relationship Id="rId53" Type="http://schemas.openxmlformats.org/officeDocument/2006/relationships/slide" Target="slides/slide26.xml"></Relationship><Relationship Id="rId54" Type="http://schemas.openxmlformats.org/officeDocument/2006/relationships/slide" Target="slides/slide27.xml"></Relationship><Relationship Id="rId55" Type="http://schemas.openxmlformats.org/officeDocument/2006/relationships/slide" Target="slides/slide28.xml"></Relationship><Relationship Id="rId56" Type="http://schemas.openxmlformats.org/officeDocument/2006/relationships/slide" Target="slides/slide29.xml"></Relationship><Relationship Id="rId57" Type="http://schemas.openxmlformats.org/officeDocument/2006/relationships/slide" Target="slides/slide30.xml"></Relationship><Relationship Id="rId58" Type="http://schemas.openxmlformats.org/officeDocument/2006/relationships/slide" Target="slides/slide31.xml"></Relationship><Relationship Id="rId59" Type="http://schemas.openxmlformats.org/officeDocument/2006/relationships/slide" Target="slides/slide32.xml"></Relationship><Relationship Id="rId60" Type="http://schemas.openxmlformats.org/officeDocument/2006/relationships/slide" Target="slides/slide33.xml"></Relationship><Relationship Id="rId61" Type="http://schemas.openxmlformats.org/officeDocument/2006/relationships/slide" Target="slides/slide34.xml"></Relationship><Relationship Id="rId62" Type="http://schemas.openxmlformats.org/officeDocument/2006/relationships/viewProps" Target="viewProps.xml"></Relationship><Relationship Id="rId63" Type="http://schemas.openxmlformats.org/officeDocument/2006/relationships/presProps" Target="presProps.xml"></Relationship></Relationships>
</file>

<file path=ppt/charts/_rels/chart1.xml.rels><?xml version="1.0" encoding="UTF-8"?>
<Relationships xmlns="http://schemas.openxmlformats.org/package/2006/relationships"><Relationship Id="rId1" Type="http://schemas.openxmlformats.org/officeDocument/2006/relationships/package" Target="../embeddings/Microsoft_Office_Excel_____1.xlsx"></Relationship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roundedCorners val="0"/>
  <c:chart>
    <c:title>
      <c:tx>
        <c:rich>
          <a:bodyPr anchor="ctr" anchorCtr="1" rot="0" vert="horz"/>
          <a:lstStyle/>
          <a:p>
            <a:pPr algn="ctr">
              <a:defRPr sz="1400" b="0" i="0" u="none" baseline="0">
                <a:solidFill>
                  <a:srgbClr val="000000"/>
                </a:solidFill>
                <a:latin typeface="맑은 고딕"/>
                <a:ea typeface="맑은 고딕"/>
              </a:defRPr>
            </a:pPr>
            <a:r>
              <a:rPr lang="ko-KR" altLang="en-US" sz="1400" b="0" i="0" u="none" baseline="0">
                <a:solidFill>
                  <a:srgbClr val="333333"/>
                </a:solidFill>
                <a:latin typeface="맑은 고딕"/>
                <a:ea typeface="맑은 고딕"/>
              </a:rPr>
              <a:t>기간</a:t>
            </a:r>
          </a:p>
        </c:rich>
      </c:tx>
      <c:layout>
        <c:manualLayout>
          <c:xMode val="edge"/>
          <c:yMode val="edge"/>
          <c:x val="0.42292490118577075"/>
          <c:y val="0.024691358024691357"/>
        </c:manualLayout>
      </c:layout>
      <c:overlay val="0"/>
      <c:spPr>
        <a:noFill/>
        <a:ln>
          <a:noFill/>
          <a:round/>
        </a:ln>
      </c:spPr>
    </c:title>
    <c:plotArea>
      <c:layout/>
      <c:doughnutChart>
        <c:varyColors val="1"/>
        <c:ser>
          <c:idx val="0"/>
          <c:order val="0"/>
          <c:tx>
            <c:strRef>
              <c:f>Sheet2!$B$1</c:f>
              <c:strCache>
                <c:ptCount val="1"/>
                <c:pt idx="0">
                  <c:v>기간</c:v>
                </c:pt>
              </c:strCache>
            </c:strRef>
          </c:tx>
          <c:cat>
            <c:strRef>
              <c:f>Sheet2!$A$2:$A$6</c:f>
              <c:strCache>
                <c:ptCount val="5"/>
                <c:pt idx="0">
                  <c:v>1단계</c:v>
                </c:pt>
                <c:pt idx="1">
                  <c:v>2단계</c:v>
                </c:pt>
                <c:pt idx="2">
                  <c:v>3단계</c:v>
                </c:pt>
                <c:pt idx="3">
                  <c:v>KT사고</c:v>
                </c:pt>
                <c:pt idx="4">
                  <c:v>4단계</c:v>
                </c:pt>
              </c:strCache>
            </c:strRef>
          </c:cat>
          <c:val>
            <c:numRef>
              <c:f>Sheet2!$B$2:$B$6</c:f>
              <c:numCache>
                <c:formatCode>General</c:formatCode>
                <c:ptCount val="5"/>
                <c:pt idx="0">
                  <c:v>25</c:v>
                </c:pt>
                <c:pt idx="1">
                  <c:v>25</c:v>
                </c:pt>
                <c:pt idx="2">
                  <c:v>23</c:v>
                </c:pt>
                <c:pt idx="3">
                  <c:v>2</c:v>
                </c:pt>
                <c:pt idx="4">
                  <c:v>25</c:v>
                </c:pt>
              </c:numCache>
            </c:numRef>
          </c:val>
        </c:ser>
        <c:firstSliceAng val="0"/>
        <c:holeSize val="50"/>
      </c:doughnutChart>
      <c:spPr>
        <a:noFill/>
        <a:ln>
          <a:noFill/>
          <a:round/>
        </a:ln>
      </c:spPr>
    </c:plotArea>
    <c:legend>
      <c:legendPos val="b"/>
      <c:layout/>
      <c:spPr>
        <a:noFill/>
        <a:ln>
          <a:noFill/>
          <a:round/>
        </a:ln>
      </c:spPr>
      <c:txPr>
        <a:bodyPr anchor="t" anchorCtr="1" rot="0" vert="horz"/>
        <a:lstStyle/>
        <a:p>
          <a:pPr>
            <a:defRPr sz="1000" b="0" i="0" u="none" baseline="0">
              <a:solidFill>
                <a:srgbClr val="333333"/>
              </a:solidFill>
              <a:latin typeface="맑은 고딕"/>
              <a:ea typeface="맑은 고딕"/>
            </a:defRPr>
          </a:pPr>
          <a:endParaRPr lang="ko-KR"/>
        </a:p>
      </c:txPr>
      <c:overlay val="0"/>
    </c:legend>
    <c:plotVisOnly val="0"/>
  </c:chart>
  <c:spPr>
    <a:ln w="3175" cap="flat">
      <a:solidFill>
        <a:srgbClr val="D9D9D9">
          <a:alpha val="100000"/>
        </a:srgbClr>
      </a:solidFill>
      <a:round/>
    </a:ln>
  </c:sp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2018-11-20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2018-11-20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2018-11-20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2018-11-20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2018-11-20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2018-11-20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2018-11-20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2018-11-20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2018-11-20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2018-11-20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2018-11-20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6E9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10/7/2018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3" r:id="rId1"/>
    <p:sldLayoutId id="2147484474" r:id="rId2"/>
    <p:sldLayoutId id="2147484475" r:id="rId3"/>
    <p:sldLayoutId id="2147484476" r:id="rId4"/>
    <p:sldLayoutId id="2147484477" r:id="rId5"/>
    <p:sldLayoutId id="2147484478" r:id="rId6"/>
    <p:sldLayoutId id="2147484479" r:id="rId7"/>
    <p:sldLayoutId id="2147484480" r:id="rId8"/>
    <p:sldLayoutId id="2147484481" r:id="rId9"/>
    <p:sldLayoutId id="2147484482" r:id="rId10"/>
    <p:sldLayoutId id="2147484483" r:id="rId11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2018-11-20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image" Target="../media/fImage1140681441.jpeg"></Relationship><Relationship Id="rId5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2919154618467.jpeg"></Relationship><Relationship Id="rId3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367461088467.jpeg"></Relationship><Relationship Id="rId3" Type="http://schemas.openxmlformats.org/officeDocument/2006/relationships/image" Target="../media/fImage104671186334.jpeg"></Relationship><Relationship Id="rId4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104671226500.jpeg"></Relationship><Relationship Id="rId3" Type="http://schemas.openxmlformats.org/officeDocument/2006/relationships/image" Target="../media/fImage154261239169.jpeg"></Relationship><Relationship Id="rId4" Type="http://schemas.openxmlformats.org/officeDocument/2006/relationships/image" Target="../media/fImage94851245724.jpeg"></Relationship><Relationship Id="rId5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104671226500.jpeg"></Relationship><Relationship Id="rId3" Type="http://schemas.openxmlformats.org/officeDocument/2006/relationships/image" Target="../media/fImage94851245724.jpeg"></Relationship><Relationship Id="rId4" Type="http://schemas.openxmlformats.org/officeDocument/2006/relationships/image" Target="../media/fImage3492945341.jpeg"></Relationship><Relationship Id="rId5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104671381478.jpeg"></Relationship><Relationship Id="rId4" Type="http://schemas.openxmlformats.org/officeDocument/2006/relationships/image" Target="../media/fImage437911416962.jpeg"></Relationship><Relationship Id="rId5" Type="http://schemas.openxmlformats.org/officeDocument/2006/relationships/image" Target="../media/fImage86631434464.jpeg"></Relationship><Relationship Id="rId6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image" Target="../media/fImage1042064838467.jpeg"></Relationship><Relationship Id="rId2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513827089169.jpeg"></Relationship><Relationship Id="rId3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15603838841.jpeg"></Relationship><Relationship Id="rId3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2692856418467.jpeg"></Relationship><Relationship Id="rId3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1693405476334.jpeg"></Relationship><Relationship Id="rId3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image" Target="../media/fImage391244758467.jpeg"></Relationship><Relationship Id="rId2" Type="http://schemas.openxmlformats.org/officeDocument/2006/relationships/image" Target="../media/fImage112365546334.jpeg"></Relationship><Relationship Id="rId3" Type="http://schemas.openxmlformats.org/officeDocument/2006/relationships/image" Target="../media/fImage106875556500.jpeg"></Relationship><Relationship Id="rId5" Type="http://schemas.openxmlformats.org/officeDocument/2006/relationships/image" Target="../media/fImage1122651941.jpeg"></Relationship><Relationship Id="rId6" Type="http://schemas.openxmlformats.org/officeDocument/2006/relationships/image" Target="../media/fImage112265188467.jpeg"></Relationship><Relationship Id="rId7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fImage1586975526500.jpeg"></Relationship><Relationship Id="rId3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513827089169.jpeg"></Relationship><Relationship Id="rId3" Type="http://schemas.openxmlformats.org/officeDocument/2006/relationships/slideLayout" Target="../slideLayouts/slideLayout2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191505995724.jpeg"></Relationship><Relationship Id="rId3" Type="http://schemas.openxmlformats.org/officeDocument/2006/relationships/image" Target="../media/fImage386816001478.jpeg"></Relationship><Relationship Id="rId4" Type="http://schemas.openxmlformats.org/officeDocument/2006/relationships/slideLayout" Target="../slideLayouts/slideLayout2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image" Target="../media/fImage406736099358.jpeg"></Relationship><Relationship Id="rId3" Type="http://schemas.openxmlformats.org/officeDocument/2006/relationships/slideLayout" Target="../slideLayouts/slideLayout2.xml"></Relationship></Relationships>
</file>

<file path=ppt/slides/_rels/slide26.xml.rels><?xml version="1.0" encoding="UTF-8"?>
<Relationships xmlns="http://schemas.openxmlformats.org/package/2006/relationships"><Relationship Id="rId2" Type="http://schemas.openxmlformats.org/officeDocument/2006/relationships/image" Target="../media/fImage170786506334.jpeg"></Relationship><Relationship Id="rId3" Type="http://schemas.openxmlformats.org/officeDocument/2006/relationships/slideLayout" Target="../slideLayouts/slideLayout2.xml"></Relationship></Relationships>
</file>

<file path=ppt/slides/_rels/slide27.xml.rels><?xml version="1.0" encoding="UTF-8"?>
<Relationships xmlns="http://schemas.openxmlformats.org/package/2006/relationships"><Relationship Id="rId2" Type="http://schemas.openxmlformats.org/officeDocument/2006/relationships/image" Target="../media/fImage1843225245724.jpeg"></Relationship><Relationship Id="rId3" Type="http://schemas.openxmlformats.org/officeDocument/2006/relationships/slideLayout" Target="../slideLayouts/slideLayout2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image" Target="../media/fImage824085229169.jpeg"></Relationship><Relationship Id="rId3" Type="http://schemas.openxmlformats.org/officeDocument/2006/relationships/image" Target="../media/fImage874545231478.jpeg"></Relationship><Relationship Id="rId4" Type="http://schemas.openxmlformats.org/officeDocument/2006/relationships/slideLayout" Target="../slideLayouts/slideLayout2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image" Target="../media/fImage273315576962.jpeg"></Relationship><Relationship Id="rId2" Type="http://schemas.openxmlformats.org/officeDocument/2006/relationships/image" Target="../media/fImage131255594464.jpeg"></Relationship><Relationship Id="rId3" Type="http://schemas.openxmlformats.org/officeDocument/2006/relationships/image" Target="../media/fImage169045625705.png"></Relationship><Relationship Id="rId4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chart" Target="../charts/chart1.xml"></Relationship><Relationship Id="rId2" Type="http://schemas.openxmlformats.org/officeDocument/2006/relationships/slideLayout" Target="../slideLayouts/slideLayout13.xml"></Relationship></Relationships>
</file>

<file path=ppt/slides/_rels/slide30.xml.rels><?xml version="1.0" encoding="UTF-8"?>
<Relationships xmlns="http://schemas.openxmlformats.org/package/2006/relationships"><Relationship Id="rId2" Type="http://schemas.openxmlformats.org/officeDocument/2006/relationships/image" Target="../media/fImage1693405476334.jpeg"></Relationship><Relationship Id="rId3" Type="http://schemas.openxmlformats.org/officeDocument/2006/relationships/slideLayout" Target="../slideLayouts/slideLayout2.xml"></Relationship></Relationships>
</file>

<file path=ppt/slides/_rels/slide31.xml.rels><?xml version="1.0" encoding="UTF-8"?>
<Relationships xmlns="http://schemas.openxmlformats.org/package/2006/relationships"><Relationship Id="rId2" Type="http://schemas.openxmlformats.org/officeDocument/2006/relationships/image" Target="../media/fImage680034038467.jpeg"></Relationship><Relationship Id="rId3" Type="http://schemas.openxmlformats.org/officeDocument/2006/relationships/slideLayout" Target="../slideLayouts/slideLayout2.xml"></Relationship></Relationships>
</file>

<file path=ppt/slides/_rels/slide3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7786138841.jpe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2232354741.jpeg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8240857641.jpeg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2916555" y="2383790"/>
            <a:ext cx="6348730" cy="808990"/>
          </a:xfrm>
          <a:prstGeom prst="rect"/>
          <a:solidFill>
            <a:srgbClr val="000000"/>
          </a:solidFill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객체지향프로그래밍</a:t>
            </a:r>
            <a:endParaRPr lang="ko-KR" altLang="en-US" sz="5865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3577590" y="4577715"/>
            <a:ext cx="5042535" cy="1325880"/>
          </a:xfrm>
          <a:prstGeom prst="rect"/>
          <a:solidFill>
            <a:srgbClr val="000000"/>
          </a:solidFill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bg1">
                    <a:lumMod val="85000"/>
                    <a:lumOff val="0"/>
                  </a:schemeClr>
                </a:solidFill>
                <a:latin typeface="맑은 고딕" charset="0"/>
                <a:ea typeface="맑은 고딕" charset="0"/>
              </a:rPr>
              <a:t>&lt;War ship&gt;</a:t>
            </a:r>
            <a:endParaRPr lang="ko-KR" altLang="en-US" sz="3200" cap="none" dirty="0" smtClean="0" b="0" strike="noStrike">
              <a:solidFill>
                <a:schemeClr val="bg1">
                  <a:lumMod val="8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cap="none" dirty="0" smtClean="0" b="0" strike="noStrike">
              <a:solidFill>
                <a:schemeClr val="bg1">
                  <a:lumMod val="8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bg1">
                    <a:lumMod val="8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염승윤</a:t>
            </a:r>
            <a:endParaRPr lang="ko-KR" altLang="en-US" sz="3200" cap="none" dirty="0" smtClean="0" b="0" strike="noStrike">
              <a:solidFill>
                <a:schemeClr val="bg1">
                  <a:lumMod val="8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17195" y="811530"/>
            <a:ext cx="11494135" cy="5843270"/>
          </a:xfrm>
          <a:prstGeom prst="rect"/>
          <a:noFill/>
        </p:spPr>
      </p:pic>
      <p:sp>
        <p:nvSpPr>
          <p:cNvPr id="4" name="도형 3"/>
          <p:cNvSpPr>
            <a:spLocks/>
          </p:cNvSpPr>
          <p:nvPr/>
        </p:nvSpPr>
        <p:spPr>
          <a:xfrm rot="0">
            <a:off x="436245" y="213995"/>
            <a:ext cx="4370705" cy="6686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Development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5"/>
          <p:cNvSpPr>
            <a:spLocks/>
          </p:cNvSpPr>
          <p:nvPr/>
        </p:nvSpPr>
        <p:spPr>
          <a:xfrm rot="0">
            <a:off x="440055" y="879475"/>
            <a:ext cx="11325225" cy="5212080"/>
          </a:xfrm>
          <a:prstGeom prst="round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62915" y="1432560"/>
            <a:ext cx="11269980" cy="466090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Data structure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vector : 사용자가 입력할 봇의 갯수 &amp; 어느 지점을 타격 했는지 보여주는 맵의 갯수가 유동적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		3번째 과제에서 데이터를 처리하는 속도가 가장 빨라 채택했다.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436245" y="213995"/>
            <a:ext cx="4371340" cy="6692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Development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5"/>
          <p:cNvSpPr>
            <a:spLocks/>
          </p:cNvSpPr>
          <p:nvPr/>
        </p:nvSpPr>
        <p:spPr>
          <a:xfrm rot="0">
            <a:off x="372110" y="744220"/>
            <a:ext cx="11438255" cy="5831840"/>
          </a:xfrm>
          <a:prstGeom prst="round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654685" y="758825"/>
            <a:ext cx="10975975" cy="11461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항공모함(aircraft carrier)</a:t>
            </a:r>
            <a:endParaRPr lang="ko-KR" altLang="en-US" sz="5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ChangeAspect="1"/>
          </p:cNvSpPr>
          <p:nvPr>
            <p:ph type="obj" idx="1"/>
          </p:nvPr>
        </p:nvSpPr>
        <p:spPr>
          <a:xfrm>
            <a:off x="654685" y="2084705"/>
            <a:ext cx="10977245" cy="45307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해상전에 중요한 역할을 한다.(1척)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체스에서 킹 역할이다.(죽으면 패배)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체력 5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크기 5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이동력 1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정찰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승패에 직접적인 영향을 주고 공격은 할 수 없으나 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상대 병력이 어디에 있는지 탐지하는 병력이다.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484110" y="2167255"/>
            <a:ext cx="3508375" cy="2296795"/>
          </a:xfrm>
          <a:prstGeom prst="rect"/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484110" y="4638040"/>
            <a:ext cx="2378075" cy="1145540"/>
          </a:xfrm>
          <a:prstGeom prst="rect"/>
          <a:noFill/>
        </p:spPr>
      </p:pic>
      <p:sp>
        <p:nvSpPr>
          <p:cNvPr id="7" name="도형 6"/>
          <p:cNvSpPr>
            <a:spLocks/>
          </p:cNvSpPr>
          <p:nvPr/>
        </p:nvSpPr>
        <p:spPr>
          <a:xfrm rot="0">
            <a:off x="436245" y="213995"/>
            <a:ext cx="4371340" cy="6692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Development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도형 7"/>
          <p:cNvSpPr>
            <a:spLocks/>
          </p:cNvSpPr>
          <p:nvPr/>
        </p:nvSpPr>
        <p:spPr>
          <a:xfrm rot="0">
            <a:off x="372110" y="744855"/>
            <a:ext cx="11438255" cy="5831840"/>
          </a:xfrm>
          <a:prstGeom prst="round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654685" y="759460"/>
            <a:ext cx="10975975" cy="11461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전함(battle ship)</a:t>
            </a:r>
            <a:endParaRPr lang="ko-KR" altLang="en-US" sz="5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ChangeAspect="1"/>
          </p:cNvSpPr>
          <p:nvPr>
            <p:ph type="obj" idx="1"/>
          </p:nvPr>
        </p:nvSpPr>
        <p:spPr>
          <a:xfrm>
            <a:off x="654685" y="2085340"/>
            <a:ext cx="10977880" cy="44253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해상전에서 싸우는 역할을 한다.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체스에서 폰 역할이다.(탱커)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체력 4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크기 4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이동력 1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병력 수가 가장 많고 체력도 높다.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484110" y="4638675"/>
            <a:ext cx="2378075" cy="1145540"/>
          </a:xfrm>
          <a:prstGeom prst="rect"/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487920" y="2162175"/>
            <a:ext cx="3475990" cy="2272665"/>
          </a:xfrm>
          <a:prstGeom prst="rect"/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480300" y="4638675"/>
            <a:ext cx="2381885" cy="1132205"/>
          </a:xfrm>
          <a:prstGeom prst="rect"/>
          <a:noFill/>
        </p:spPr>
      </p:pic>
      <p:sp>
        <p:nvSpPr>
          <p:cNvPr id="9" name="도형 8"/>
          <p:cNvSpPr>
            <a:spLocks/>
          </p:cNvSpPr>
          <p:nvPr/>
        </p:nvSpPr>
        <p:spPr>
          <a:xfrm rot="0">
            <a:off x="436245" y="213995"/>
            <a:ext cx="4371340" cy="6692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Development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도형 7"/>
          <p:cNvSpPr>
            <a:spLocks/>
          </p:cNvSpPr>
          <p:nvPr/>
        </p:nvSpPr>
        <p:spPr>
          <a:xfrm rot="0">
            <a:off x="372110" y="722630"/>
            <a:ext cx="11438255" cy="5831840"/>
          </a:xfrm>
          <a:prstGeom prst="round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654685" y="737235"/>
            <a:ext cx="10975975" cy="11461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초계함(patrol)</a:t>
            </a:r>
            <a:endParaRPr lang="ko-KR" altLang="en-US" sz="5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ChangeAspect="1"/>
          </p:cNvSpPr>
          <p:nvPr>
            <p:ph type="obj" idx="1"/>
          </p:nvPr>
        </p:nvSpPr>
        <p:spPr>
          <a:xfrm>
            <a:off x="654685" y="2063115"/>
            <a:ext cx="10977245" cy="45307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해상전에서 싸우는 역할을 한다.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체스에서 나이트 역할이다.(보조 딜러)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체력 3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크기 3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이동력 3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실질적인 타격을 주는 병력이다.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484110" y="4616450"/>
            <a:ext cx="2378075" cy="1145540"/>
          </a:xfrm>
          <a:prstGeom prst="rect"/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480300" y="4616450"/>
            <a:ext cx="2381885" cy="1132205"/>
          </a:xfrm>
          <a:prstGeom prst="rect"/>
          <a:noFill/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20280" y="2003425"/>
            <a:ext cx="3463290" cy="2261235"/>
          </a:xfrm>
          <a:prstGeom prst="rect"/>
          <a:noFill/>
        </p:spPr>
      </p:pic>
      <p:sp>
        <p:nvSpPr>
          <p:cNvPr id="10" name="도형 9"/>
          <p:cNvSpPr>
            <a:spLocks/>
          </p:cNvSpPr>
          <p:nvPr/>
        </p:nvSpPr>
        <p:spPr>
          <a:xfrm rot="0">
            <a:off x="436245" y="213995"/>
            <a:ext cx="4371340" cy="6692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Development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304165" y="711200"/>
            <a:ext cx="11438255" cy="5831840"/>
          </a:xfrm>
          <a:prstGeom prst="round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586740" y="725805"/>
            <a:ext cx="10977245" cy="114744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잠수함(submarine)</a:t>
            </a:r>
            <a:endParaRPr lang="ko-KR" altLang="en-US" sz="5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ChangeAspect="1"/>
          </p:cNvSpPr>
          <p:nvPr>
            <p:ph type="obj" idx="1"/>
          </p:nvPr>
        </p:nvSpPr>
        <p:spPr>
          <a:xfrm>
            <a:off x="586740" y="2051685"/>
            <a:ext cx="10977245" cy="45307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해상전에서 암살하는 역할을 한다.(1척)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체스에서 룩, 비숍 역할이다.(주 딜러)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체력 2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크기 2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이동력 1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항공모함의 탐지에 걸리지 않은 병력이라 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잘 사용해야 한다.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416165" y="4605020"/>
            <a:ext cx="2378075" cy="1145540"/>
          </a:xfrm>
          <a:prstGeom prst="rect"/>
          <a:noFill/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381240" y="2083435"/>
            <a:ext cx="3479165" cy="2227580"/>
          </a:xfrm>
          <a:prstGeom prst="rect"/>
          <a:noFill/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411085" y="4616450"/>
            <a:ext cx="2395855" cy="1134110"/>
          </a:xfrm>
          <a:prstGeom prst="rect"/>
          <a:noFill/>
        </p:spPr>
      </p:pic>
      <p:sp>
        <p:nvSpPr>
          <p:cNvPr id="11" name="도형 10"/>
          <p:cNvSpPr>
            <a:spLocks/>
          </p:cNvSpPr>
          <p:nvPr/>
        </p:nvSpPr>
        <p:spPr>
          <a:xfrm rot="0">
            <a:off x="436245" y="213995"/>
            <a:ext cx="4371340" cy="6692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Development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90445" y="212725"/>
            <a:ext cx="7611110" cy="6229985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436245" y="213995"/>
            <a:ext cx="4371340" cy="6692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Development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13"/>
          <p:cNvSpPr>
            <a:spLocks/>
          </p:cNvSpPr>
          <p:nvPr/>
        </p:nvSpPr>
        <p:spPr>
          <a:xfrm rot="0">
            <a:off x="436245" y="213995"/>
            <a:ext cx="4371340" cy="6692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Development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349250" y="1657350"/>
            <a:ext cx="1106170" cy="260350"/>
          </a:xfrm>
          <a:prstGeom prst="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353695" y="1999615"/>
            <a:ext cx="1327785" cy="260350"/>
          </a:xfrm>
          <a:prstGeom prst="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7655" y="1148080"/>
            <a:ext cx="4348480" cy="4051935"/>
          </a:xfrm>
          <a:prstGeom prst="rect"/>
          <a:noFill/>
        </p:spPr>
      </p:pic>
      <p:cxnSp>
        <p:nvCxnSpPr>
          <p:cNvPr id="25" name="도형 24"/>
          <p:cNvCxnSpPr/>
          <p:nvPr/>
        </p:nvCxnSpPr>
        <p:spPr>
          <a:xfrm rot="0" flipV="1">
            <a:off x="699135" y="2097405"/>
            <a:ext cx="4827905" cy="234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상자 25"/>
          <p:cNvSpPr txBox="1">
            <a:spLocks/>
          </p:cNvSpPr>
          <p:nvPr/>
        </p:nvSpPr>
        <p:spPr>
          <a:xfrm rot="0">
            <a:off x="5605780" y="1905635"/>
            <a:ext cx="175006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x , y 좌표 (2, 3)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5797550" y="4029075"/>
          <a:ext cx="2152015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9895"/>
                <a:gridCol w="430530"/>
                <a:gridCol w="430530"/>
                <a:gridCol w="430530"/>
                <a:gridCol w="430530"/>
              </a:tblGrid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도형 27"/>
          <p:cNvCxnSpPr/>
          <p:nvPr/>
        </p:nvCxnSpPr>
        <p:spPr>
          <a:xfrm rot="0" flipV="1">
            <a:off x="1060450" y="2402205"/>
            <a:ext cx="4455795" cy="228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상자 28"/>
          <p:cNvSpPr txBox="1">
            <a:spLocks/>
          </p:cNvSpPr>
          <p:nvPr/>
        </p:nvSpPr>
        <p:spPr>
          <a:xfrm rot="0">
            <a:off x="5616575" y="2255520"/>
            <a:ext cx="129222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4 방위 (동)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rot="0" flipV="1">
            <a:off x="879475" y="2842260"/>
            <a:ext cx="4658995" cy="342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상자 30"/>
          <p:cNvSpPr txBox="1">
            <a:spLocks/>
          </p:cNvSpPr>
          <p:nvPr/>
        </p:nvSpPr>
        <p:spPr>
          <a:xfrm rot="0">
            <a:off x="5605145" y="2649855"/>
            <a:ext cx="171704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ship의 크기 (2)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rot="0">
            <a:off x="902335" y="3079115"/>
            <a:ext cx="4624705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32"/>
          <p:cNvSpPr txBox="1">
            <a:spLocks/>
          </p:cNvSpPr>
          <p:nvPr/>
        </p:nvSpPr>
        <p:spPr>
          <a:xfrm rot="0">
            <a:off x="5605780" y="2909570"/>
            <a:ext cx="5550535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ship이 player의 ship_arr배열에 몇번째에 있는가? (2)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(몇번째로 생성되었는가?)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 rot="0">
            <a:off x="5741035" y="3631565"/>
            <a:ext cx="157353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player의 map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80340" y="180975"/>
            <a:ext cx="11866245" cy="65760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 rot="0">
            <a:off x="822960" y="237490"/>
            <a:ext cx="5674360" cy="744855"/>
          </a:xfrm>
          <a:prstGeom prst="diamo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MAX_TURN을 안넘겼는가?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826770" y="1120775"/>
            <a:ext cx="5674360" cy="786765"/>
          </a:xfrm>
          <a:prstGeom prst="diamo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Player가 살아 있는가?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1014730" y="2030095"/>
            <a:ext cx="5278755" cy="5988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현재 정보를 기준으로 맵 출력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1775460" y="3748405"/>
            <a:ext cx="1643380" cy="3581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이동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3992880" y="3736975"/>
            <a:ext cx="1827530" cy="3689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공격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673100" y="2963545"/>
            <a:ext cx="6015990" cy="680085"/>
          </a:xfrm>
          <a:prstGeom prst="diamo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선택된 ship이 살아 있는가?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7049135" y="3752850"/>
            <a:ext cx="1855470" cy="36957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맵 확인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9204960" y="3757295"/>
            <a:ext cx="2714625" cy="3689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피격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1"/>
          <p:cNvCxnSpPr>
            <a:stCxn id="8" idx="3"/>
            <a:endCxn id="10" idx="1"/>
          </p:cNvCxnSpPr>
          <p:nvPr/>
        </p:nvCxnSpPr>
        <p:spPr>
          <a:xfrm rot="0">
            <a:off x="5820410" y="3921760"/>
            <a:ext cx="1229360" cy="12700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>
            <a:stCxn id="10" idx="3"/>
            <a:endCxn id="11" idx="1"/>
          </p:cNvCxnSpPr>
          <p:nvPr/>
        </p:nvCxnSpPr>
        <p:spPr>
          <a:xfrm rot="0">
            <a:off x="8898890" y="3933825"/>
            <a:ext cx="306705" cy="8890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14"/>
          <p:cNvSpPr>
            <a:spLocks/>
          </p:cNvSpPr>
          <p:nvPr/>
        </p:nvSpPr>
        <p:spPr>
          <a:xfrm rot="0">
            <a:off x="1948180" y="4768215"/>
            <a:ext cx="2714625" cy="3689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정보 갱신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1948180" y="5128895"/>
            <a:ext cx="2714625" cy="3689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다음 ship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1951990" y="5899150"/>
            <a:ext cx="2714625" cy="3581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다음 player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17"/>
          <p:cNvCxnSpPr>
            <a:stCxn id="4" idx="2"/>
            <a:endCxn id="5" idx="0"/>
          </p:cNvCxnSpPr>
          <p:nvPr/>
        </p:nvCxnSpPr>
        <p:spPr>
          <a:xfrm rot="0">
            <a:off x="3659505" y="981710"/>
            <a:ext cx="4445" cy="139700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>
            <a:stCxn id="5" idx="2"/>
            <a:endCxn id="6" idx="0"/>
          </p:cNvCxnSpPr>
          <p:nvPr/>
        </p:nvCxnSpPr>
        <p:spPr>
          <a:xfrm rot="0" flipH="1">
            <a:off x="3653790" y="1906905"/>
            <a:ext cx="10160" cy="123825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>
            <a:stCxn id="6" idx="2"/>
            <a:endCxn id="9" idx="0"/>
          </p:cNvCxnSpPr>
          <p:nvPr/>
        </p:nvCxnSpPr>
        <p:spPr>
          <a:xfrm rot="0">
            <a:off x="3653790" y="2628265"/>
            <a:ext cx="27305" cy="335915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>
            <a:stCxn id="11" idx="2"/>
            <a:endCxn id="15" idx="0"/>
          </p:cNvCxnSpPr>
          <p:nvPr/>
        </p:nvCxnSpPr>
        <p:spPr>
          <a:xfrm rot="5400000">
            <a:off x="6612255" y="818515"/>
            <a:ext cx="643255" cy="7257415"/>
          </a:xfrm>
          <a:prstGeom prst="bentConnector3">
            <a:avLst>
              <a:gd name="adj1" fmla="val 50097"/>
            </a:avLst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 rot="5400000" flipH="1">
            <a:off x="892175" y="3084195"/>
            <a:ext cx="2195195" cy="2633345"/>
          </a:xfrm>
          <a:prstGeom prst="bentConnector4">
            <a:avLst>
              <a:gd name="adj1" fmla="val -11602"/>
              <a:gd name="adj2" fmla="val 109671"/>
            </a:avLst>
          </a:prstGeom>
          <a:ln w="6350" cap="flat" cmpd="sng">
            <a:solidFill>
              <a:schemeClr val="accent6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>
            <a:stCxn id="7" idx="2"/>
            <a:endCxn id="15" idx="0"/>
          </p:cNvCxnSpPr>
          <p:nvPr/>
        </p:nvCxnSpPr>
        <p:spPr>
          <a:xfrm rot="0">
            <a:off x="2596515" y="4105275"/>
            <a:ext cx="709295" cy="663575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24"/>
          <p:cNvSpPr>
            <a:spLocks/>
          </p:cNvSpPr>
          <p:nvPr/>
        </p:nvSpPr>
        <p:spPr>
          <a:xfrm rot="5400000" flipH="1">
            <a:off x="-757555" y="2190115"/>
            <a:ext cx="5648325" cy="2487295"/>
          </a:xfrm>
          <a:prstGeom prst="bentConnector4">
            <a:avLst>
              <a:gd name="adj1" fmla="val -4509"/>
              <a:gd name="adj2" fmla="val 110236"/>
            </a:avLst>
          </a:prstGeom>
          <a:ln w="6350" cap="flat" cmpd="sng">
            <a:solidFill>
              <a:schemeClr val="accent6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6" name="도형 25"/>
          <p:cNvCxnSpPr>
            <a:stCxn id="16" idx="2"/>
          </p:cNvCxnSpPr>
          <p:nvPr/>
        </p:nvCxnSpPr>
        <p:spPr>
          <a:xfrm rot="0" flipH="1">
            <a:off x="3304540" y="5497195"/>
            <a:ext cx="1270" cy="481330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26"/>
          <p:cNvCxnSpPr>
            <a:stCxn id="9" idx="2"/>
            <a:endCxn id="7" idx="0"/>
          </p:cNvCxnSpPr>
          <p:nvPr/>
        </p:nvCxnSpPr>
        <p:spPr>
          <a:xfrm rot="0" flipH="1">
            <a:off x="2596515" y="3643630"/>
            <a:ext cx="1085215" cy="105410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7"/>
          <p:cNvCxnSpPr>
            <a:stCxn id="9" idx="2"/>
            <a:endCxn id="8" idx="0"/>
          </p:cNvCxnSpPr>
          <p:nvPr/>
        </p:nvCxnSpPr>
        <p:spPr>
          <a:xfrm rot="0">
            <a:off x="3681095" y="3643630"/>
            <a:ext cx="1226185" cy="93980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8"/>
          <p:cNvCxnSpPr>
            <a:stCxn id="4" idx="3"/>
            <a:endCxn id="30" idx="1"/>
          </p:cNvCxnSpPr>
          <p:nvPr/>
        </p:nvCxnSpPr>
        <p:spPr>
          <a:xfrm rot="0">
            <a:off x="6497320" y="609600"/>
            <a:ext cx="1005205" cy="5715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도형 29"/>
          <p:cNvSpPr>
            <a:spLocks/>
          </p:cNvSpPr>
          <p:nvPr/>
        </p:nvSpPr>
        <p:spPr>
          <a:xfrm rot="0">
            <a:off x="7501890" y="429895"/>
            <a:ext cx="2715260" cy="36957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END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30"/>
          <p:cNvCxnSpPr>
            <a:stCxn id="5" idx="3"/>
            <a:endCxn id="17" idx="3"/>
          </p:cNvCxnSpPr>
          <p:nvPr/>
        </p:nvCxnSpPr>
        <p:spPr>
          <a:xfrm rot="0" flipH="1">
            <a:off x="4666615" y="1513840"/>
            <a:ext cx="1835150" cy="4565015"/>
          </a:xfrm>
          <a:prstGeom prst="bentConnector3">
            <a:avLst>
              <a:gd name="adj1" fmla="val -13843"/>
            </a:avLst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31"/>
          <p:cNvCxnSpPr>
            <a:stCxn id="9" idx="3"/>
            <a:endCxn id="16" idx="3"/>
          </p:cNvCxnSpPr>
          <p:nvPr/>
        </p:nvCxnSpPr>
        <p:spPr>
          <a:xfrm rot="0" flipH="1">
            <a:off x="4662805" y="3303270"/>
            <a:ext cx="2026920" cy="2011045"/>
          </a:xfrm>
          <a:prstGeom prst="bentConnector3">
            <a:avLst>
              <a:gd name="adj1" fmla="val -12528"/>
            </a:avLst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790055" y="519430"/>
            <a:ext cx="4918710" cy="5831205"/>
          </a:xfrm>
          <a:prstGeom prst="roundRect"/>
          <a:solidFill>
            <a:srgbClr val="EDEDED"/>
          </a:solidFill>
          <a:effectLst>
            <a:reflection algn="bl" blurRad="12700" dir="5400000" dist="5080" stA="38000" endPos="28000" sx="100000" sy="-100000" rotWithShape="0"/>
          </a:effectLst>
        </p:spPr>
      </p:pic>
      <p:sp>
        <p:nvSpPr>
          <p:cNvPr id="6" name="도형 5"/>
          <p:cNvSpPr>
            <a:spLocks/>
          </p:cNvSpPr>
          <p:nvPr/>
        </p:nvSpPr>
        <p:spPr>
          <a:xfrm rot="0">
            <a:off x="548005" y="405765"/>
            <a:ext cx="4471670" cy="5786755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3175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1019810" y="993140"/>
            <a:ext cx="313690" cy="314960"/>
          </a:xfrm>
          <a:prstGeom prst="ellipse"/>
          <a:noFill/>
          <a:ln w="12700" cap="flat" cmpd="sng">
            <a:solidFill>
              <a:schemeClr val="bg1">
                <a:lumMod val="50000"/>
                <a:alpha val="6980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1019810" y="2162175"/>
            <a:ext cx="313690" cy="314960"/>
          </a:xfrm>
          <a:prstGeom prst="ellipse"/>
          <a:noFill/>
          <a:ln w="12700" cap="flat" cmpd="sng">
            <a:solidFill>
              <a:schemeClr val="bg1">
                <a:lumMod val="50000"/>
                <a:alpha val="6980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019810" y="3297555"/>
            <a:ext cx="313690" cy="314960"/>
          </a:xfrm>
          <a:prstGeom prst="ellipse"/>
          <a:noFill/>
          <a:ln w="12700" cap="flat" cmpd="sng">
            <a:solidFill>
              <a:schemeClr val="bg1">
                <a:lumMod val="50000"/>
                <a:alpha val="6980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1457960" y="906145"/>
            <a:ext cx="2868930" cy="6572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Step. 1 / </a:t>
            </a: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팀원 소개 및 주제 선정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1457960" y="2068195"/>
            <a:ext cx="2188845" cy="6572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Step. 2 / </a:t>
            </a: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게임 규칙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1457960" y="3197225"/>
            <a:ext cx="2794635" cy="8991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Step. 3 / </a:t>
            </a: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프로그램 개발 과정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1. 전반적인 프로그램</a:t>
            </a:r>
            <a:endParaRPr lang="ko-KR" altLang="en-US" sz="105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2. 보안 &amp; 멀티플레이 &amp; GUI</a:t>
            </a:r>
            <a:endParaRPr lang="ko-KR" altLang="en-US" sz="105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1457960" y="4277995"/>
            <a:ext cx="3105785" cy="4152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Step. 4 / </a:t>
            </a: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참고 문헌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705485" y="386715"/>
            <a:ext cx="996950" cy="55372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00D3ED"/>
                </a:solidFill>
                <a:latin typeface="맑은 고딕" charset="0"/>
                <a:ea typeface="맑은 고딕" charset="0"/>
              </a:rPr>
              <a:t>목차</a:t>
            </a:r>
            <a:endParaRPr lang="ko-KR" altLang="en-US" sz="2000" cap="none" dirty="0" smtClean="0" b="1" strike="noStrike">
              <a:solidFill>
                <a:srgbClr val="00D3E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1028700" y="5457825"/>
            <a:ext cx="313690" cy="314960"/>
          </a:xfrm>
          <a:prstGeom prst="ellipse"/>
          <a:noFill/>
          <a:ln w="12700" cap="flat" cmpd="sng">
            <a:solidFill>
              <a:schemeClr val="bg1">
                <a:lumMod val="50000"/>
                <a:alpha val="6980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1466850" y="5357495"/>
            <a:ext cx="2188845" cy="6572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Step. 5 / </a:t>
            </a: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Q&amp;A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1012825" y="4370705"/>
            <a:ext cx="313690" cy="314960"/>
          </a:xfrm>
          <a:prstGeom prst="ellipse"/>
          <a:noFill/>
          <a:ln w="12700" cap="flat" cmpd="sng">
            <a:solidFill>
              <a:schemeClr val="bg1">
                <a:lumMod val="50000"/>
                <a:alpha val="6980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 rot="0">
            <a:off x="436245" y="213995"/>
            <a:ext cx="4370705" cy="66992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Game Rule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0670" y="361950"/>
            <a:ext cx="11630660" cy="6134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54140" y="4938395"/>
            <a:ext cx="2959735" cy="706120"/>
          </a:xfrm>
          <a:prstGeom prst="rect"/>
          <a:noFill/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53695" y="767715"/>
            <a:ext cx="3116580" cy="4745355"/>
          </a:xfrm>
          <a:prstGeom prst="rect"/>
          <a:noFill/>
        </p:spPr>
      </p:pic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924935" y="1423670"/>
          <a:ext cx="2152015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9895"/>
                <a:gridCol w="430530"/>
                <a:gridCol w="430530"/>
                <a:gridCol w="430530"/>
                <a:gridCol w="430530"/>
              </a:tblGrid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텍스트 상자 3"/>
          <p:cNvSpPr txBox="1">
            <a:spLocks/>
          </p:cNvSpPr>
          <p:nvPr/>
        </p:nvSpPr>
        <p:spPr>
          <a:xfrm rot="0">
            <a:off x="3905250" y="968375"/>
            <a:ext cx="312102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map[MAPSIZE][MAPSIZE] int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357495" y="3795395"/>
          <a:ext cx="353822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6120"/>
                <a:gridCol w="707390"/>
                <a:gridCol w="708025"/>
                <a:gridCol w="708025"/>
                <a:gridCol w="708660"/>
              </a:tblGrid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텍스트 상자 5"/>
          <p:cNvSpPr txBox="1">
            <a:spLocks/>
          </p:cNvSpPr>
          <p:nvPr/>
        </p:nvSpPr>
        <p:spPr>
          <a:xfrm rot="0">
            <a:off x="3896995" y="3348355"/>
            <a:ext cx="204470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ship_arr[unit_max]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 rot="0" flipH="1">
            <a:off x="5481320" y="1793240"/>
            <a:ext cx="902970" cy="5422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>
            <a:spLocks/>
          </p:cNvSpPr>
          <p:nvPr/>
        </p:nvSpPr>
        <p:spPr>
          <a:xfrm rot="0">
            <a:off x="6462395" y="1657985"/>
            <a:ext cx="5281295" cy="92392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만약 이 부분이 공격 당하게 되면 2를 return 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2의 의미는 ship_arr에 2번째 ship 객체가 공격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당했음을 의미한다.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472815" y="4944745"/>
            <a:ext cx="2938780" cy="711835"/>
          </a:xfrm>
          <a:prstGeom prst="rect"/>
          <a:noFill/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994650" y="5786120"/>
            <a:ext cx="3568065" cy="686435"/>
          </a:xfrm>
          <a:prstGeom prst="rect"/>
          <a:noFill/>
        </p:spPr>
      </p:pic>
      <p:cxnSp>
        <p:nvCxnSpPr>
          <p:cNvPr id="13" name="도형 12"/>
          <p:cNvCxnSpPr>
            <a:stCxn id="10" idx="0"/>
          </p:cNvCxnSpPr>
          <p:nvPr/>
        </p:nvCxnSpPr>
        <p:spPr>
          <a:xfrm rot="0" flipV="1">
            <a:off x="4941570" y="4023360"/>
            <a:ext cx="768985" cy="92202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 rot="0">
            <a:off x="436245" y="213995"/>
            <a:ext cx="4370705" cy="6686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Development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>
            <a:stCxn id="18" idx="0"/>
          </p:cNvCxnSpPr>
          <p:nvPr/>
        </p:nvCxnSpPr>
        <p:spPr>
          <a:xfrm rot="0" flipV="1">
            <a:off x="5877560" y="4034155"/>
            <a:ext cx="615950" cy="175895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16"/>
          <p:cNvCxnSpPr>
            <a:stCxn id="11" idx="0"/>
          </p:cNvCxnSpPr>
          <p:nvPr/>
        </p:nvCxnSpPr>
        <p:spPr>
          <a:xfrm rot="0" flipH="1" flipV="1">
            <a:off x="7892415" y="4023360"/>
            <a:ext cx="1886585" cy="176339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98010" y="5792470"/>
            <a:ext cx="2959735" cy="733425"/>
          </a:xfrm>
          <a:prstGeom prst="rect"/>
          <a:noFill/>
        </p:spPr>
      </p:pic>
      <p:cxnSp>
        <p:nvCxnSpPr>
          <p:cNvPr id="20" name="도형 19"/>
          <p:cNvCxnSpPr>
            <a:stCxn id="19" idx="0"/>
          </p:cNvCxnSpPr>
          <p:nvPr/>
        </p:nvCxnSpPr>
        <p:spPr>
          <a:xfrm rot="0" flipH="1" flipV="1">
            <a:off x="7131685" y="4045585"/>
            <a:ext cx="802640" cy="89344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/>
          <p:nvPr/>
        </p:nvCxnSpPr>
        <p:spPr>
          <a:xfrm rot="0">
            <a:off x="5511165" y="2425065"/>
            <a:ext cx="1003935" cy="1499870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21"/>
          <p:cNvSpPr>
            <a:spLocks/>
          </p:cNvSpPr>
          <p:nvPr/>
        </p:nvSpPr>
        <p:spPr>
          <a:xfrm rot="0">
            <a:off x="349250" y="1657350"/>
            <a:ext cx="1106170" cy="260350"/>
          </a:xfrm>
          <a:prstGeom prst="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353695" y="1999615"/>
            <a:ext cx="1327785" cy="260350"/>
          </a:xfrm>
          <a:prstGeom prst="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36855" y="462280"/>
            <a:ext cx="11550015" cy="59785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349250" y="1657350"/>
            <a:ext cx="1106805" cy="260985"/>
          </a:xfrm>
          <a:prstGeom prst="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353695" y="1999615"/>
            <a:ext cx="1328420" cy="260985"/>
          </a:xfrm>
          <a:prstGeom prst="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87655" y="1148080"/>
            <a:ext cx="4349115" cy="4052570"/>
          </a:xfrm>
          <a:prstGeom prst="rect"/>
          <a:noFill/>
        </p:spPr>
      </p:pic>
      <p:cxnSp>
        <p:nvCxnSpPr>
          <p:cNvPr id="5" name="도형 4"/>
          <p:cNvCxnSpPr/>
          <p:nvPr/>
        </p:nvCxnSpPr>
        <p:spPr>
          <a:xfrm rot="0">
            <a:off x="699135" y="2120900"/>
            <a:ext cx="542290" cy="63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>
            <a:spLocks/>
          </p:cNvSpPr>
          <p:nvPr/>
        </p:nvSpPr>
        <p:spPr>
          <a:xfrm rot="0">
            <a:off x="1139825" y="1917065"/>
            <a:ext cx="1751330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x , y 좌표 (2, 3)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830830" y="1141730"/>
          <a:ext cx="2152015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9895"/>
                <a:gridCol w="430530"/>
                <a:gridCol w="430530"/>
                <a:gridCol w="430530"/>
                <a:gridCol w="430530"/>
              </a:tblGrid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도형 7"/>
          <p:cNvCxnSpPr/>
          <p:nvPr/>
        </p:nvCxnSpPr>
        <p:spPr>
          <a:xfrm rot="0" flipV="1">
            <a:off x="1060450" y="2414270"/>
            <a:ext cx="158115" cy="1143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상자 8"/>
          <p:cNvSpPr txBox="1">
            <a:spLocks/>
          </p:cNvSpPr>
          <p:nvPr/>
        </p:nvSpPr>
        <p:spPr>
          <a:xfrm rot="0">
            <a:off x="1150620" y="2255520"/>
            <a:ext cx="1293495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4 방위 (동 1)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>
            <a:off x="879475" y="2876550"/>
            <a:ext cx="316865" cy="1206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10"/>
          <p:cNvSpPr txBox="1">
            <a:spLocks/>
          </p:cNvSpPr>
          <p:nvPr/>
        </p:nvSpPr>
        <p:spPr>
          <a:xfrm rot="0">
            <a:off x="1139190" y="2694940"/>
            <a:ext cx="1718310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ship의 크기 (2)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3034030" y="744220"/>
            <a:ext cx="157353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player의 map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5436870" y="1387475"/>
            <a:ext cx="3061970" cy="147828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case 1 : 회전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4방위 0(북) 1(동) 2(남) 3(서)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우회전 -&gt; 4방위 +1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2 + 1 -&gt; 3 (서)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8643620" y="1111885"/>
          <a:ext cx="2152015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9895"/>
                <a:gridCol w="430530"/>
                <a:gridCol w="430530"/>
                <a:gridCol w="430530"/>
                <a:gridCol w="430530"/>
              </a:tblGrid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텍스트 상자 16"/>
          <p:cNvSpPr txBox="1">
            <a:spLocks/>
          </p:cNvSpPr>
          <p:nvPr/>
        </p:nvSpPr>
        <p:spPr>
          <a:xfrm rot="0">
            <a:off x="5436235" y="3665855"/>
            <a:ext cx="4196080" cy="64325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case 2 : 직진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직진 -&gt; 4방위 체크 (동 1) -&gt; x+=이동력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8778875" y="4360545"/>
          <a:ext cx="2152015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9895"/>
                <a:gridCol w="430530"/>
                <a:gridCol w="430530"/>
                <a:gridCol w="430530"/>
                <a:gridCol w="430530"/>
              </a:tblGrid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436245" y="213995"/>
            <a:ext cx="4371340" cy="6692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Development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4500" y="1146810"/>
            <a:ext cx="7649210" cy="1248410"/>
          </a:xfrm>
          <a:prstGeom prst="rect"/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4500" y="2440305"/>
            <a:ext cx="4401185" cy="4210685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8098155" y="1826895"/>
            <a:ext cx="374650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1. ship class를 상속받는 class 생성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4996815" y="5222240"/>
            <a:ext cx="7014210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2. player의 make_ship() 함수에 해당 객체를 player의 ship_arr 배열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에 저장 할 수 있도록 코드 추가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440055" y="5672455"/>
            <a:ext cx="4387850" cy="61023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440055" y="1161415"/>
            <a:ext cx="7658735" cy="122999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8177530" y="1263015"/>
            <a:ext cx="281368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새로운 객체 추가 하려면?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436245" y="213995"/>
            <a:ext cx="4371340" cy="6692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Development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6880" y="1143000"/>
            <a:ext cx="6649085" cy="3534410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7285990" y="3586480"/>
            <a:ext cx="4240530" cy="92392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gameplay_single()과 gameplay_multi()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두 함수에 반복문을 추가해주기만 하면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새로운 객체 생성 완료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620395" y="3608705"/>
            <a:ext cx="4895850" cy="61023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436245" y="213995"/>
            <a:ext cx="4370070" cy="6692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Security(Anti-cheat)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639445" y="1355725"/>
            <a:ext cx="10941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초기설계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8655" y="1732280"/>
            <a:ext cx="3211830" cy="2953385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2016760" y="2766695"/>
            <a:ext cx="3194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[]</a:t>
            </a:r>
            <a:endParaRPr lang="ko-KR" altLang="en-US" sz="1800" cap="none" dirty="0" smtClean="0" b="0" strike="noStrike">
              <a:solidFill>
                <a:schemeClr val="bg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705485" y="2832735"/>
            <a:ext cx="1786255" cy="331470"/>
          </a:xfrm>
          <a:prstGeom prst="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4048760" y="1804035"/>
            <a:ext cx="5627370" cy="120078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모든 Player가 서로의 유닛들의 위치 정보가 들어있는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map 2차원 배열을 공유하고 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다만 화면에는 본인 맵만 출력할뿐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4195445" y="3417570"/>
            <a:ext cx="7309485" cy="2741295"/>
          </a:xfrm>
          <a:prstGeom prst="rect"/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4128135" y="3044825"/>
            <a:ext cx="8064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player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398645" y="3983990"/>
          <a:ext cx="2152015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9895"/>
                <a:gridCol w="430530"/>
                <a:gridCol w="430530"/>
                <a:gridCol w="430530"/>
                <a:gridCol w="430530"/>
              </a:tblGrid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857365" y="3972560"/>
          <a:ext cx="2152015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9895"/>
                <a:gridCol w="430530"/>
                <a:gridCol w="430530"/>
                <a:gridCol w="430530"/>
                <a:gridCol w="430530"/>
              </a:tblGrid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259570" y="3950335"/>
          <a:ext cx="2152015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9895"/>
                <a:gridCol w="430530"/>
                <a:gridCol w="430530"/>
                <a:gridCol w="430530"/>
                <a:gridCol w="430530"/>
              </a:tblGrid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텍스트 상자 13"/>
          <p:cNvSpPr txBox="1">
            <a:spLocks/>
          </p:cNvSpPr>
          <p:nvPr/>
        </p:nvSpPr>
        <p:spPr>
          <a:xfrm rot="0">
            <a:off x="4455160" y="3631565"/>
            <a:ext cx="946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본인 맵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 rot="0">
            <a:off x="6906895" y="3579495"/>
            <a:ext cx="43624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 rot="0">
            <a:off x="9370060" y="3572510"/>
            <a:ext cx="43624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P2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436245" y="213995"/>
            <a:ext cx="4370070" cy="6692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Security(Anti-cheat)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10665" y="879475"/>
            <a:ext cx="9168765" cy="53352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436245" y="213995"/>
            <a:ext cx="4369435" cy="6686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Security(Anti-cheat)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181100" y="939165"/>
            <a:ext cx="4177030" cy="4702175"/>
          </a:xfrm>
          <a:prstGeom prst="rect"/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786120" y="883285"/>
            <a:ext cx="4377690" cy="4758055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1308100" y="5819775"/>
            <a:ext cx="946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변조 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6756400" y="5819775"/>
            <a:ext cx="946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변조 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2315" y="1569085"/>
            <a:ext cx="3769995" cy="2660650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755650" y="2661285"/>
            <a:ext cx="1444625" cy="339090"/>
          </a:xfrm>
          <a:prstGeom prst="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Yeom Seoung Yun/AppData/Roaming/PolarisOffice/ETemp/1588_20782392/fImage13125559446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958080" y="1658620"/>
            <a:ext cx="3738880" cy="2232660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1026795" y="4702810"/>
            <a:ext cx="6509385" cy="92392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Player의 map과 다른 Player들의 map을 나눠 원천 봉쇄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하지만 공격할때 공격 받는 객체를 불러야한다는 단점이 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0410" y="4232910"/>
            <a:ext cx="3749040" cy="219710"/>
          </a:xfrm>
          <a:prstGeom prst="rect"/>
          <a:noFill/>
        </p:spPr>
      </p:pic>
      <p:sp>
        <p:nvSpPr>
          <p:cNvPr id="9" name="도형 8"/>
          <p:cNvSpPr>
            <a:spLocks/>
          </p:cNvSpPr>
          <p:nvPr/>
        </p:nvSpPr>
        <p:spPr>
          <a:xfrm rot="0">
            <a:off x="2458720" y="4177030"/>
            <a:ext cx="993140" cy="339090"/>
          </a:xfrm>
          <a:prstGeom prst="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>
            <a:off x="2447290" y="2864485"/>
            <a:ext cx="2595245" cy="635"/>
          </a:xfrm>
          <a:prstGeom prst="straightConnector1"/>
          <a:ln w="127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10"/>
          <p:cNvSpPr txBox="1">
            <a:spLocks/>
          </p:cNvSpPr>
          <p:nvPr/>
        </p:nvSpPr>
        <p:spPr>
          <a:xfrm rot="0">
            <a:off x="3429000" y="2526665"/>
            <a:ext cx="6369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분리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436245" y="213995"/>
            <a:ext cx="4370070" cy="6692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Security(Anti-cheat)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도형 83"/>
          <p:cNvSpPr>
            <a:spLocks/>
          </p:cNvSpPr>
          <p:nvPr/>
        </p:nvSpPr>
        <p:spPr>
          <a:xfrm rot="0">
            <a:off x="4805045" y="2920365"/>
            <a:ext cx="7197090" cy="3844290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0" cap="flat" cmpd="sng">
            <a:solidFill>
              <a:schemeClr val="accent5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7895590" y="1162050"/>
            <a:ext cx="3035300" cy="1597660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3175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 rot="0">
            <a:off x="8554085" y="1691005"/>
            <a:ext cx="2193925" cy="89916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컴퓨터공학부/ 정재형</a:t>
            </a:r>
            <a:endParaRPr lang="ko-KR" altLang="en-US" sz="14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UI 설계</a:t>
            </a:r>
            <a:endParaRPr lang="ko-KR" altLang="en-US" sz="105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보조 개발자</a:t>
            </a:r>
            <a:endParaRPr lang="ko-KR" altLang="en-US" sz="105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7989570" y="1233170"/>
            <a:ext cx="1560195" cy="41529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00D3ED"/>
                </a:solidFill>
                <a:latin typeface="맑은 고딕" charset="0"/>
                <a:ea typeface="맑은 고딕" charset="0"/>
              </a:rPr>
              <a:t>Team member 3</a:t>
            </a:r>
            <a:endParaRPr lang="ko-KR" altLang="en-US" sz="1400" cap="none" dirty="0" smtClean="0" b="1" strike="noStrike">
              <a:solidFill>
                <a:srgbClr val="00D3E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4578985" y="1162050"/>
            <a:ext cx="3035300" cy="1597660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3175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54"/>
          <p:cNvSpPr txBox="1">
            <a:spLocks/>
          </p:cNvSpPr>
          <p:nvPr/>
        </p:nvSpPr>
        <p:spPr>
          <a:xfrm rot="0">
            <a:off x="5237480" y="1691005"/>
            <a:ext cx="2194560" cy="11410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컴퓨터공학부 / 유승태</a:t>
            </a:r>
            <a:endParaRPr lang="ko-KR" altLang="en-US" sz="14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게임의 세부적 규칙 설계</a:t>
            </a:r>
            <a:endParaRPr lang="ko-KR" altLang="en-US" sz="105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버그 탐지 / 밸런스 조절</a:t>
            </a:r>
            <a:endParaRPr lang="ko-KR" altLang="en-US" sz="105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cap="none" dirty="0" smtClean="0" b="0" strike="noStrike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4672965" y="1233170"/>
            <a:ext cx="1560195" cy="41529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00D3ED"/>
                </a:solidFill>
                <a:latin typeface="맑은 고딕" charset="0"/>
                <a:ea typeface="맑은 고딕" charset="0"/>
              </a:rPr>
              <a:t>Team member 2</a:t>
            </a:r>
            <a:endParaRPr lang="ko-KR" altLang="en-US" sz="1400" cap="none" dirty="0" smtClean="0" b="1" strike="noStrike">
              <a:solidFill>
                <a:srgbClr val="00D3E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 rot="0">
            <a:off x="1240790" y="1138555"/>
            <a:ext cx="3035300" cy="1597660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3175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텍스트 상자 62"/>
          <p:cNvSpPr txBox="1">
            <a:spLocks/>
          </p:cNvSpPr>
          <p:nvPr/>
        </p:nvSpPr>
        <p:spPr>
          <a:xfrm>
            <a:off x="1899285" y="1667510"/>
            <a:ext cx="2195195" cy="8991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컴퓨터공학부 / 염승윤</a:t>
            </a:r>
            <a:endParaRPr lang="ko-KR" altLang="en-US" sz="14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게임의 전반적 규칙 설계</a:t>
            </a:r>
            <a:endParaRPr lang="ko-KR" altLang="en-US" sz="105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메인 개발자</a:t>
            </a:r>
            <a:endParaRPr lang="ko-KR" altLang="en-US" sz="105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도형 63"/>
          <p:cNvSpPr>
            <a:spLocks/>
          </p:cNvSpPr>
          <p:nvPr/>
        </p:nvSpPr>
        <p:spPr>
          <a:xfrm rot="0">
            <a:off x="1334770" y="1209040"/>
            <a:ext cx="1560195" cy="41529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00D3ED"/>
                </a:solidFill>
                <a:latin typeface="맑은 고딕" charset="0"/>
                <a:ea typeface="맑은 고딕" charset="0"/>
              </a:rPr>
              <a:t>Team member 1</a:t>
            </a:r>
            <a:endParaRPr lang="ko-KR" altLang="en-US" sz="1400" cap="none" dirty="0" smtClean="0" b="1" strike="noStrike">
              <a:solidFill>
                <a:srgbClr val="00D3E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도형 66"/>
          <p:cNvSpPr>
            <a:spLocks/>
          </p:cNvSpPr>
          <p:nvPr/>
        </p:nvSpPr>
        <p:spPr>
          <a:xfrm rot="0">
            <a:off x="1360805" y="1656080"/>
            <a:ext cx="443865" cy="443865"/>
          </a:xfrm>
          <a:prstGeom prst="ellipse"/>
          <a:solidFill>
            <a:schemeClr val="bg1"/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도형 72"/>
          <p:cNvSpPr>
            <a:spLocks/>
          </p:cNvSpPr>
          <p:nvPr/>
        </p:nvSpPr>
        <p:spPr>
          <a:xfrm rot="0">
            <a:off x="4732655" y="1722755"/>
            <a:ext cx="445135" cy="445135"/>
          </a:xfrm>
          <a:prstGeom prst="ellipse"/>
          <a:solidFill>
            <a:schemeClr val="bg1"/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1" name="도형 80"/>
          <p:cNvSpPr>
            <a:spLocks/>
          </p:cNvSpPr>
          <p:nvPr/>
        </p:nvSpPr>
        <p:spPr>
          <a:xfrm rot="0">
            <a:off x="8016875" y="1705610"/>
            <a:ext cx="445135" cy="445135"/>
          </a:xfrm>
          <a:prstGeom prst="ellipse"/>
          <a:solidFill>
            <a:schemeClr val="bg1"/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2" name="도형 81"/>
          <p:cNvSpPr>
            <a:spLocks/>
          </p:cNvSpPr>
          <p:nvPr/>
        </p:nvSpPr>
        <p:spPr>
          <a:xfrm rot="0">
            <a:off x="436245" y="213995"/>
            <a:ext cx="4369435" cy="6686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Introduce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83" name="차트 82"/>
          <p:cNvGraphicFramePr>
            <a:graphicFrameLocks noGrp="1"/>
          </p:cNvGraphicFramePr>
          <p:nvPr/>
        </p:nvGraphicFramePr>
        <p:xfrm>
          <a:off x="4874895" y="3011170"/>
          <a:ext cx="2851785" cy="3654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5" name="텍스트 상자 84"/>
          <p:cNvSpPr txBox="1">
            <a:spLocks/>
          </p:cNvSpPr>
          <p:nvPr/>
        </p:nvSpPr>
        <p:spPr>
          <a:xfrm rot="0">
            <a:off x="7759700" y="3337560"/>
            <a:ext cx="4145280" cy="286321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1단계: 게임 규칙(1주)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2단계: 게임 개발(1주)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3단계: 게임 보안패치와 버그 수정(1주)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4단계: 게임 GUI와 버그 수정(1주)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3~4단계 사이 KT통신망 장애로 잠시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협업 중단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6" name="도형 85"/>
          <p:cNvSpPr>
            <a:spLocks/>
          </p:cNvSpPr>
          <p:nvPr/>
        </p:nvSpPr>
        <p:spPr>
          <a:xfrm rot="0">
            <a:off x="236855" y="2928620"/>
            <a:ext cx="4546600" cy="3844290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0" cap="flat" cmpd="sng">
            <a:solidFill>
              <a:schemeClr val="accent5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 언어 : C++, C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통합 개발 환경 : Visual studio 2017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조원과 커뮤티케이션 : 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Github &amp; kakao talk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https://github.com/yeomyeom/OOP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436245" y="213995"/>
            <a:ext cx="4370705" cy="6692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Multiplay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654050" y="1173480"/>
            <a:ext cx="11747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초기 계획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80670" y="1602105"/>
            <a:ext cx="11631295" cy="5008245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5921375" y="1894840"/>
            <a:ext cx="1162685" cy="429260"/>
          </a:xfrm>
          <a:prstGeom prst="rect"/>
          <a:solidFill>
            <a:srgbClr val="FFFFFF"/>
          </a:solidFill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네트워크 연결된</a:t>
            </a:r>
            <a:endParaRPr lang="ko-KR" altLang="en-US" sz="1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player</a:t>
            </a:r>
            <a:endParaRPr lang="ko-KR" altLang="en-US" sz="1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7165975" y="1898650"/>
            <a:ext cx="1162685" cy="429260"/>
          </a:xfrm>
          <a:prstGeom prst="rect"/>
          <a:solidFill>
            <a:srgbClr val="FFFFFF"/>
          </a:solidFill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새로운 player의 ship</a:t>
            </a:r>
            <a:endParaRPr lang="ko-KR" altLang="en-US" sz="1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4932680" y="2586990"/>
            <a:ext cx="1162685" cy="429260"/>
          </a:xfrm>
          <a:prstGeom prst="rect"/>
          <a:solidFill>
            <a:srgbClr val="FFFFFF"/>
          </a:solidFill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네트워크로 x, y 공격 좌표 전송</a:t>
            </a:r>
            <a:endParaRPr lang="ko-KR" altLang="en-US" sz="1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436245" y="213995"/>
            <a:ext cx="4370705" cy="6692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Multiplay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710565" y="1218565"/>
            <a:ext cx="707771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원래 싱글 플레이에 한 모드 였던 서바이벌 모드를 네트워크로 구현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eom Seoung Yun/AppData/Roaming/PolarisOffice/ETemp/1588_20782392/fImage68003403846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71015" y="1800225"/>
            <a:ext cx="8279130" cy="3258820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>
            <a:off x="857250" y="5425440"/>
            <a:ext cx="4694555" cy="64770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서버의 요청 허용 횟수 == 서버 난이도 * MAX_TURN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서버 난이도 == 한 턴당 공격 하는 횟수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436245" y="213995"/>
            <a:ext cx="4369435" cy="6686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GUI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참고문헌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5340" cy="452882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게임 규칙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장명곤, "게임의 재미를 위한 놀라운 배경테크닉 RPG 레벨 디자인", 비엘북스,2015.6.24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사진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https://forum.warthunder.com/index.php?/topic/420482-naval-battles-repair-cost-and-rp-reward-changes/</a:t>
            </a:r>
            <a:endParaRPr lang="ko-KR" altLang="en-US" sz="17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856865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Q&amp;A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 rot="0">
            <a:off x="436245" y="213995"/>
            <a:ext cx="4369435" cy="6686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Idea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992880" y="1477645"/>
            <a:ext cx="4196715" cy="1028700"/>
          </a:xfrm>
          <a:prstGeom prst="wedgeRoundRectCallout">
            <a:avLst>
              <a:gd name="adj1" fmla="val -21769"/>
              <a:gd name="adj2" fmla="val 69796"/>
              <a:gd name="adj3" fmla="val 16667"/>
            </a:avLst>
          </a:prstGeom>
          <a:solidFill>
            <a:srgbClr val="FFFFFF"/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4070985" y="1760220"/>
            <a:ext cx="4017645" cy="479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latin typeface="맑은 고딕" charset="0"/>
                <a:ea typeface="맑은 고딕" charset="0"/>
              </a:rPr>
              <a:t>OOP에 가장 적합한 주제?</a:t>
            </a:r>
            <a:endParaRPr lang="ko-KR" altLang="en-US" sz="2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4083050" y="3011805"/>
            <a:ext cx="4107815" cy="1704975"/>
          </a:xfrm>
          <a:prstGeom prst="roundRect"/>
          <a:solidFill>
            <a:srgbClr val="FFFFFF"/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1184275" y="3789680"/>
            <a:ext cx="5416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4311650" y="3230880"/>
            <a:ext cx="1781175" cy="124904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latin typeface="맑은 고딕" charset="0"/>
                <a:ea typeface="맑은 고딕" charset="0"/>
              </a:rPr>
              <a:t>class</a:t>
            </a:r>
            <a:endParaRPr lang="ko-KR" altLang="en-US" sz="2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latin typeface="맑은 고딕" charset="0"/>
                <a:ea typeface="맑은 고딕" charset="0"/>
              </a:rPr>
              <a:t>object</a:t>
            </a:r>
            <a:endParaRPr lang="ko-KR" altLang="en-US" sz="2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latin typeface="맑은 고딕" charset="0"/>
                <a:ea typeface="맑은 고딕" charset="0"/>
              </a:rPr>
              <a:t>inheritance</a:t>
            </a:r>
            <a:endParaRPr lang="ko-KR" altLang="en-US" sz="2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6311265" y="3268980"/>
            <a:ext cx="1781175" cy="86423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latin typeface="맑은 고딕" charset="0"/>
                <a:ea typeface="맑은 고딕" charset="0"/>
              </a:rPr>
              <a:t>Abstract</a:t>
            </a:r>
            <a:endParaRPr lang="ko-KR" altLang="en-US" sz="2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latin typeface="맑은 고딕" charset="0"/>
                <a:ea typeface="맑은 고딕" charset="0"/>
              </a:rPr>
              <a:t>...</a:t>
            </a:r>
            <a:endParaRPr lang="ko-KR" altLang="en-US" sz="25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440055" y="1669415"/>
            <a:ext cx="4603115" cy="3566160"/>
          </a:xfrm>
          <a:prstGeom prst="roundRect"/>
          <a:solidFill>
            <a:srgbClr val="FFFFFF"/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Game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PC에서 간단하게 즐길 수 있는 게임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군 복무를 워게임 센터에서 했던 경험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2차원에서 벌어지는 전투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=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전략 시뮬레이션 장르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해전 게임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165725" y="541020"/>
            <a:ext cx="6971665" cy="5551170"/>
          </a:xfrm>
          <a:prstGeom prst="rect"/>
          <a:noFill/>
        </p:spPr>
      </p:pic>
      <p:sp>
        <p:nvSpPr>
          <p:cNvPr id="4" name="도형 3"/>
          <p:cNvSpPr>
            <a:spLocks/>
          </p:cNvSpPr>
          <p:nvPr/>
        </p:nvSpPr>
        <p:spPr>
          <a:xfrm rot="0">
            <a:off x="436245" y="213995"/>
            <a:ext cx="4370070" cy="6692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Idea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5"/>
          <p:cNvSpPr>
            <a:spLocks/>
          </p:cNvSpPr>
          <p:nvPr/>
        </p:nvSpPr>
        <p:spPr>
          <a:xfrm rot="0">
            <a:off x="462915" y="822960"/>
            <a:ext cx="11325225" cy="5212080"/>
          </a:xfrm>
          <a:prstGeom prst="round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436245" y="213995"/>
            <a:ext cx="4370070" cy="6692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Game Rule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8525" y="1142365"/>
            <a:ext cx="3432810" cy="4452620"/>
          </a:xfrm>
          <a:prstGeom prst="rect"/>
          <a:noFill/>
        </p:spPr>
      </p:pic>
      <p:sp>
        <p:nvSpPr>
          <p:cNvPr id="8" name="텍스트 상자 7"/>
          <p:cNvSpPr txBox="1">
            <a:spLocks/>
          </p:cNvSpPr>
          <p:nvPr/>
        </p:nvSpPr>
        <p:spPr>
          <a:xfrm>
            <a:off x="4556760" y="1263015"/>
            <a:ext cx="7334885" cy="397002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“RPG 레벨 디자인”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1. 맵에 유닛이 너무 많거나 너무 적으면 안된다. 40%가 적당하다.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2. 게임 승패에 영향을 주는 유닛이 첫번째 턴이 시작하자마자 죽으면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안된다.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3. 유닛 역할군을 정하는 것이 어려우면 탱커와 딜러로 나누고 시작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하라.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5"/>
          <p:cNvSpPr>
            <a:spLocks/>
          </p:cNvSpPr>
          <p:nvPr/>
        </p:nvSpPr>
        <p:spPr>
          <a:xfrm rot="0">
            <a:off x="440055" y="879475"/>
            <a:ext cx="11324590" cy="5211445"/>
          </a:xfrm>
          <a:prstGeom prst="round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462915" y="1432560"/>
            <a:ext cx="11269980" cy="466090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1:1:1...의 턴제 전략 시뮬레이션 게임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n*n의 맵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항공모함(1척), 전함(n*0.4*0.5척), 잠수함(n*0.4*0.25대), 구축함(n*0.4*0.25척) 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총 n*0.4 +1 척의 배가 등장한다.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처음 시작할때 배의 위치는 랜덤하게 생성된다.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각 군함은 공격(또는 정찰) 과 이동 두가지 행동중 1가지만 선택해서 할 수 있다. 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50턴 제한 항공모함이 격침당하면 게임이 끝난다.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436245" y="213995"/>
            <a:ext cx="4369435" cy="6686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Game Rule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436245" y="213995"/>
            <a:ext cx="4370070" cy="6692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i="1" b="1" strike="noStrike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Game Rule</a:t>
            </a:r>
            <a:endParaRPr lang="ko-KR" altLang="en-US" sz="2500" cap="none" dirty="0" smtClean="0" i="1" b="1" strike="noStrike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4545330" y="3371850"/>
            <a:ext cx="171259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실행 영상 영상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4055" y="191770"/>
            <a:ext cx="3743325" cy="6192520"/>
          </a:xfrm>
          <a:prstGeom prst="rect"/>
          <a:noFill/>
        </p:spPr>
      </p:pic>
      <p:cxnSp>
        <p:nvCxnSpPr>
          <p:cNvPr id="3" name="도형 2"/>
          <p:cNvCxnSpPr/>
          <p:nvPr/>
        </p:nvCxnSpPr>
        <p:spPr>
          <a:xfrm rot="0">
            <a:off x="2086610" y="5233035"/>
            <a:ext cx="3079750" cy="635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상자 3"/>
          <p:cNvSpPr txBox="1">
            <a:spLocks/>
          </p:cNvSpPr>
          <p:nvPr/>
        </p:nvSpPr>
        <p:spPr>
          <a:xfrm rot="0">
            <a:off x="5177155" y="5086350"/>
            <a:ext cx="133794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Player의 맵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1037590" y="1758950"/>
            <a:ext cx="4286885" cy="12065"/>
          </a:xfrm>
          <a:prstGeom prst="straightConnector1"/>
          <a:ln w="127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도형 6"/>
          <p:cNvSpPr>
            <a:spLocks/>
          </p:cNvSpPr>
          <p:nvPr/>
        </p:nvSpPr>
        <p:spPr>
          <a:xfrm rot="0">
            <a:off x="642620" y="1635125"/>
            <a:ext cx="350520" cy="271145"/>
          </a:xfrm>
          <a:prstGeom prst="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5346065" y="1635125"/>
            <a:ext cx="133477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Player의 ID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 rot="0">
            <a:off x="2063750" y="2470150"/>
            <a:ext cx="3181350" cy="635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>
            <a:spLocks/>
          </p:cNvSpPr>
          <p:nvPr/>
        </p:nvSpPr>
        <p:spPr>
          <a:xfrm rot="0">
            <a:off x="5177155" y="2334260"/>
            <a:ext cx="670306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해당 Player가 어느 지점에 타격을 입었는지 표시해주기 위한 맵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rot="0">
            <a:off x="1398270" y="6158230"/>
            <a:ext cx="3756660" cy="635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11"/>
          <p:cNvSpPr txBox="1">
            <a:spLocks/>
          </p:cNvSpPr>
          <p:nvPr/>
        </p:nvSpPr>
        <p:spPr>
          <a:xfrm rot="0">
            <a:off x="5165725" y="6011545"/>
            <a:ext cx="375094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현재 선택된 ship 객체에 대한 정보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34</Pages>
  <Paragraphs>0</Paragraphs>
  <Words>4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Yeom Seoung Yun</dc:creator>
  <cp:lastModifiedBy>Who Doctor</cp:lastModifiedBy>
</cp:coreProperties>
</file>