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안녕하세요, 황보연옥입니다.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우리는 다음 분기에 어떤 게임을 어떻게 출시해야 가장 판매량을 높일 수 있을지를 알고 싶습니다.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여러가지 가설을 세워보고, 그것들을 확인해보는 과정을 통해 답을 찾아보도록 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bc703e3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bc703e3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연도에 따른 장르별 시장 점유율을 보면,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1995년 이후 액션과 스포츠 장르가 1, 2위를 다투다가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2005년 이후 액션의 점유율이 상승하면서 1위가 되었고, 슈터 장르도 점유율이 상승하면서 스포츠를 꺾고 2위에 등극했습니다.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따라서, 현재 트렌드인 장르는 출시 개수, 판매량 모두 1위인 액션장르로 보입니다.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bc703e3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bc703e3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네번째 아이디어를 확인하기 위해, 플랫폼별 출시 게임수, 판매량 TOP3를 시대별로 시각화해보았습니다.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1980년대에는 닌텐도가 대세였으나, 1990년대 이후 플레이스테이션, 닌텐도, 마이크로소프트의 3강체제가 되었음을 볼 수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bc703e3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bc703e3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연도별 판매량 1위였던 플랫폼을 보면, 1995년 이후로 2007-2010 4년을 제외하고는 플레이스테이션이 항상 1위였던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플레이스테이션에서 출시된 게임의 장르 비율을 확인해 봤는데, 액션이 20.6%, 스포츠가 15.6%로 가장 많아 현재의 추세와도 잘 맞음을 알 수 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bc703e3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bc703e3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다섯번째 아이디어를 확인하기 위해 제작사별 출시한 게임개수 TOP3, 판매량 TOP3를 시대별로 확인해보았습니다.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개수를 보면 80년대에는 닌텐도가 1위였지만 그 후로는 TOP3에서 찾아볼 수 없었고,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Activision과 Electronic Arts 사가 꾸준히 많은 게임을 출시하고 있음을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반면 판매량을 보면, 닌텐도가 2000년대까지는 압도적 1위이며, 2010년대부터 여러 제작사와 비슷한 점유율을 나눠가졌음을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또, 게임 개수와 마찬가지로 1990년대 이후 Activision과 Electronic Arts사의 판매량이 높음을 알 수 있습니다.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bc703e3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bc703e3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역대 판매량 TOP20을 확인해보았는데, 3개를 제외하고 모두 닌텐도사의 게임이었지만,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모두 2010년대 이전의 데이터임을 알 수 있었고,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닌텐도가 출시한 게임의 장르 비율을 보니 플랫폼 장르가 16%, 롤플레잉 장르가 15%로 1,2위를 차지하며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게임의 트렌드인 액션, 스포츠, 슈팅은 낮은 순위를 차지한 것을 볼 수 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bc703e3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bc703e3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닌텐도를 제외하고 꾸준히 상위권에 있었던 Electronic Arts와 Activision사의 장르 비율도 확인해보았고,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Electronic Arts사는 스포츠 장르를, Activision사는 액션 장르를 가장 많이 출시한 것을 알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따라서, 두 회사가 현재의 트렌드를 잘 반영하며 꾸준히 선호되는 제작사임을 알 수 있습니다.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bc703e3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9bc703e3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마지막으로, 최근 판매량이 높은 게임에는 어떤 특징이 있는지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위에서 역대 판매량 순위20에 대부분이 닌텐도 관련 게임이었던 것을 확인했기 때문에, 최근 10년간의 판매량 TOP10을 시각화해보았습니다.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위에서부터 출시년도, 장르, 플랫폼, 제작사를 나타냈습니다.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장르를 보자면 슈팅장르가  5개로 가장 많았고, </a:t>
            </a:r>
            <a:r>
              <a:rPr lang="ko">
                <a:solidFill>
                  <a:schemeClr val="dk1"/>
                </a:solidFill>
              </a:rPr>
              <a:t>액션장르가 3개로 2위입니다.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플랫폼은 Activision이 5개로 가장 많았고, Take-Two Interactive가 3개로 2위입니다.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제작사는 플레이스테이션이 5개로 가장 많았고, 마이크로소프트가 3개로 2위입니다.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bc703e3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bc703e3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위의 6개 아이디어를 통해 얻은 결론들을 종합해보자면,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Activision사를 참고해서 액션 장르의 게임을 제작해서, 플레이스테이션 플랫폼에서 출시하는 것이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판매량을 높일 수 있는 방법으로 보입니다.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bc703e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bc703e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raw data를 먼저 확인해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16598개로, 각각 (게임이름, 플랫폼, 출시년도, 장르, 제작사, 북미판매량, 유럽판매량, 일본판매량, 그외지역 판매량)의 총 9개 column을 가지고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각 column의 값들을 확인해보면서 전처리를 진행해보았습니다.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bc703e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bc703e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column의 데이터 분포를 확인해 필요한 전처리를 진행했고,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결과 448개의 데이터는 삭제되었고, 총판매량 co</a:t>
            </a:r>
            <a:r>
              <a:rPr lang="ko"/>
              <a:t>l</a:t>
            </a:r>
            <a:r>
              <a:rPr lang="ko"/>
              <a:t>umn 하나가 추가되었습니다.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a13d5f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a13d5f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분기에 어떤 게임을 어떻게 출시해야 유리할지 알아보기 위해 총 7개의 아이디어를 확인해보았습니다.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bc703e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bc703e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첫번째 아이디어를 확인하기 위해 각 지역의 장르별 판매량을 TOP5까지 나타내보았습니다.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일본 지역을 제외한 모든 지역에서 액션, 스포츠, 슈터 장르를 가장 선호한다는 것을 알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일본에서는 롤플레잉 장르가 1위이고, 그 다음으로 액션, 스포츠 장르를 선호하며 다른 지역과 달리 슈터 장르를 선호하지 않는 것으로 보입니다.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따라서, 일본시장만을 겨냥한다면 롤플레잉 장르를 출시하면 좋겠지만, 전체 시장을 고려한다면 액션, 스포츠, 슈터 장르가 좋은 선택지로 보입니다.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bc703e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bc703e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아이디어를 확인하기 전에, 우선 전체 지역의 플랫폼별 판매량을 확인해봤습니다.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Playstation과 Nintendo가 가장 판매량이 높았으며, Microsoft, Atari, Sega가 뒤를 이었습니다.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bc703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bc703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이를 지역별로 나눠서 다시 보면,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전체적으로 닌텐도와 플레이스테이션의 선호가 두드러지며, 일본에서는 Sega, 나머지 세 지역에서는 Microsoft가 뒤를 이었습니다.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따라서 닌텐도, 플레이스테이션에서 게임을 출시하는 것이 가장 안정적일 것으로 보입니다.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bc703e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bc703e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 아이디어를 확인하기 위해 연도에 따른 장르별 게임 개수와 판매량을 함께 시각화해보았습니다.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90년대부터 2000년대 초반까지는 스포츠 장르가, 그 이후로는 액션장르가 가장 많이 출시됐음을 알 수 있고,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판매량은 2000년대까지 액션과 스포츠가 엎치락뒤치락 하다가, 2010년 이후 스포츠의 판매량이 급감하면서 액션 장르의 판매량이 가장 많음을 알 수 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bc703e3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bc703e3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연도에 가장 많이 팔린 장르를 확인해보면, 1994년부터 2002년까지는 스포츠장르가,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2003년부터 2016년까지는 액션장르인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38600" y="587125"/>
            <a:ext cx="78015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비디오 게임 시장 분석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&amp;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다음 분기 게임 출시를 위한 인사이트</a:t>
            </a:r>
            <a:endParaRPr sz="28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73" y="2026625"/>
            <a:ext cx="4629249" cy="2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511675" y="455415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황보연옥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925250" y="4521700"/>
            <a:ext cx="57999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대세 장르는 “액션”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9900" cy="428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2153850" y="4570150"/>
            <a:ext cx="621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chemeClr val="lt1"/>
                </a:highlight>
              </a:rPr>
              <a:t>4. 연도별 플랫폼의 트렌드가 있는가?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0725"/>
            <a:ext cx="8839201" cy="202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8625"/>
            <a:ext cx="8839200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636050" y="4479125"/>
            <a:ext cx="6196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대세 플랫폼은 “플레이스테이션”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09550"/>
            <a:ext cx="8772250" cy="4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1966263" y="4529375"/>
            <a:ext cx="621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803675" y="460775"/>
            <a:ext cx="2968200" cy="27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50" y="455675"/>
            <a:ext cx="2968225" cy="2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 flipH="1">
            <a:off x="3846850" y="1092975"/>
            <a:ext cx="1264500" cy="964200"/>
          </a:xfrm>
          <a:prstGeom prst="bentArrow">
            <a:avLst>
              <a:gd fmla="val 25000" name="adj1"/>
              <a:gd fmla="val 25004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/>
              <a:t>5. 연도별 제작사의 트렌드가 있는가?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216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1100"/>
            <a:ext cx="8839200" cy="203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938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6" y="782250"/>
            <a:ext cx="3111875" cy="28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2094838" y="4647250"/>
            <a:ext cx="621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2903925" y="4618425"/>
            <a:ext cx="460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대세 제작사는 “Electronic Arts/Activision”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최근 판매량이 높은 게임에는 어떤 특징이 있는가?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1778800" y="4672025"/>
            <a:ext cx="648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장르는 “슈팅/액션”, 플랫폼은 “Activision”, 제작사는 “PlayStation”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132463" y="4713725"/>
            <a:ext cx="621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75" y="1017725"/>
            <a:ext cx="6879048" cy="3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1703775" y="3514125"/>
            <a:ext cx="5904300" cy="12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569CD6"/>
                </a:solidFill>
                <a:latin typeface="Oswald"/>
                <a:ea typeface="Oswald"/>
                <a:cs typeface="Oswald"/>
                <a:sym typeface="Oswald"/>
              </a:rPr>
              <a:t>Activision사를 참고해서 액션장르의 게임을 제작,</a:t>
            </a:r>
            <a:endParaRPr b="1" sz="2100">
              <a:solidFill>
                <a:srgbClr val="569CD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100">
                <a:solidFill>
                  <a:srgbClr val="569CD6"/>
                </a:solidFill>
                <a:latin typeface="Oswald"/>
                <a:ea typeface="Oswald"/>
                <a:cs typeface="Oswald"/>
                <a:sym typeface="Oswald"/>
              </a:rPr>
              <a:t>PlayStation 플랫폼에서 출시</a:t>
            </a:r>
            <a:endParaRPr b="1" sz="1500"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098900"/>
            <a:ext cx="85206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일본시장을 겨냥한다면 “롤플레잉”, 전체적으로는 “액션/스포츠/슈터”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-모든 지역에서 “닌텐도/플레이스테이션”  2강체제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-대세 장르는 “액션”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-대세 플랫폼은 “플레이스테이션”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-대세 제작사는 “Electronic Arts/Activision”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59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-장르는 “슈팅/액션”, 플랫폼은 “Activision”, 제작사는 “PlayStation”...</a:t>
            </a:r>
            <a:endParaRPr sz="159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150">
              <a:solidFill>
                <a:srgbClr val="569CD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57438" y="3991125"/>
            <a:ext cx="6216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/>
              <a:t>Data description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850"/>
            <a:ext cx="8586225" cy="39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/>
              <a:t>Preprocessing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25150"/>
            <a:ext cx="85206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Sales 형변환&amp;단위통일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총 판매량을 나타내는 ‘Total_Sales’ column 추가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Publisher가 unknown인 데이터 삭제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Year, Genre, Publisher가 결측치인 데이터 중 판매량이 높은 데이터는 구글링을 통해 직접 입력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그 외 결측치 삭제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Year 데이터 가공 후 연도순 정렬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2017년 이후 데이터 삭제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AutoNum type="arabicPeriod"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Platform 중 같은 플랫폼으로 묶을 수 있는 항목들은 하나의 플랫폼으로 통일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569CD6"/>
                </a:solidFill>
                <a:latin typeface="Oswald"/>
                <a:ea typeface="Oswald"/>
                <a:cs typeface="Oswald"/>
                <a:sym typeface="Oswald"/>
              </a:rPr>
              <a:t>raw data) 16598 rows × 9 columns</a:t>
            </a:r>
            <a:endParaRPr sz="2000">
              <a:solidFill>
                <a:srgbClr val="569CD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rgbClr val="569CD6"/>
                </a:solidFill>
                <a:latin typeface="Oswald"/>
                <a:ea typeface="Oswald"/>
                <a:cs typeface="Oswald"/>
                <a:sym typeface="Oswald"/>
              </a:rPr>
              <a:t>전처리 후) 16152 rows × 10 columns</a:t>
            </a:r>
            <a:endParaRPr sz="2300">
              <a:solidFill>
                <a:srgbClr val="569CD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360875" y="4018350"/>
            <a:ext cx="1060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/>
              <a:t>Inspiration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96600"/>
            <a:ext cx="85206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지역에 따라 선호하는 게임 장르가 있는가?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지역에 따라 선호하는 플랫폼이 무엇인가?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연도별 게임 장르의 트렌드가 있는가?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연도별 플랫폼의 트렌드가 있는가?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연도별 제작사의 트렌드가 있는가?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2425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Oswald"/>
              <a:buAutoNum type="arabicPeriod"/>
            </a:pPr>
            <a:r>
              <a:rPr lang="ko" sz="19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출고량이 높은 게임에는 어떤 특징이 있는가?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569CD6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569CD6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                  </a:t>
            </a:r>
            <a:r>
              <a:rPr b="1" lang="ko" sz="2350">
                <a:solidFill>
                  <a:srgbClr val="569CD6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다음 분기에 어떤 게임을 어떻게 출시해야 유리한가?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85800" y="3729050"/>
            <a:ext cx="1039500" cy="5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1. 지역에 따라 선호하는 게임 장르가 있는가?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25" y="1017725"/>
            <a:ext cx="7408551" cy="36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068125" y="4650575"/>
            <a:ext cx="623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일본시장을 겨냥한다면 “롤플레잉”, 전체적으로는 “액션/스포츠/슈터”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371575" y="4722125"/>
            <a:ext cx="5895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11"/>
              <a:t>2. </a:t>
            </a:r>
            <a:r>
              <a:rPr lang="ko">
                <a:highlight>
                  <a:schemeClr val="lt1"/>
                </a:highlight>
              </a:rPr>
              <a:t>지역에 따라 선호하는 플랫폼이 무엇인가?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3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0" y="155925"/>
            <a:ext cx="8254300" cy="44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011100" y="4704150"/>
            <a:ext cx="482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모든 지역에서 “닌텐도/플레이스테이션”  2강체제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196700" y="4783350"/>
            <a:ext cx="5895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>
                <a:highlight>
                  <a:schemeClr val="lt1"/>
                </a:highlight>
              </a:rPr>
              <a:t>연도별 게임 장르의 트렌드가 있는가?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850" y="1170125"/>
            <a:ext cx="4349349" cy="3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337450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0" y="109525"/>
            <a:ext cx="8570126" cy="4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