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notesMasterIdLst>
    <p:notesMasterId r:id="rId19"/>
  </p:notesMasterIdLst>
  <p:sldIdLst>
    <p:sldId id="263" r:id="rId3"/>
    <p:sldId id="298" r:id="rId4"/>
    <p:sldId id="282" r:id="rId5"/>
    <p:sldId id="283" r:id="rId6"/>
    <p:sldId id="284" r:id="rId7"/>
    <p:sldId id="285" r:id="rId8"/>
    <p:sldId id="296" r:id="rId9"/>
    <p:sldId id="288" r:id="rId10"/>
    <p:sldId id="300" r:id="rId11"/>
    <p:sldId id="297" r:id="rId12"/>
    <p:sldId id="272" r:id="rId13"/>
    <p:sldId id="301" r:id="rId14"/>
    <p:sldId id="290" r:id="rId15"/>
    <p:sldId id="302" r:id="rId16"/>
    <p:sldId id="291" r:id="rId17"/>
    <p:sldId id="295" r:id="rId18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3" autoAdjust="0"/>
    <p:restoredTop sz="96400" autoAdjust="0"/>
  </p:normalViewPr>
  <p:slideViewPr>
    <p:cSldViewPr>
      <p:cViewPr varScale="1">
        <p:scale>
          <a:sx n="88" d="100"/>
          <a:sy n="88" d="100"/>
        </p:scale>
        <p:origin x="12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5C437-82B7-42C8-A0C2-F17483E83FD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07B71-66B6-413C-A5EE-1CBCBAF34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0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96E524-DD9F-465A-AEA6-95D9D47FE47D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한양해서" pitchFamily="18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한양해서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46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96E524-DD9F-465A-AEA6-95D9D47FE47D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한양해서" pitchFamily="18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한양해서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635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96E524-DD9F-465A-AEA6-95D9D47FE47D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한양해서" pitchFamily="18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한양해서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95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3640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  <p:sldLayoutId id="2147483981" r:id="rId6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네트워크프로그래밍</a:t>
            </a:r>
            <a:br>
              <a:rPr lang="en-US" altLang="ko-KR" dirty="0"/>
            </a:br>
            <a:r>
              <a:rPr lang="ko-KR" altLang="en-US" dirty="0" err="1"/>
              <a:t>텀프로젝트</a:t>
            </a:r>
            <a:r>
              <a:rPr lang="ko-KR" altLang="en-US" dirty="0"/>
              <a:t> 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1971082 </a:t>
            </a:r>
            <a:r>
              <a:rPr lang="ko-KR" altLang="en-US" dirty="0"/>
              <a:t>김다연</a:t>
            </a:r>
            <a:endParaRPr lang="en-US" altLang="ko-KR" dirty="0"/>
          </a:p>
          <a:p>
            <a:r>
              <a:rPr lang="en-US" altLang="ko-KR" dirty="0"/>
              <a:t>1991007 </a:t>
            </a:r>
            <a:r>
              <a:rPr lang="ko-KR" altLang="en-US" dirty="0" err="1"/>
              <a:t>조민화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75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3320374" cy="67908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예상 프로토콜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5410" y="1448780"/>
          <a:ext cx="5310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3239048625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1602367489"/>
                    </a:ext>
                  </a:extLst>
                </a:gridCol>
                <a:gridCol w="2115235">
                  <a:extLst>
                    <a:ext uri="{9D8B030D-6E8A-4147-A177-3AD203B41FA5}">
                      <a16:colId xmlns:a16="http://schemas.microsoft.com/office/drawing/2014/main" val="3476332254"/>
                    </a:ext>
                  </a:extLst>
                </a:gridCol>
              </a:tblGrid>
              <a:tr h="191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Protocol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방향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39570"/>
                  </a:ext>
                </a:extLst>
              </a:tr>
              <a:tr h="191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Login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Client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222183"/>
                  </a:ext>
                </a:extLst>
              </a:tr>
              <a:tr h="191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대기실의 수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Server  Client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758945"/>
                  </a:ext>
                </a:extLst>
              </a:tr>
              <a:tr h="191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 목록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Client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606143"/>
                  </a:ext>
                </a:extLst>
              </a:tr>
              <a:tr h="191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 목록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Server  Client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518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DF62B3-AFB8-4536-B949-11702F2BC695}"/>
              </a:ext>
            </a:extLst>
          </p:cNvPr>
          <p:cNvSpPr txBox="1"/>
          <p:nvPr/>
        </p:nvSpPr>
        <p:spPr>
          <a:xfrm>
            <a:off x="673275" y="1120490"/>
            <a:ext cx="407257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대기실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Login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방 목록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Update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590F0D4-C77C-4498-BD79-4E3FE4169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88505"/>
              </p:ext>
            </p:extLst>
          </p:nvPr>
        </p:nvGraphicFramePr>
        <p:xfrm>
          <a:off x="785410" y="3432878"/>
          <a:ext cx="531059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3239048625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1602367489"/>
                    </a:ext>
                  </a:extLst>
                </a:gridCol>
                <a:gridCol w="2115235">
                  <a:extLst>
                    <a:ext uri="{9D8B030D-6E8A-4147-A177-3AD203B41FA5}">
                      <a16:colId xmlns:a16="http://schemas.microsoft.com/office/drawing/2014/main" val="3476332254"/>
                    </a:ext>
                  </a:extLst>
                </a:gridCol>
              </a:tblGrid>
              <a:tr h="231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Protocol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39570"/>
                  </a:ext>
                </a:extLst>
              </a:tr>
              <a:tr h="231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새로운 방 생성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Client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222183"/>
                  </a:ext>
                </a:extLst>
              </a:tr>
              <a:tr h="231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 입장 요청</a:t>
                      </a:r>
                      <a:r>
                        <a:rPr lang="en-US" altLang="ko-KR" sz="1400" dirty="0"/>
                        <a:t> (</a:t>
                      </a:r>
                      <a:r>
                        <a:rPr lang="ko-KR" altLang="en-US" sz="1400" dirty="0"/>
                        <a:t>방 정보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Client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758945"/>
                  </a:ext>
                </a:extLst>
              </a:tr>
              <a:tr h="231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관전자 방 입장 요청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Client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644222"/>
                  </a:ext>
                </a:extLst>
              </a:tr>
              <a:tr h="231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대기실 정보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변경 알림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Server  Client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06143"/>
                  </a:ext>
                </a:extLst>
              </a:tr>
              <a:tr h="231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 입장 허가</a:t>
                      </a:r>
                      <a:r>
                        <a:rPr lang="en-US" altLang="ko-KR" sz="1400" dirty="0"/>
                        <a:t> (</a:t>
                      </a:r>
                      <a:r>
                        <a:rPr lang="ko-KR" altLang="en-US" sz="1400" dirty="0"/>
                        <a:t>방 정보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Server  Client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351847"/>
                  </a:ext>
                </a:extLst>
              </a:tr>
              <a:tr h="231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230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관전자 방 입장 허가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Server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400" dirty="0"/>
                        <a:t> Client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016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5F35E9-7C76-4B3F-AF55-E1D4E0DC53E2}"/>
              </a:ext>
            </a:extLst>
          </p:cNvPr>
          <p:cNvSpPr txBox="1"/>
          <p:nvPr/>
        </p:nvSpPr>
        <p:spPr>
          <a:xfrm>
            <a:off x="659206" y="3113965"/>
            <a:ext cx="407257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방 생성 및 입장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25E5F-F590-4213-82E4-DDDFB1307752}"/>
              </a:ext>
            </a:extLst>
          </p:cNvPr>
          <p:cNvSpPr txBox="1"/>
          <p:nvPr/>
        </p:nvSpPr>
        <p:spPr>
          <a:xfrm>
            <a:off x="6703945" y="152025"/>
            <a:ext cx="407257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게임방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게임방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내 채팅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정보 관리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1BF1E7C-63CB-4966-B826-8632F02F7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59575"/>
              </p:ext>
            </p:extLst>
          </p:nvPr>
        </p:nvGraphicFramePr>
        <p:xfrm>
          <a:off x="6771075" y="514515"/>
          <a:ext cx="4770530" cy="6068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2">
                  <a:extLst>
                    <a:ext uri="{9D8B030D-6E8A-4147-A177-3AD203B41FA5}">
                      <a16:colId xmlns:a16="http://schemas.microsoft.com/office/drawing/2014/main" val="3239048625"/>
                    </a:ext>
                  </a:extLst>
                </a:gridCol>
                <a:gridCol w="1778842">
                  <a:extLst>
                    <a:ext uri="{9D8B030D-6E8A-4147-A177-3AD203B41FA5}">
                      <a16:colId xmlns:a16="http://schemas.microsoft.com/office/drawing/2014/main" val="1602367489"/>
                    </a:ext>
                  </a:extLst>
                </a:gridCol>
                <a:gridCol w="1900126">
                  <a:extLst>
                    <a:ext uri="{9D8B030D-6E8A-4147-A177-3AD203B41FA5}">
                      <a16:colId xmlns:a16="http://schemas.microsoft.com/office/drawing/2014/main" val="3476332254"/>
                    </a:ext>
                  </a:extLst>
                </a:gridCol>
              </a:tblGrid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Protocol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용도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방향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39570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채팅메세지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Client 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222183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채팅메세지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Server  Client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758945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 </a:t>
                      </a:r>
                      <a:r>
                        <a:rPr lang="en-US" altLang="ko-KR" sz="1200" dirty="0"/>
                        <a:t>user</a:t>
                      </a:r>
                      <a:r>
                        <a:rPr lang="ko-KR" altLang="en-US" sz="1200" dirty="0"/>
                        <a:t>목록 갱신 요청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Client 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79974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312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관전자 목록 갱신 요청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Client 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67621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320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 </a:t>
                      </a:r>
                      <a:r>
                        <a:rPr lang="en-US" altLang="ko-KR" sz="1200" dirty="0"/>
                        <a:t>user</a:t>
                      </a:r>
                      <a:r>
                        <a:rPr lang="ko-KR" altLang="en-US" sz="1200" dirty="0"/>
                        <a:t>의 수 전송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Server  Client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06143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321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 관전자의 수 전송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Server  Client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545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 </a:t>
                      </a:r>
                      <a:r>
                        <a:rPr lang="en-US" altLang="ko-KR" sz="1200" dirty="0"/>
                        <a:t>user </a:t>
                      </a:r>
                      <a:r>
                        <a:rPr lang="ko-KR" altLang="en-US" sz="1200" dirty="0"/>
                        <a:t>목록 요청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Client 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16900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 관전자 목록 요청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Client 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69403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 </a:t>
                      </a:r>
                      <a:r>
                        <a:rPr lang="en-US" altLang="ko-KR" sz="1200" dirty="0"/>
                        <a:t>user </a:t>
                      </a:r>
                      <a:r>
                        <a:rPr lang="ko-KR" altLang="en-US" sz="1200" dirty="0"/>
                        <a:t>목록 전송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Server  Client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5924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 관전자 목록 전송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Server  Client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80414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 시작 요청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Client 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351847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340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 시작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Server  Client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16699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게임상태 전송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Client 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658543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350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게임상태 </a:t>
                      </a:r>
                      <a:r>
                        <a:rPr lang="en-US" altLang="ko-KR" sz="1200" dirty="0"/>
                        <a:t>update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Server  Client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70424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360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Timer </a:t>
                      </a:r>
                      <a:r>
                        <a:rPr lang="ko-KR" altLang="en-US" sz="1200" dirty="0"/>
                        <a:t>정보 전송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Server  Client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293527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Score</a:t>
                      </a:r>
                      <a:r>
                        <a:rPr lang="ko-KR" altLang="en-US" sz="1200" dirty="0"/>
                        <a:t> 변경 요청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Client 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38456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370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Score</a:t>
                      </a:r>
                      <a:r>
                        <a:rPr lang="ko-KR" altLang="en-US" sz="1200" dirty="0"/>
                        <a:t> 변경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Server  Client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84819"/>
                  </a:ext>
                </a:extLst>
              </a:tr>
              <a:tr h="319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Room exit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Client 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0864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F63D37-A82A-4FF2-AFBD-7AB193B3D2F3}"/>
              </a:ext>
            </a:extLst>
          </p:cNvPr>
          <p:cNvSpPr txBox="1"/>
          <p:nvPr/>
        </p:nvSpPr>
        <p:spPr>
          <a:xfrm>
            <a:off x="673275" y="5641892"/>
            <a:ext cx="407257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종료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A52F0BD-27D1-4381-A179-0473BA71C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85804"/>
              </p:ext>
            </p:extLst>
          </p:nvPr>
        </p:nvGraphicFramePr>
        <p:xfrm>
          <a:off x="785410" y="5973762"/>
          <a:ext cx="531059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3239048625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1602367489"/>
                    </a:ext>
                  </a:extLst>
                </a:gridCol>
                <a:gridCol w="2115235">
                  <a:extLst>
                    <a:ext uri="{9D8B030D-6E8A-4147-A177-3AD203B41FA5}">
                      <a16:colId xmlns:a16="http://schemas.microsoft.com/office/drawing/2014/main" val="3476332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Protocol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3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Game</a:t>
                      </a:r>
                      <a:r>
                        <a:rPr lang="ko-KR" altLang="en-US" sz="1400" dirty="0"/>
                        <a:t> 종료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Client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222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18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24E5D-CA26-48B2-A219-483AE6C939BC}"/>
              </a:ext>
            </a:extLst>
          </p:cNvPr>
          <p:cNvSpPr txBox="1"/>
          <p:nvPr/>
        </p:nvSpPr>
        <p:spPr>
          <a:xfrm>
            <a:off x="609600" y="953725"/>
            <a:ext cx="33297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첫화면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user name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입력하고 입장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8D6042-BD26-42C0-9333-F915C21B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00" y="1316160"/>
            <a:ext cx="9516800" cy="53532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1F334C3-F38C-4181-AE62-B5F69281F536}"/>
              </a:ext>
            </a:extLst>
          </p:cNvPr>
          <p:cNvGrpSpPr/>
          <p:nvPr/>
        </p:nvGrpSpPr>
        <p:grpSpPr>
          <a:xfrm>
            <a:off x="3485710" y="3609019"/>
            <a:ext cx="2790310" cy="675858"/>
            <a:chOff x="3485710" y="3618260"/>
            <a:chExt cx="2790310" cy="76759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8BA9609-3645-47B9-8341-32C7ECDBCD58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4880865" y="3618260"/>
              <a:ext cx="1395155" cy="3066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40A5A5-0C5A-431A-B8D9-758982C28331}"/>
                </a:ext>
              </a:extLst>
            </p:cNvPr>
            <p:cNvSpPr/>
            <p:nvPr/>
          </p:nvSpPr>
          <p:spPr>
            <a:xfrm>
              <a:off x="3485710" y="3924944"/>
              <a:ext cx="2790310" cy="460914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latin typeface="+mj-ea"/>
                  <a:ea typeface="+mj-ea"/>
                </a:rPr>
                <a:t>User </a:t>
              </a:r>
              <a:r>
                <a:rPr lang="ko-KR" altLang="en-US" sz="1600" b="1" dirty="0">
                  <a:latin typeface="+mj-ea"/>
                  <a:ea typeface="+mj-ea"/>
                </a:rPr>
                <a:t>이름 입력 뒤 </a:t>
              </a:r>
              <a:r>
                <a:rPr lang="en-US" altLang="ko-KR" sz="1600" b="1" dirty="0">
                  <a:latin typeface="+mj-ea"/>
                  <a:ea typeface="+mj-ea"/>
                </a:rPr>
                <a:t>Connect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97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90D9C701-ACA9-4B99-BF7D-A0CAF9A9E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" y="1258824"/>
            <a:ext cx="9521952" cy="53522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24E5D-CA26-48B2-A219-483AE6C939BC}"/>
              </a:ext>
            </a:extLst>
          </p:cNvPr>
          <p:cNvSpPr txBox="1"/>
          <p:nvPr/>
        </p:nvSpPr>
        <p:spPr>
          <a:xfrm>
            <a:off x="609600" y="953725"/>
            <a:ext cx="743344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대기화면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WaitingView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대기실 목록 표시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MAKE NEW ROOM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버튼으로 방 생성 가능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D3DBEB-2E48-41AC-A614-33644626F0EF}"/>
              </a:ext>
            </a:extLst>
          </p:cNvPr>
          <p:cNvGrpSpPr/>
          <p:nvPr/>
        </p:nvGrpSpPr>
        <p:grpSpPr>
          <a:xfrm>
            <a:off x="8043045" y="2033845"/>
            <a:ext cx="2745305" cy="1777589"/>
            <a:chOff x="8043045" y="2033845"/>
            <a:chExt cx="2745305" cy="177758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4491491-8CE5-4E20-8463-F6AE6CC55973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9415698" y="2033845"/>
              <a:ext cx="955778" cy="8631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B0CB37-4F0D-4CC5-B0AA-85F6DECFB2BB}"/>
                </a:ext>
              </a:extLst>
            </p:cNvPr>
            <p:cNvSpPr/>
            <p:nvPr/>
          </p:nvSpPr>
          <p:spPr>
            <a:xfrm>
              <a:off x="8043045" y="2897034"/>
              <a:ext cx="2745305" cy="914400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latin typeface="+mj-ea"/>
                  <a:ea typeface="+mj-ea"/>
                </a:rPr>
                <a:t>버튼을 눌러 새로운 방 생성</a:t>
              </a:r>
              <a:endParaRPr lang="en-US" altLang="ko-KR" sz="1600" b="1" dirty="0">
                <a:latin typeface="+mj-ea"/>
                <a:ea typeface="+mj-ea"/>
              </a:endParaRPr>
            </a:p>
            <a:p>
              <a:endParaRPr lang="en-US" altLang="ko-KR" sz="500" b="1" dirty="0">
                <a:latin typeface="+mj-ea"/>
                <a:ea typeface="+mj-ea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200" dirty="0">
                  <a:latin typeface="+mj-ea"/>
                  <a:ea typeface="+mj-ea"/>
                </a:rPr>
                <a:t>6</a:t>
              </a:r>
              <a:r>
                <a:rPr lang="ko-KR" altLang="en-US" sz="1200" dirty="0">
                  <a:latin typeface="+mj-ea"/>
                  <a:ea typeface="+mj-ea"/>
                </a:rPr>
                <a:t>자리의 랜덤 </a:t>
              </a:r>
              <a:r>
                <a:rPr lang="en-US" altLang="ko-KR" sz="1200" dirty="0" err="1">
                  <a:latin typeface="+mj-ea"/>
                  <a:ea typeface="+mj-ea"/>
                </a:rPr>
                <a:t>roomKey</a:t>
              </a:r>
              <a:r>
                <a:rPr lang="en-US" altLang="ko-KR" sz="1200" dirty="0">
                  <a:latin typeface="+mj-ea"/>
                  <a:ea typeface="+mj-ea"/>
                </a:rPr>
                <a:t> </a:t>
              </a:r>
              <a:r>
                <a:rPr lang="ko-KR" altLang="en-US" sz="1200" dirty="0">
                  <a:latin typeface="+mj-ea"/>
                  <a:ea typeface="+mj-ea"/>
                </a:rPr>
                <a:t>부여</a:t>
              </a:r>
              <a:endParaRPr lang="en-US" altLang="ko-KR" sz="1200" dirty="0">
                <a:latin typeface="+mj-ea"/>
                <a:ea typeface="+mj-ea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200" dirty="0" err="1">
                  <a:latin typeface="+mj-ea"/>
                  <a:ea typeface="+mj-ea"/>
                </a:rPr>
                <a:t>RoomName</a:t>
              </a:r>
              <a:r>
                <a:rPr lang="en-US" altLang="ko-KR" sz="1200" dirty="0">
                  <a:latin typeface="+mj-ea"/>
                  <a:ea typeface="+mj-ea"/>
                </a:rPr>
                <a:t> </a:t>
              </a:r>
              <a:r>
                <a:rPr lang="ko-KR" altLang="en-US" sz="1200" dirty="0">
                  <a:latin typeface="+mj-ea"/>
                  <a:ea typeface="+mj-ea"/>
                </a:rPr>
                <a:t>지정 가능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A60D047-0877-4008-AC57-A7AF6F72B6A0}"/>
              </a:ext>
            </a:extLst>
          </p:cNvPr>
          <p:cNvGrpSpPr/>
          <p:nvPr/>
        </p:nvGrpSpPr>
        <p:grpSpPr>
          <a:xfrm>
            <a:off x="2815971" y="5203547"/>
            <a:ext cx="3629396" cy="792908"/>
            <a:chOff x="2815971" y="5203547"/>
            <a:chExt cx="3629396" cy="792908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4C2AD7C-B56D-4511-B3A1-A34A07CF1588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3710735" y="5203547"/>
              <a:ext cx="1073628" cy="3831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B1BD2C3-B7BC-42B8-AAAC-05F521C99E24}"/>
                </a:ext>
              </a:extLst>
            </p:cNvPr>
            <p:cNvSpPr/>
            <p:nvPr/>
          </p:nvSpPr>
          <p:spPr>
            <a:xfrm>
              <a:off x="4655840" y="5581999"/>
              <a:ext cx="1789527" cy="409800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b="1">
                  <a:latin typeface="+mj-ea"/>
                  <a:ea typeface="+mj-ea"/>
                </a:rPr>
                <a:t>관전자 입장 버튼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CBA9B4A-73F0-41FA-88D1-6F81673744D8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5229076" y="5229201"/>
              <a:ext cx="321528" cy="3527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CC4164E-4CA2-4ED1-BF48-F5B5073C2130}"/>
                </a:ext>
              </a:extLst>
            </p:cNvPr>
            <p:cNvSpPr/>
            <p:nvPr/>
          </p:nvSpPr>
          <p:spPr>
            <a:xfrm>
              <a:off x="2815971" y="5586655"/>
              <a:ext cx="1789527" cy="409800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latin typeface="+mj-ea"/>
                  <a:ea typeface="+mj-ea"/>
                </a:rPr>
                <a:t>Player </a:t>
              </a:r>
              <a:r>
                <a:rPr lang="ko-KR" altLang="en-US" sz="1600" b="1" dirty="0">
                  <a:latin typeface="+mj-ea"/>
                  <a:ea typeface="+mj-ea"/>
                </a:rPr>
                <a:t>입장 버튼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C398DC-9FFF-4306-8520-B001DC2060DF}"/>
              </a:ext>
            </a:extLst>
          </p:cNvPr>
          <p:cNvSpPr/>
          <p:nvPr/>
        </p:nvSpPr>
        <p:spPr>
          <a:xfrm>
            <a:off x="6445367" y="4116245"/>
            <a:ext cx="3386048" cy="558378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7D2C8F-FAF1-48B1-993C-B9546890D2E8}"/>
              </a:ext>
            </a:extLst>
          </p:cNvPr>
          <p:cNvSpPr/>
          <p:nvPr/>
        </p:nvSpPr>
        <p:spPr>
          <a:xfrm>
            <a:off x="6561759" y="5589240"/>
            <a:ext cx="4295217" cy="1039978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방의 상태에 따라 입장 가능 여부 결정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최대 인원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(4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입장한 방은 입장 불가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이미 게임을 시작한 방은 입장 불가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4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명이 입장한 방이라도 게임 시작 전이면 관전 가능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CAAC772-89DD-4938-AF8C-BB32C4DAE69E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H="1" flipV="1">
            <a:off x="8138391" y="4674623"/>
            <a:ext cx="570977" cy="9146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4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4DF703A-8DCB-432E-923D-8F048792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00" y="1316160"/>
            <a:ext cx="9516800" cy="5353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24E5D-CA26-48B2-A219-483AE6C939BC}"/>
              </a:ext>
            </a:extLst>
          </p:cNvPr>
          <p:cNvSpPr txBox="1"/>
          <p:nvPr/>
        </p:nvSpPr>
        <p:spPr>
          <a:xfrm>
            <a:off x="609600" y="954139"/>
            <a:ext cx="524483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1"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게임방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입장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Ready Button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 대기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혹은 관전 시작 대기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A386DC-4487-4B46-A50D-E8E89012A315}"/>
              </a:ext>
            </a:extLst>
          </p:cNvPr>
          <p:cNvSpPr/>
          <p:nvPr/>
        </p:nvSpPr>
        <p:spPr>
          <a:xfrm>
            <a:off x="609600" y="1538790"/>
            <a:ext cx="3052921" cy="140945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latin typeface="+mj-ea"/>
                <a:ea typeface="+mj-ea"/>
              </a:rPr>
              <a:t>READY </a:t>
            </a:r>
            <a:r>
              <a:rPr lang="ko-KR" altLang="en-US" sz="1600" b="1" dirty="0">
                <a:latin typeface="+mj-ea"/>
                <a:ea typeface="+mj-ea"/>
              </a:rPr>
              <a:t>상태에 따라 시작 가능</a:t>
            </a:r>
            <a:endParaRPr lang="en-US" altLang="ko-KR" sz="1600" b="1" dirty="0">
              <a:latin typeface="+mj-ea"/>
              <a:ea typeface="+mj-ea"/>
            </a:endParaRPr>
          </a:p>
          <a:p>
            <a:endParaRPr lang="en-US" altLang="ko-KR" sz="500" b="1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+mj-ea"/>
                <a:ea typeface="+mj-ea"/>
              </a:rPr>
              <a:t>BLUE : READYOFF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+mj-ea"/>
                <a:ea typeface="+mj-ea"/>
              </a:rPr>
              <a:t>RED : READYON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j-ea"/>
                <a:ea typeface="+mj-ea"/>
              </a:rPr>
              <a:t>자신의 </a:t>
            </a:r>
            <a:r>
              <a:rPr lang="en-US" altLang="ko-KR" sz="1200" dirty="0">
                <a:latin typeface="+mj-ea"/>
                <a:ea typeface="+mj-ea"/>
              </a:rPr>
              <a:t>READY </a:t>
            </a:r>
            <a:r>
              <a:rPr lang="ko-KR" altLang="en-US" sz="1200" dirty="0">
                <a:latin typeface="+mj-ea"/>
                <a:ea typeface="+mj-ea"/>
              </a:rPr>
              <a:t>버튼만 누를 수 있음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+mj-ea"/>
                <a:ea typeface="+mj-ea"/>
              </a:rPr>
              <a:t>Exit </a:t>
            </a:r>
            <a:r>
              <a:rPr lang="ko-KR" altLang="en-US" sz="1200" dirty="0">
                <a:latin typeface="+mj-ea"/>
                <a:ea typeface="+mj-ea"/>
              </a:rPr>
              <a:t>버튼을 눌러 뒤로 가기 가능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j-ea"/>
                <a:ea typeface="+mj-ea"/>
              </a:rPr>
              <a:t>채팅창을 통해 방 내 </a:t>
            </a:r>
            <a:r>
              <a:rPr lang="en-US" altLang="ko-KR" sz="1200" dirty="0">
                <a:latin typeface="+mj-ea"/>
                <a:ea typeface="+mj-ea"/>
              </a:rPr>
              <a:t>user</a:t>
            </a:r>
            <a:r>
              <a:rPr lang="ko-KR" altLang="en-US" sz="1200" dirty="0">
                <a:latin typeface="+mj-ea"/>
                <a:ea typeface="+mj-ea"/>
              </a:rPr>
              <a:t>와 채팅가능</a:t>
            </a:r>
          </a:p>
        </p:txBody>
      </p:sp>
    </p:spTree>
    <p:extLst>
      <p:ext uri="{BB962C8B-B14F-4D97-AF65-F5344CB8AC3E}">
        <p14:creationId xmlns:p14="http://schemas.microsoft.com/office/powerpoint/2010/main" val="425867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CA5C6C-3D56-4209-8549-4E64BF73C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00" y="1316160"/>
            <a:ext cx="9516800" cy="5353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24E5D-CA26-48B2-A219-483AE6C939BC}"/>
              </a:ext>
            </a:extLst>
          </p:cNvPr>
          <p:cNvSpPr txBox="1"/>
          <p:nvPr/>
        </p:nvSpPr>
        <p:spPr>
          <a:xfrm>
            <a:off x="609600" y="954139"/>
            <a:ext cx="32614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1"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게임방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입장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user ready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완료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A386DC-4487-4B46-A50D-E8E89012A315}"/>
              </a:ext>
            </a:extLst>
          </p:cNvPr>
          <p:cNvSpPr/>
          <p:nvPr/>
        </p:nvSpPr>
        <p:spPr>
          <a:xfrm>
            <a:off x="609600" y="1493785"/>
            <a:ext cx="3387999" cy="100440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>
                <a:latin typeface="+mj-ea"/>
                <a:ea typeface="+mj-ea"/>
              </a:rPr>
              <a:t>모두 </a:t>
            </a:r>
            <a:r>
              <a:rPr lang="en-US" altLang="ko-KR" sz="1600" b="1" dirty="0">
                <a:latin typeface="+mj-ea"/>
                <a:ea typeface="+mj-ea"/>
              </a:rPr>
              <a:t>READY</a:t>
            </a:r>
            <a:r>
              <a:rPr lang="ko-KR" altLang="en-US" sz="1600" b="1" dirty="0">
                <a:latin typeface="+mj-ea"/>
                <a:ea typeface="+mj-ea"/>
              </a:rPr>
              <a:t>시 </a:t>
            </a:r>
            <a:r>
              <a:rPr lang="en-US" altLang="ko-KR" sz="1600" b="1" dirty="0">
                <a:latin typeface="+mj-ea"/>
                <a:ea typeface="+mj-ea"/>
              </a:rPr>
              <a:t>START </a:t>
            </a:r>
            <a:r>
              <a:rPr lang="ko-KR" altLang="en-US" sz="1600" b="1" dirty="0">
                <a:latin typeface="+mj-ea"/>
                <a:ea typeface="+mj-ea"/>
              </a:rPr>
              <a:t>버튼 활성화</a:t>
            </a:r>
            <a:endParaRPr lang="en-US" altLang="ko-KR" sz="1600" b="1" dirty="0">
              <a:latin typeface="+mj-ea"/>
              <a:ea typeface="+mj-ea"/>
            </a:endParaRPr>
          </a:p>
          <a:p>
            <a:endParaRPr lang="en-US" altLang="ko-KR" sz="500" b="1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j-ea"/>
                <a:ea typeface="+mj-ea"/>
              </a:rPr>
              <a:t>게임 시작 시 </a:t>
            </a:r>
            <a:r>
              <a:rPr lang="ko-KR" altLang="en-US" sz="1200" dirty="0" err="1">
                <a:latin typeface="+mj-ea"/>
                <a:ea typeface="+mj-ea"/>
              </a:rPr>
              <a:t>채팅창</a:t>
            </a:r>
            <a:r>
              <a:rPr lang="ko-KR" altLang="en-US" sz="1200" dirty="0">
                <a:latin typeface="+mj-ea"/>
                <a:ea typeface="+mj-ea"/>
              </a:rPr>
              <a:t> 사용 불가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j-ea"/>
                <a:ea typeface="+mj-ea"/>
              </a:rPr>
              <a:t>관전자는 </a:t>
            </a:r>
            <a:r>
              <a:rPr lang="en-US" altLang="ko-KR" sz="1200" dirty="0" err="1">
                <a:latin typeface="+mj-ea"/>
                <a:ea typeface="+mj-ea"/>
              </a:rPr>
              <a:t>gameStart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버튼을 누를 수 없음</a:t>
            </a:r>
            <a:endParaRPr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359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AF8EDF2-3E15-40BC-A299-3FE2A52C9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00" y="1283763"/>
            <a:ext cx="9516800" cy="5353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24E5D-CA26-48B2-A219-483AE6C939BC}"/>
              </a:ext>
            </a:extLst>
          </p:cNvPr>
          <p:cNvSpPr txBox="1"/>
          <p:nvPr/>
        </p:nvSpPr>
        <p:spPr>
          <a:xfrm>
            <a:off x="609600" y="953725"/>
            <a:ext cx="15888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 진행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8515AB-A149-448F-A6EB-19671C025C07}"/>
              </a:ext>
            </a:extLst>
          </p:cNvPr>
          <p:cNvSpPr/>
          <p:nvPr/>
        </p:nvSpPr>
        <p:spPr>
          <a:xfrm>
            <a:off x="609600" y="1403775"/>
            <a:ext cx="3052921" cy="193521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latin typeface="+mj-ea"/>
                <a:ea typeface="+mj-ea"/>
              </a:rPr>
              <a:t>KEYBOARD</a:t>
            </a:r>
            <a:r>
              <a:rPr lang="ko-KR" altLang="en-US" sz="1600" b="1" dirty="0">
                <a:latin typeface="+mj-ea"/>
                <a:ea typeface="+mj-ea"/>
              </a:rPr>
              <a:t>를 이용해 게임</a:t>
            </a:r>
            <a:endParaRPr lang="en-US" altLang="ko-KR" sz="1600" b="1" dirty="0">
              <a:latin typeface="+mj-ea"/>
              <a:ea typeface="+mj-ea"/>
            </a:endParaRPr>
          </a:p>
          <a:p>
            <a:endParaRPr lang="en-US" altLang="ko-KR" sz="500" b="1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j-ea"/>
                <a:ea typeface="+mj-ea"/>
              </a:rPr>
              <a:t>상하좌우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움직임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+mj-ea"/>
                <a:ea typeface="+mj-ea"/>
              </a:rPr>
              <a:t>WASD : </a:t>
            </a:r>
            <a:r>
              <a:rPr lang="ko-KR" altLang="en-US" sz="1200" dirty="0">
                <a:latin typeface="+mj-ea"/>
                <a:ea typeface="+mj-ea"/>
              </a:rPr>
              <a:t>각 방향으로 슈팅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j-ea"/>
                <a:ea typeface="+mj-ea"/>
              </a:rPr>
              <a:t>점수에 따라 우측 랭킹 창 변동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j-ea"/>
                <a:ea typeface="+mj-ea"/>
              </a:rPr>
              <a:t>😊 </a:t>
            </a:r>
            <a:r>
              <a:rPr lang="ko-KR" altLang="en-US" sz="1200" dirty="0" err="1">
                <a:latin typeface="+mj-ea"/>
                <a:ea typeface="+mj-ea"/>
              </a:rPr>
              <a:t>으로</a:t>
            </a:r>
            <a:r>
              <a:rPr lang="ko-KR" altLang="en-US" sz="1200" dirty="0">
                <a:latin typeface="+mj-ea"/>
                <a:ea typeface="+mj-ea"/>
              </a:rPr>
              <a:t> 본인 위치 확인 가능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j-ea"/>
                <a:ea typeface="+mj-ea"/>
              </a:rPr>
              <a:t>⭐ 아이템으로 점수 획득 가능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+mj-ea"/>
                <a:ea typeface="+mj-ea"/>
              </a:rPr>
              <a:t>Ghost</a:t>
            </a:r>
            <a:r>
              <a:rPr lang="ko-KR" altLang="en-US" sz="1200" dirty="0">
                <a:latin typeface="+mj-ea"/>
                <a:ea typeface="+mj-ea"/>
              </a:rPr>
              <a:t>에 맞으면 점수 감소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j-ea"/>
                <a:ea typeface="+mj-ea"/>
              </a:rPr>
              <a:t>다른 </a:t>
            </a:r>
            <a:r>
              <a:rPr lang="en-US" altLang="ko-KR" sz="1200" dirty="0">
                <a:latin typeface="+mj-ea"/>
                <a:ea typeface="+mj-ea"/>
              </a:rPr>
              <a:t>user</a:t>
            </a:r>
            <a:r>
              <a:rPr lang="ko-KR" altLang="en-US" sz="1200" dirty="0">
                <a:latin typeface="+mj-ea"/>
                <a:ea typeface="+mj-ea"/>
              </a:rPr>
              <a:t>의 슈팅에 맞으면 점수 감소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j-ea"/>
                <a:ea typeface="+mj-ea"/>
              </a:rPr>
              <a:t>슈팅을 통해 </a:t>
            </a:r>
            <a:r>
              <a:rPr lang="en-US" altLang="ko-KR" sz="1200" dirty="0">
                <a:latin typeface="+mj-ea"/>
                <a:ea typeface="+mj-ea"/>
              </a:rPr>
              <a:t>Ghost </a:t>
            </a:r>
            <a:r>
              <a:rPr lang="ko-KR" altLang="en-US" sz="1200" dirty="0">
                <a:latin typeface="+mj-ea"/>
                <a:ea typeface="+mj-ea"/>
              </a:rPr>
              <a:t>제거 가능</a:t>
            </a:r>
            <a:endParaRPr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724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9246215-1D7A-49A9-9F9B-45692D32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00" y="1328822"/>
            <a:ext cx="9516800" cy="5353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24E5D-CA26-48B2-A219-483AE6C939BC}"/>
              </a:ext>
            </a:extLst>
          </p:cNvPr>
          <p:cNvSpPr txBox="1"/>
          <p:nvPr/>
        </p:nvSpPr>
        <p:spPr>
          <a:xfrm>
            <a:off x="609600" y="953725"/>
            <a:ext cx="15888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 종료 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0F4FDF-70C2-4496-803D-56138DC3B692}"/>
              </a:ext>
            </a:extLst>
          </p:cNvPr>
          <p:cNvSpPr/>
          <p:nvPr/>
        </p:nvSpPr>
        <p:spPr>
          <a:xfrm>
            <a:off x="10191455" y="6448200"/>
            <a:ext cx="1557708" cy="4098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>
                <a:latin typeface="+mj-ea"/>
                <a:ea typeface="+mj-ea"/>
              </a:rPr>
              <a:t>대기실로 이동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0EEA08F-C1DC-4C11-A9FE-8BE3072F9029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959637" y="6219310"/>
            <a:ext cx="1010672" cy="228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7753F8-6C65-4C60-BBF3-7788CF62AAF7}"/>
              </a:ext>
            </a:extLst>
          </p:cNvPr>
          <p:cNvSpPr/>
          <p:nvPr/>
        </p:nvSpPr>
        <p:spPr>
          <a:xfrm>
            <a:off x="5780965" y="6219310"/>
            <a:ext cx="2304798" cy="600292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해당 방에서 </a:t>
            </a:r>
            <a:r>
              <a:rPr lang="en-US" altLang="ko-KR" sz="1600" b="1" dirty="0">
                <a:latin typeface="+mj-ea"/>
                <a:ea typeface="+mj-ea"/>
              </a:rPr>
              <a:t>replay</a:t>
            </a:r>
          </a:p>
          <a:p>
            <a:pPr algn="ctr"/>
            <a:r>
              <a:rPr lang="en-US" altLang="ko-KR" sz="1600" b="1" dirty="0">
                <a:latin typeface="+mj-ea"/>
                <a:ea typeface="+mj-ea"/>
              </a:rPr>
              <a:t>(READY </a:t>
            </a:r>
            <a:r>
              <a:rPr lang="ko-KR" altLang="en-US" sz="1600" b="1" dirty="0">
                <a:latin typeface="+mj-ea"/>
                <a:ea typeface="+mj-ea"/>
              </a:rPr>
              <a:t>화면으로 이동</a:t>
            </a:r>
            <a:r>
              <a:rPr lang="en-US" altLang="ko-KR" sz="1600" b="1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9B60456-E731-444C-BFAC-AF011AABF02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085763" y="6333756"/>
            <a:ext cx="575522" cy="185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43734"/>
            <a:ext cx="10972800" cy="499555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ko-KR" altLang="en-US" sz="2400" b="1" dirty="0"/>
              <a:t>게임 설명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최대 </a:t>
            </a:r>
            <a:r>
              <a:rPr lang="en-US" altLang="ko-KR" sz="2000" dirty="0"/>
              <a:t>4</a:t>
            </a:r>
            <a:r>
              <a:rPr lang="ko-KR" altLang="en-US" sz="2000" dirty="0"/>
              <a:t>명까지 </a:t>
            </a:r>
            <a:r>
              <a:rPr lang="en-US" altLang="ko-KR" sz="2000" dirty="0"/>
              <a:t>Play </a:t>
            </a:r>
            <a:r>
              <a:rPr lang="ko-KR" altLang="en-US" sz="2000" dirty="0"/>
              <a:t>할 수 있는 슈팅 미로게임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방향키</a:t>
            </a:r>
            <a:r>
              <a:rPr lang="en-US" altLang="ko-KR" sz="2000" dirty="0"/>
              <a:t>(</a:t>
            </a:r>
            <a:r>
              <a:rPr lang="ko-KR" altLang="en-US" sz="2000" dirty="0"/>
              <a:t>상하좌우</a:t>
            </a:r>
            <a:r>
              <a:rPr lang="en-US" altLang="ko-KR" sz="2000" dirty="0"/>
              <a:t>)</a:t>
            </a:r>
            <a:r>
              <a:rPr lang="ko-KR" altLang="en-US" sz="2000" dirty="0"/>
              <a:t>를 이용해 </a:t>
            </a:r>
            <a:r>
              <a:rPr lang="en-US" altLang="ko-KR" sz="2000" dirty="0"/>
              <a:t>Player</a:t>
            </a:r>
            <a:r>
              <a:rPr lang="ko-KR" altLang="en-US" sz="2000" dirty="0"/>
              <a:t>를 움직일 수 있음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방향키</a:t>
            </a:r>
            <a:r>
              <a:rPr lang="en-US" altLang="ko-KR" sz="2000" dirty="0"/>
              <a:t>(WASD)</a:t>
            </a:r>
            <a:r>
              <a:rPr lang="ko-KR" altLang="en-US" sz="2000" dirty="0"/>
              <a:t>를 이용해 각 방향으로 </a:t>
            </a:r>
            <a:r>
              <a:rPr lang="ko-KR" altLang="en-US" sz="2000" dirty="0" err="1"/>
              <a:t>슈팅할</a:t>
            </a:r>
            <a:r>
              <a:rPr lang="ko-KR" altLang="en-US" sz="2000" dirty="0"/>
              <a:t> 수 있음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슈팅 시 </a:t>
            </a:r>
            <a:r>
              <a:rPr lang="en-US" altLang="ko-KR" sz="2000" dirty="0"/>
              <a:t>Ghost</a:t>
            </a:r>
            <a:r>
              <a:rPr lang="ko-KR" altLang="en-US" sz="2000" dirty="0"/>
              <a:t>를 맞추면 </a:t>
            </a:r>
            <a:r>
              <a:rPr lang="en-US" altLang="ko-KR" sz="2000" dirty="0"/>
              <a:t>Ghost</a:t>
            </a:r>
            <a:r>
              <a:rPr lang="ko-KR" altLang="en-US" sz="2000" dirty="0"/>
              <a:t>가 사라짐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총알이나 </a:t>
            </a:r>
            <a:r>
              <a:rPr lang="en-US" altLang="ko-KR" sz="2000" dirty="0"/>
              <a:t>Ghost</a:t>
            </a:r>
            <a:r>
              <a:rPr lang="ko-KR" altLang="en-US" sz="2000" dirty="0"/>
              <a:t>에 맞은 </a:t>
            </a:r>
            <a:r>
              <a:rPr lang="en-US" altLang="ko-KR" sz="2000" dirty="0"/>
              <a:t>Player</a:t>
            </a:r>
            <a:r>
              <a:rPr lang="ko-KR" altLang="en-US" sz="2000" dirty="0"/>
              <a:t>는 점수가 감소함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미로를 지나며 아이템</a:t>
            </a:r>
            <a:r>
              <a:rPr lang="en-US" altLang="ko-KR" sz="2000" dirty="0"/>
              <a:t>(</a:t>
            </a:r>
            <a:r>
              <a:rPr lang="ko-KR" altLang="en-US" sz="2000" dirty="0"/>
              <a:t>⭐</a:t>
            </a:r>
            <a:r>
              <a:rPr lang="en-US" altLang="ko-KR" sz="2000" dirty="0"/>
              <a:t>)</a:t>
            </a:r>
            <a:r>
              <a:rPr lang="ko-KR" altLang="en-US" sz="2000" dirty="0"/>
              <a:t>을 먹으면 점수가 증가함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게임 진행중 우측의 점수판을 통해 자신의 점수를 실시간으로 확인할 수 있음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60</a:t>
            </a:r>
            <a:r>
              <a:rPr lang="ko-KR" altLang="en-US" sz="2000" dirty="0"/>
              <a:t>초가 지나면 자동으로 게임이 종료되며 점수에 따라 </a:t>
            </a:r>
            <a:r>
              <a:rPr lang="en-US" altLang="ko-KR" sz="2000" dirty="0"/>
              <a:t>1~3</a:t>
            </a:r>
            <a:r>
              <a:rPr lang="ko-KR" altLang="en-US" sz="2000" dirty="0"/>
              <a:t>위가 결정됨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게임 후 </a:t>
            </a:r>
            <a:r>
              <a:rPr lang="en-US" altLang="ko-KR" sz="2000" dirty="0"/>
              <a:t>Replay, Exit </a:t>
            </a:r>
            <a:r>
              <a:rPr lang="ko-KR" altLang="en-US" sz="2000" dirty="0"/>
              <a:t>중 선택 가능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텀프로젝트</a:t>
            </a:r>
            <a:r>
              <a:rPr lang="ko-KR" altLang="en-US" dirty="0"/>
              <a:t> 개요</a:t>
            </a:r>
          </a:p>
        </p:txBody>
      </p:sp>
    </p:spTree>
    <p:extLst>
      <p:ext uri="{BB962C8B-B14F-4D97-AF65-F5344CB8AC3E}">
        <p14:creationId xmlns:p14="http://schemas.microsoft.com/office/powerpoint/2010/main" val="143638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시스템구성도</a:t>
            </a:r>
          </a:p>
        </p:txBody>
      </p:sp>
      <p:sp>
        <p:nvSpPr>
          <p:cNvPr id="3" name="타원 2"/>
          <p:cNvSpPr/>
          <p:nvPr/>
        </p:nvSpPr>
        <p:spPr>
          <a:xfrm>
            <a:off x="5664786" y="2528900"/>
            <a:ext cx="1665185" cy="9001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Game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Server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894259" y="422889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Game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Client2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784469" y="422889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Game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Client3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891620" y="4209223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Game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ClientN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화살표 연결선 6"/>
          <p:cNvCxnSpPr>
            <a:stCxn id="17" idx="7"/>
            <a:endCxn id="3" idx="3"/>
          </p:cNvCxnSpPr>
          <p:nvPr/>
        </p:nvCxnSpPr>
        <p:spPr>
          <a:xfrm flipV="1">
            <a:off x="4085106" y="3297183"/>
            <a:ext cx="1823541" cy="102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" idx="4"/>
            <a:endCxn id="4" idx="0"/>
          </p:cNvCxnSpPr>
          <p:nvPr/>
        </p:nvCxnSpPr>
        <p:spPr>
          <a:xfrm flipH="1">
            <a:off x="5659344" y="3429000"/>
            <a:ext cx="838035" cy="7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" idx="0"/>
          </p:cNvCxnSpPr>
          <p:nvPr/>
        </p:nvCxnSpPr>
        <p:spPr>
          <a:xfrm>
            <a:off x="6857419" y="3429000"/>
            <a:ext cx="692135" cy="7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" idx="5"/>
            <a:endCxn id="6" idx="1"/>
          </p:cNvCxnSpPr>
          <p:nvPr/>
        </p:nvCxnSpPr>
        <p:spPr>
          <a:xfrm>
            <a:off x="7086110" y="3297183"/>
            <a:ext cx="2029598" cy="1004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3377" y="2886150"/>
            <a:ext cx="15674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(1) Read One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934" y="4484281"/>
            <a:ext cx="1871025" cy="7893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marR="0" lvl="0" indent="-34290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Btn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Pressed</a:t>
            </a: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입장 요청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방 생성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화살표 연결선 12"/>
          <p:cNvCxnSpPr>
            <a:cxnSpLocks/>
            <a:stCxn id="12" idx="3"/>
            <a:endCxn id="17" idx="2"/>
          </p:cNvCxnSpPr>
          <p:nvPr/>
        </p:nvCxnSpPr>
        <p:spPr>
          <a:xfrm flipV="1">
            <a:off x="2193959" y="4543932"/>
            <a:ext cx="585065" cy="335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0233686" y="2833791"/>
            <a:ext cx="1742525" cy="757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(4) new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GameRoomView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생성</a:t>
            </a:r>
          </a:p>
        </p:txBody>
      </p:sp>
      <p:cxnSp>
        <p:nvCxnSpPr>
          <p:cNvPr id="15" name="직선 화살표 연결선 14"/>
          <p:cNvCxnSpPr>
            <a:cxnSpLocks/>
            <a:stCxn id="6" idx="7"/>
            <a:endCxn id="14" idx="2"/>
          </p:cNvCxnSpPr>
          <p:nvPr/>
        </p:nvCxnSpPr>
        <p:spPr>
          <a:xfrm flipV="1">
            <a:off x="10197702" y="3591457"/>
            <a:ext cx="907247" cy="71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263252" y="3373802"/>
            <a:ext cx="1874086" cy="103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779024" y="422889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Game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Client1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752" y="3660090"/>
            <a:ext cx="206518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(2) Send to server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18126" y="3725998"/>
            <a:ext cx="235660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(3) Recv from server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3396" y="3561966"/>
            <a:ext cx="22758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(2) Write All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087372" y="1523689"/>
            <a:ext cx="1802442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접속요청</a:t>
            </a:r>
          </a:p>
        </p:txBody>
      </p:sp>
      <p:cxnSp>
        <p:nvCxnSpPr>
          <p:cNvPr id="22" name="직선 화살표 연결선 21"/>
          <p:cNvCxnSpPr>
            <a:stCxn id="21" idx="3"/>
            <a:endCxn id="3" idx="7"/>
          </p:cNvCxnSpPr>
          <p:nvPr/>
        </p:nvCxnSpPr>
        <p:spPr>
          <a:xfrm flipH="1">
            <a:off x="7086110" y="2061487"/>
            <a:ext cx="1265224" cy="59923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8087372" y="2348880"/>
            <a:ext cx="1860998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Game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ClientN+1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화살표 연결선 23"/>
          <p:cNvCxnSpPr>
            <a:stCxn id="3" idx="6"/>
            <a:endCxn id="23" idx="2"/>
          </p:cNvCxnSpPr>
          <p:nvPr/>
        </p:nvCxnSpPr>
        <p:spPr>
          <a:xfrm flipV="1">
            <a:off x="7329971" y="2663915"/>
            <a:ext cx="757401" cy="31503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0516" y="1926447"/>
            <a:ext cx="93807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connect()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45567" y="4858967"/>
            <a:ext cx="14479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ActionListener()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97478" y="2839864"/>
            <a:ext cx="8226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accept()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56036" y="4002112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send()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33714" y="4107611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recv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03982" y="3890667"/>
            <a:ext cx="169546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new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GameRoomView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97624" y="3194233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send()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37338" y="2309103"/>
            <a:ext cx="756938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select()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25870" y="3320500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recv()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69415" y="3992256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recv()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7675" y="3981708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recv()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31643" y="4112174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recv()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290851-3117-4898-9FBC-29020A685159}"/>
              </a:ext>
            </a:extLst>
          </p:cNvPr>
          <p:cNvSpPr txBox="1"/>
          <p:nvPr/>
        </p:nvSpPr>
        <p:spPr>
          <a:xfrm>
            <a:off x="609666" y="1008855"/>
            <a:ext cx="24865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대기실에서의 시스템 구성</a:t>
            </a:r>
          </a:p>
        </p:txBody>
      </p:sp>
    </p:spTree>
    <p:extLst>
      <p:ext uri="{BB962C8B-B14F-4D97-AF65-F5344CB8AC3E}">
        <p14:creationId xmlns:p14="http://schemas.microsoft.com/office/powerpoint/2010/main" val="233345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E8DFD33-475F-46CC-848B-A9378837D7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2439" y="2940491"/>
            <a:ext cx="318233" cy="243861"/>
          </a:xfrm>
          <a:prstGeom prst="bentConnector4">
            <a:avLst>
              <a:gd name="adj1" fmla="val 2901"/>
              <a:gd name="adj2" fmla="val 385215"/>
            </a:avLst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시스템구성도</a:t>
            </a:r>
          </a:p>
        </p:txBody>
      </p:sp>
      <p:sp>
        <p:nvSpPr>
          <p:cNvPr id="3" name="타원 2"/>
          <p:cNvSpPr/>
          <p:nvPr/>
        </p:nvSpPr>
        <p:spPr>
          <a:xfrm>
            <a:off x="5664786" y="2618910"/>
            <a:ext cx="1665185" cy="9001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Game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Server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894259" y="431890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Chat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Client2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784469" y="431890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Chat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Client3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9574779" y="431890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Chat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ClientN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화살표 연결선 6"/>
          <p:cNvCxnSpPr>
            <a:stCxn id="17" idx="7"/>
            <a:endCxn id="3" idx="3"/>
          </p:cNvCxnSpPr>
          <p:nvPr/>
        </p:nvCxnSpPr>
        <p:spPr>
          <a:xfrm flipV="1">
            <a:off x="4085106" y="3387193"/>
            <a:ext cx="1823541" cy="102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" idx="4"/>
            <a:endCxn id="4" idx="0"/>
          </p:cNvCxnSpPr>
          <p:nvPr/>
        </p:nvCxnSpPr>
        <p:spPr>
          <a:xfrm flipH="1">
            <a:off x="5659344" y="3519010"/>
            <a:ext cx="838035" cy="7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" idx="0"/>
          </p:cNvCxnSpPr>
          <p:nvPr/>
        </p:nvCxnSpPr>
        <p:spPr>
          <a:xfrm>
            <a:off x="6857419" y="3519010"/>
            <a:ext cx="692135" cy="7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" idx="5"/>
            <a:endCxn id="6" idx="1"/>
          </p:cNvCxnSpPr>
          <p:nvPr/>
        </p:nvCxnSpPr>
        <p:spPr>
          <a:xfrm>
            <a:off x="7086110" y="3387193"/>
            <a:ext cx="2712757" cy="102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74657" y="2995158"/>
            <a:ext cx="15674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(1) Read One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113" y="5246916"/>
            <a:ext cx="20930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(1) Read keyboard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화살표 연결선 12"/>
          <p:cNvCxnSpPr>
            <a:cxnSpLocks/>
            <a:stCxn id="12" idx="0"/>
            <a:endCxn id="17" idx="2"/>
          </p:cNvCxnSpPr>
          <p:nvPr/>
        </p:nvCxnSpPr>
        <p:spPr>
          <a:xfrm flipV="1">
            <a:off x="1423618" y="4633942"/>
            <a:ext cx="1355406" cy="61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0406713" y="3038337"/>
            <a:ext cx="1742525" cy="6523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(4)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화면출력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repaint()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화살표 연결선 14"/>
          <p:cNvCxnSpPr>
            <a:stCxn id="6" idx="7"/>
            <a:endCxn id="14" idx="2"/>
          </p:cNvCxnSpPr>
          <p:nvPr/>
        </p:nvCxnSpPr>
        <p:spPr>
          <a:xfrm flipV="1">
            <a:off x="10880861" y="3690642"/>
            <a:ext cx="397115" cy="72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263252" y="3463812"/>
            <a:ext cx="1874086" cy="103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779024" y="431890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Chat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Client1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752" y="3750100"/>
            <a:ext cx="206518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(2) Send to server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18126" y="3816008"/>
            <a:ext cx="235660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(3) Recv from server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3396" y="3574208"/>
            <a:ext cx="22758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(2) Write All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087372" y="1613699"/>
            <a:ext cx="1802442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게임방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t>입장 요청</a:t>
            </a:r>
          </a:p>
        </p:txBody>
      </p:sp>
      <p:cxnSp>
        <p:nvCxnSpPr>
          <p:cNvPr id="22" name="직선 화살표 연결선 21"/>
          <p:cNvCxnSpPr>
            <a:stCxn id="21" idx="3"/>
            <a:endCxn id="3" idx="7"/>
          </p:cNvCxnSpPr>
          <p:nvPr/>
        </p:nvCxnSpPr>
        <p:spPr>
          <a:xfrm flipH="1">
            <a:off x="7086110" y="2151497"/>
            <a:ext cx="1265224" cy="59923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53433" y="2016457"/>
            <a:ext cx="11922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enterRoom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1934" y="4935510"/>
            <a:ext cx="168713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KeyboardListener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31638" y="2816771"/>
            <a:ext cx="20088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해당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Room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객체의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Client (user)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정보 수정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6036" y="4092122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send()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10263" y="4261563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recv()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042298" y="4072122"/>
            <a:ext cx="8608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repaint()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97624" y="3284243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send()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37338" y="2399113"/>
            <a:ext cx="756938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select()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25870" y="3410510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recv()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69415" y="4082266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recv()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7675" y="4071718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recv()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31643" y="4202184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recv()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290851-3117-4898-9FBC-29020A685159}"/>
              </a:ext>
            </a:extLst>
          </p:cNvPr>
          <p:cNvSpPr txBox="1"/>
          <p:nvPr/>
        </p:nvSpPr>
        <p:spPr>
          <a:xfrm>
            <a:off x="609666" y="1008855"/>
            <a:ext cx="24865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게임방에서의 시스템 구성</a:t>
            </a:r>
          </a:p>
        </p:txBody>
      </p:sp>
    </p:spTree>
    <p:extLst>
      <p:ext uri="{BB962C8B-B14F-4D97-AF65-F5344CB8AC3E}">
        <p14:creationId xmlns:p14="http://schemas.microsoft.com/office/powerpoint/2010/main" val="266401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시스템흐름도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415722" y="2169606"/>
            <a:ext cx="0" cy="4568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F338246-1538-441A-AB13-BED1A3016AE3}"/>
              </a:ext>
            </a:extLst>
          </p:cNvPr>
          <p:cNvSpPr txBox="1"/>
          <p:nvPr/>
        </p:nvSpPr>
        <p:spPr>
          <a:xfrm>
            <a:off x="665429" y="1066328"/>
            <a:ext cx="42507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Client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접속시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WaitingView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대기실 목록 표시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CA4720A-E67F-48E9-BD83-77F3E9F1F1D9}"/>
              </a:ext>
            </a:extLst>
          </p:cNvPr>
          <p:cNvGrpSpPr/>
          <p:nvPr/>
        </p:nvGrpSpPr>
        <p:grpSpPr>
          <a:xfrm>
            <a:off x="3125670" y="1835418"/>
            <a:ext cx="5540561" cy="4767962"/>
            <a:chOff x="3125670" y="1835418"/>
            <a:chExt cx="5540561" cy="4767962"/>
          </a:xfrm>
        </p:grpSpPr>
        <p:sp>
          <p:nvSpPr>
            <p:cNvPr id="3" name="TextBox 2"/>
            <p:cNvSpPr txBox="1"/>
            <p:nvPr/>
          </p:nvSpPr>
          <p:spPr>
            <a:xfrm>
              <a:off x="3415346" y="1835418"/>
              <a:ext cx="1739579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GameClient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(user1)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04939" y="1835563"/>
              <a:ext cx="1172372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GameServer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285136" y="2169606"/>
              <a:ext cx="0" cy="4433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cxnSpLocks/>
            </p:cNvCxnSpPr>
            <p:nvPr/>
          </p:nvCxnSpPr>
          <p:spPr>
            <a:xfrm>
              <a:off x="4285136" y="2957975"/>
              <a:ext cx="3130586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29434" y="2618200"/>
              <a:ext cx="9460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Client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접속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00892" y="2618200"/>
              <a:ext cx="872355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user1 100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7" name="직선 화살표 연결선 26"/>
            <p:cNvCxnSpPr>
              <a:cxnSpLocks/>
            </p:cNvCxnSpPr>
            <p:nvPr/>
          </p:nvCxnSpPr>
          <p:spPr>
            <a:xfrm flipH="1" flipV="1">
              <a:off x="4260540" y="3665439"/>
              <a:ext cx="3171243" cy="3677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92101" y="3316419"/>
              <a:ext cx="8908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현재 방의</a:t>
              </a:r>
              <a:endPara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개수 전송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25670" y="3959899"/>
              <a:ext cx="12068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roomNum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</a:t>
              </a:r>
              <a:endPara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방 목록 요청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02553" y="4856654"/>
              <a:ext cx="2373086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User1 120 100000 test1 FULL 4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A86613-921A-417A-83C5-DA8BE06C62E6}"/>
                </a:ext>
              </a:extLst>
            </p:cNvPr>
            <p:cNvSpPr txBox="1"/>
            <p:nvPr/>
          </p:nvSpPr>
          <p:spPr>
            <a:xfrm>
              <a:off x="5727260" y="3364579"/>
              <a:ext cx="1641219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user1 110 </a:t>
              </a: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roomNum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304D95-272E-4938-8B64-2679EEF97BED}"/>
                </a:ext>
              </a:extLst>
            </p:cNvPr>
            <p:cNvSpPr txBox="1"/>
            <p:nvPr/>
          </p:nvSpPr>
          <p:spPr>
            <a:xfrm>
              <a:off x="4300891" y="4023600"/>
              <a:ext cx="872355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user1 101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384B14A-A544-4F74-AFCD-34DB62C97AEF}"/>
                </a:ext>
              </a:extLst>
            </p:cNvPr>
            <p:cNvCxnSpPr>
              <a:cxnSpLocks/>
            </p:cNvCxnSpPr>
            <p:nvPr/>
          </p:nvCxnSpPr>
          <p:spPr>
            <a:xfrm>
              <a:off x="4285136" y="4353130"/>
              <a:ext cx="3130586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0DB83F4-259B-434D-A63A-2FC02C2329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0540" y="5159009"/>
              <a:ext cx="3171243" cy="3677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3EACB30-F7EA-4651-BC21-8A3E1A0F8F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0540" y="5593317"/>
              <a:ext cx="3171243" cy="3677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9C30368-F37A-47B0-A397-53AEC33EA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0540" y="6409335"/>
              <a:ext cx="3171243" cy="3677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D76239-07E5-43BE-A685-76D507744510}"/>
                </a:ext>
              </a:extLst>
            </p:cNvPr>
            <p:cNvSpPr txBox="1"/>
            <p:nvPr/>
          </p:nvSpPr>
          <p:spPr>
            <a:xfrm>
              <a:off x="4954639" y="5295807"/>
              <a:ext cx="2437462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User1 120 200000 test2 AVAIL 0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F26F123-8917-4EFA-BD8C-036DEDA0A94A}"/>
                </a:ext>
              </a:extLst>
            </p:cNvPr>
            <p:cNvSpPr txBox="1"/>
            <p:nvPr/>
          </p:nvSpPr>
          <p:spPr>
            <a:xfrm>
              <a:off x="4916143" y="6099293"/>
              <a:ext cx="2437462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User1 120 400000 test4 AVAIL 0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D665EA-21A3-4B8A-BC80-92D28439B490}"/>
                </a:ext>
              </a:extLst>
            </p:cNvPr>
            <p:cNvSpPr txBox="1"/>
            <p:nvPr/>
          </p:nvSpPr>
          <p:spPr>
            <a:xfrm>
              <a:off x="7459426" y="4792809"/>
              <a:ext cx="1206805" cy="16292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roomNum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</a:t>
              </a:r>
              <a:endPara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방 목록 전송</a:t>
              </a:r>
              <a:endPara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방의 </a:t>
              </a: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key</a:t>
              </a:r>
            </a:p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방의 이름</a:t>
              </a:r>
              <a:endPara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방의 상태</a:t>
              </a:r>
              <a:endPara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참가자 수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FB3D67E-9A9C-4BA2-B6F0-9438950E5EE7}"/>
                </a:ext>
              </a:extLst>
            </p:cNvPr>
            <p:cNvGrpSpPr/>
            <p:nvPr/>
          </p:nvGrpSpPr>
          <p:grpSpPr>
            <a:xfrm>
              <a:off x="5960985" y="5723253"/>
              <a:ext cx="36000" cy="273414"/>
              <a:chOff x="2771013" y="4995153"/>
              <a:chExt cx="36000" cy="273414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7735A5F-3F55-4CC4-9E10-B8A55B42C324}"/>
                  </a:ext>
                </a:extLst>
              </p:cNvPr>
              <p:cNvSpPr/>
              <p:nvPr/>
            </p:nvSpPr>
            <p:spPr>
              <a:xfrm>
                <a:off x="2771013" y="4995153"/>
                <a:ext cx="36000" cy="3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F829B96-3311-4C0E-B4A5-35225DF490D2}"/>
                  </a:ext>
                </a:extLst>
              </p:cNvPr>
              <p:cNvSpPr/>
              <p:nvPr/>
            </p:nvSpPr>
            <p:spPr>
              <a:xfrm>
                <a:off x="2771013" y="5112962"/>
                <a:ext cx="36000" cy="3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2DE26C6B-09C3-4127-9118-2682C3089A30}"/>
                  </a:ext>
                </a:extLst>
              </p:cNvPr>
              <p:cNvSpPr/>
              <p:nvPr/>
            </p:nvSpPr>
            <p:spPr>
              <a:xfrm>
                <a:off x="2771013" y="5232567"/>
                <a:ext cx="36000" cy="3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42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시스템흐름도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5860FCC-7FFC-45DB-88D1-078129CFCFB2}"/>
              </a:ext>
            </a:extLst>
          </p:cNvPr>
          <p:cNvSpPr txBox="1"/>
          <p:nvPr/>
        </p:nvSpPr>
        <p:spPr>
          <a:xfrm>
            <a:off x="609600" y="984776"/>
            <a:ext cx="62376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새로운 방 생성 및 방 입장 요청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user1, user2, user3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모두 대기실에 존재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2FFE54-8EFF-47C1-9715-F1237643EE21}"/>
              </a:ext>
            </a:extLst>
          </p:cNvPr>
          <p:cNvGrpSpPr/>
          <p:nvPr/>
        </p:nvGrpSpPr>
        <p:grpSpPr>
          <a:xfrm>
            <a:off x="-17393" y="1673805"/>
            <a:ext cx="12091008" cy="5026799"/>
            <a:chOff x="-17393" y="1673805"/>
            <a:chExt cx="12091008" cy="502679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59CC6B1-1A3E-4FA9-97DA-1773C2F7AAB3}"/>
                </a:ext>
              </a:extLst>
            </p:cNvPr>
            <p:cNvSpPr txBox="1"/>
            <p:nvPr/>
          </p:nvSpPr>
          <p:spPr>
            <a:xfrm>
              <a:off x="3319927" y="2555873"/>
              <a:ext cx="1604927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newRoom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입장 허가</a:t>
              </a: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97985D3-6C50-4B8D-8CFE-96A1159864EC}"/>
                </a:ext>
              </a:extLst>
            </p:cNvPr>
            <p:cNvSpPr txBox="1"/>
            <p:nvPr/>
          </p:nvSpPr>
          <p:spPr>
            <a:xfrm>
              <a:off x="1505076" y="1673805"/>
              <a:ext cx="1739579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GameClient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(user1)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80235C8-B340-475C-AA41-CECCD478642C}"/>
                </a:ext>
              </a:extLst>
            </p:cNvPr>
            <p:cNvSpPr txBox="1"/>
            <p:nvPr/>
          </p:nvSpPr>
          <p:spPr>
            <a:xfrm>
              <a:off x="4349291" y="1673950"/>
              <a:ext cx="1172372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GameServer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AB54DA12-87F1-4AE8-B6B8-B6A6497A6241}"/>
                </a:ext>
              </a:extLst>
            </p:cNvPr>
            <p:cNvCxnSpPr/>
            <p:nvPr/>
          </p:nvCxnSpPr>
          <p:spPr>
            <a:xfrm>
              <a:off x="2374865" y="2007993"/>
              <a:ext cx="0" cy="468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7757ED7-48B9-4BD8-9042-FDE5A7D252E7}"/>
                </a:ext>
              </a:extLst>
            </p:cNvPr>
            <p:cNvCxnSpPr/>
            <p:nvPr/>
          </p:nvCxnSpPr>
          <p:spPr>
            <a:xfrm>
              <a:off x="4949188" y="2007993"/>
              <a:ext cx="0" cy="468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869CB627-FF96-4577-BA0F-E677FA944446}"/>
                </a:ext>
              </a:extLst>
            </p:cNvPr>
            <p:cNvCxnSpPr>
              <a:cxnSpLocks/>
            </p:cNvCxnSpPr>
            <p:nvPr/>
          </p:nvCxnSpPr>
          <p:spPr>
            <a:xfrm>
              <a:off x="2374865" y="2503748"/>
              <a:ext cx="25200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6709118-61FA-4718-8C62-D16537451D90}"/>
                </a:ext>
              </a:extLst>
            </p:cNvPr>
            <p:cNvSpPr txBox="1"/>
            <p:nvPr/>
          </p:nvSpPr>
          <p:spPr>
            <a:xfrm>
              <a:off x="1290386" y="2163973"/>
              <a:ext cx="10631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방 생성 요청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C9EC92D-5C80-44AA-B4EF-A1E980B0125F}"/>
                </a:ext>
              </a:extLst>
            </p:cNvPr>
            <p:cNvSpPr txBox="1"/>
            <p:nvPr/>
          </p:nvSpPr>
          <p:spPr>
            <a:xfrm>
              <a:off x="2390621" y="2163973"/>
              <a:ext cx="2186817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user1 200 171206 </a:t>
              </a: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newRoom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54F15E2-64EA-4328-B3EB-4E041E5E36B7}"/>
                </a:ext>
              </a:extLst>
            </p:cNvPr>
            <p:cNvSpPr txBox="1"/>
            <p:nvPr/>
          </p:nvSpPr>
          <p:spPr>
            <a:xfrm>
              <a:off x="5036718" y="2543957"/>
              <a:ext cx="1750459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방 목록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update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요청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B86D343-453A-448D-8059-67494E88F63F}"/>
                </a:ext>
              </a:extLst>
            </p:cNvPr>
            <p:cNvSpPr txBox="1"/>
            <p:nvPr/>
          </p:nvSpPr>
          <p:spPr>
            <a:xfrm>
              <a:off x="-17393" y="2753925"/>
              <a:ext cx="24272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GameRoomView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newRoom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으로</a:t>
              </a:r>
              <a:endPara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새로운 게임 방에 입장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7ABAEA8-30C6-437C-8420-239416815929}"/>
                </a:ext>
              </a:extLst>
            </p:cNvPr>
            <p:cNvSpPr txBox="1"/>
            <p:nvPr/>
          </p:nvSpPr>
          <p:spPr>
            <a:xfrm>
              <a:off x="3260685" y="2781805"/>
              <a:ext cx="1622560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user1 220 </a:t>
              </a: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newRoom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D09FA6ED-D660-41C6-9512-A4A507D84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3498" y="3120938"/>
              <a:ext cx="252000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DA1251-C095-4473-B706-0D8105B91659}"/>
                </a:ext>
              </a:extLst>
            </p:cNvPr>
            <p:cNvSpPr txBox="1"/>
            <p:nvPr/>
          </p:nvSpPr>
          <p:spPr>
            <a:xfrm>
              <a:off x="5025283" y="3688983"/>
              <a:ext cx="2139753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roomNum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방 목록 전송</a:t>
              </a: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531EE2-A1AC-42E1-A758-FA479CE88F2F}"/>
                </a:ext>
              </a:extLst>
            </p:cNvPr>
            <p:cNvSpPr txBox="1"/>
            <p:nvPr/>
          </p:nvSpPr>
          <p:spPr>
            <a:xfrm>
              <a:off x="6697878" y="1673805"/>
              <a:ext cx="1739579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GameClient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(user2)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FD705AF-9E6F-4316-847A-817A8E357DAC}"/>
                </a:ext>
              </a:extLst>
            </p:cNvPr>
            <p:cNvCxnSpPr/>
            <p:nvPr/>
          </p:nvCxnSpPr>
          <p:spPr>
            <a:xfrm>
              <a:off x="7567668" y="2007993"/>
              <a:ext cx="0" cy="468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5E6A523C-1A31-41A0-8AD0-35A851E80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2121" y="3069368"/>
              <a:ext cx="2520000" cy="3677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99870C0-0D12-4211-AC05-3E9A6FF3BF61}"/>
                </a:ext>
              </a:extLst>
            </p:cNvPr>
            <p:cNvSpPr txBox="1"/>
            <p:nvPr/>
          </p:nvSpPr>
          <p:spPr>
            <a:xfrm>
              <a:off x="5025284" y="2768508"/>
              <a:ext cx="1641219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user2 210 </a:t>
              </a: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roomNum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4938EF-21FD-48BE-938B-73FDE7ECAAF7}"/>
                </a:ext>
              </a:extLst>
            </p:cNvPr>
            <p:cNvSpPr txBox="1"/>
            <p:nvPr/>
          </p:nvSpPr>
          <p:spPr>
            <a:xfrm>
              <a:off x="6669001" y="3270713"/>
              <a:ext cx="872355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user2 101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D59DD6E0-B054-438A-AE54-D04B6397DA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3850" y="3600243"/>
              <a:ext cx="25200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1F52489-12ED-4D71-BC53-70152580DA4A}"/>
                </a:ext>
              </a:extLst>
            </p:cNvPr>
            <p:cNvSpPr txBox="1"/>
            <p:nvPr/>
          </p:nvSpPr>
          <p:spPr>
            <a:xfrm>
              <a:off x="7646207" y="3207012"/>
              <a:ext cx="12068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roomNum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</a:t>
              </a:r>
              <a:endPara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방 목록 요청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7C8C206-7993-43BB-9817-384B87A4E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3157" y="4217597"/>
              <a:ext cx="2520000" cy="3677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44AB8860-9E4D-4DA2-BB5A-68CF5F258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3157" y="4835876"/>
              <a:ext cx="2520000" cy="3677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3462C7F-9CBC-41D8-8545-62CEAAE98BF5}"/>
                </a:ext>
              </a:extLst>
            </p:cNvPr>
            <p:cNvSpPr txBox="1"/>
            <p:nvPr/>
          </p:nvSpPr>
          <p:spPr>
            <a:xfrm>
              <a:off x="5014319" y="3915242"/>
              <a:ext cx="2373086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user2 120 100000 test1 FULL 4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344C8F6-4C66-4649-BBD6-01D277869B88}"/>
                </a:ext>
              </a:extLst>
            </p:cNvPr>
            <p:cNvSpPr txBox="1"/>
            <p:nvPr/>
          </p:nvSpPr>
          <p:spPr>
            <a:xfrm>
              <a:off x="5028220" y="4525834"/>
              <a:ext cx="2637517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user2 120 171206 </a:t>
              </a: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newRoom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AVAIL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E702B94-DF94-44A0-B966-5E11EC51767D}"/>
                </a:ext>
              </a:extLst>
            </p:cNvPr>
            <p:cNvGrpSpPr/>
            <p:nvPr/>
          </p:nvGrpSpPr>
          <p:grpSpPr>
            <a:xfrm>
              <a:off x="5946258" y="4296025"/>
              <a:ext cx="36000" cy="205556"/>
              <a:chOff x="5960985" y="5723253"/>
              <a:chExt cx="36000" cy="205556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D08A28F9-6720-468C-92A2-6939895AA7D4}"/>
                  </a:ext>
                </a:extLst>
              </p:cNvPr>
              <p:cNvSpPr/>
              <p:nvPr/>
            </p:nvSpPr>
            <p:spPr>
              <a:xfrm>
                <a:off x="5960985" y="5723253"/>
                <a:ext cx="36000" cy="3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C88276C4-B399-46C5-8ED5-85E819CDD8C2}"/>
                  </a:ext>
                </a:extLst>
              </p:cNvPr>
              <p:cNvSpPr/>
              <p:nvPr/>
            </p:nvSpPr>
            <p:spPr>
              <a:xfrm>
                <a:off x="5960985" y="5804988"/>
                <a:ext cx="36000" cy="3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B40DCCDC-290F-4FDC-AFD3-D9E0AD5A4EE6}"/>
                  </a:ext>
                </a:extLst>
              </p:cNvPr>
              <p:cNvSpPr/>
              <p:nvPr/>
            </p:nvSpPr>
            <p:spPr>
              <a:xfrm>
                <a:off x="5960985" y="5892809"/>
                <a:ext cx="36000" cy="3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ECA00BB-E9AB-462E-93D3-C1DCFC3F43C3}"/>
                </a:ext>
              </a:extLst>
            </p:cNvPr>
            <p:cNvSpPr txBox="1"/>
            <p:nvPr/>
          </p:nvSpPr>
          <p:spPr>
            <a:xfrm>
              <a:off x="6131685" y="5053650"/>
              <a:ext cx="1436612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user2 201 171206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6EF8C61-A95B-4C8F-8F43-0C64116261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3850" y="5383180"/>
              <a:ext cx="25200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96FBA1-432C-4856-A22B-98E182247575}"/>
                </a:ext>
              </a:extLst>
            </p:cNvPr>
            <p:cNvSpPr txBox="1"/>
            <p:nvPr/>
          </p:nvSpPr>
          <p:spPr>
            <a:xfrm>
              <a:off x="7541356" y="5087577"/>
              <a:ext cx="1922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Room</a:t>
              </a:r>
              <a:r>
                <a:rPr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#171206 </a:t>
              </a:r>
              <a:r>
                <a:rPr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입장요청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0966D4-7B89-47D9-8B4A-93D5841D8CC7}"/>
                </a:ext>
              </a:extLst>
            </p:cNvPr>
            <p:cNvSpPr txBox="1"/>
            <p:nvPr/>
          </p:nvSpPr>
          <p:spPr>
            <a:xfrm>
              <a:off x="5014946" y="5439270"/>
              <a:ext cx="1750459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입장 허가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09126DD-4E91-4DAE-9908-36708E1CF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2121" y="5964681"/>
              <a:ext cx="2520000" cy="3677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3F2F49-1841-4A68-ABDF-5DD3F9FE53B0}"/>
                </a:ext>
              </a:extLst>
            </p:cNvPr>
            <p:cNvSpPr txBox="1"/>
            <p:nvPr/>
          </p:nvSpPr>
          <p:spPr>
            <a:xfrm>
              <a:off x="5025284" y="5663821"/>
              <a:ext cx="1436612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user2 220 171206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AE9FCE-AD81-4E1F-8A5B-4055D79A6CAE}"/>
                </a:ext>
              </a:extLst>
            </p:cNvPr>
            <p:cNvSpPr txBox="1"/>
            <p:nvPr/>
          </p:nvSpPr>
          <p:spPr>
            <a:xfrm>
              <a:off x="7553489" y="5476377"/>
              <a:ext cx="259904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Room</a:t>
              </a:r>
              <a:r>
                <a:rPr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#171206 </a:t>
              </a:r>
              <a:r>
                <a:rPr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입장</a:t>
              </a:r>
              <a:endPara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대기실 </a:t>
              </a:r>
              <a:r>
                <a:rPr lang="en-US" altLang="ko-KR" sz="12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WaitingView</a:t>
              </a:r>
              <a:r>
                <a:rPr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지우고</a:t>
              </a:r>
              <a:endPara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GameRoomView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를 그린다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72EB54-A376-4C4A-BBA6-0A1868E71E31}"/>
                </a:ext>
              </a:extLst>
            </p:cNvPr>
            <p:cNvSpPr txBox="1"/>
            <p:nvPr/>
          </p:nvSpPr>
          <p:spPr>
            <a:xfrm>
              <a:off x="9844600" y="1673805"/>
              <a:ext cx="1739579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GameClient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(user3)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5315698-D7A2-4CA4-A0C6-A6B20E60B7D7}"/>
                </a:ext>
              </a:extLst>
            </p:cNvPr>
            <p:cNvCxnSpPr/>
            <p:nvPr/>
          </p:nvCxnSpPr>
          <p:spPr>
            <a:xfrm>
              <a:off x="10714389" y="2007993"/>
              <a:ext cx="0" cy="468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DCED348-BDC2-42A5-ADC6-264189514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2121" y="3089366"/>
              <a:ext cx="5675327" cy="6927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74C0F26D-22D9-4FE3-B2EA-07F3B79E39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3156" y="4243494"/>
              <a:ext cx="5652000" cy="54399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BAA4BFA-ADDA-4681-8348-71604BB398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3157" y="4880867"/>
              <a:ext cx="5652000" cy="3677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FBB65A8-59E1-4286-9DBC-2BB383C50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2121" y="6528201"/>
              <a:ext cx="5652000" cy="3677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F0BAB1-FE39-4BE9-92F5-C6531B60B9B0}"/>
                </a:ext>
              </a:extLst>
            </p:cNvPr>
            <p:cNvSpPr txBox="1"/>
            <p:nvPr/>
          </p:nvSpPr>
          <p:spPr>
            <a:xfrm>
              <a:off x="5025284" y="6227341"/>
              <a:ext cx="1641219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user3 210 </a:t>
              </a: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roomNum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6799DF-F32D-42BC-A330-538498CBB3DE}"/>
                </a:ext>
              </a:extLst>
            </p:cNvPr>
            <p:cNvSpPr txBox="1"/>
            <p:nvPr/>
          </p:nvSpPr>
          <p:spPr>
            <a:xfrm>
              <a:off x="7921888" y="3937014"/>
              <a:ext cx="2373086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user3 120 100000 test1 FULL 4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302FCB-46FC-4D9C-915E-2CB1EE73AAD1}"/>
                </a:ext>
              </a:extLst>
            </p:cNvPr>
            <p:cNvSpPr txBox="1"/>
            <p:nvPr/>
          </p:nvSpPr>
          <p:spPr>
            <a:xfrm>
              <a:off x="7935789" y="4547606"/>
              <a:ext cx="2637517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user3 120 171206 </a:t>
              </a: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newRoom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AVAIL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E53D99-D86F-4FA1-8E15-9049CA0B36F5}"/>
                </a:ext>
              </a:extLst>
            </p:cNvPr>
            <p:cNvSpPr txBox="1"/>
            <p:nvPr/>
          </p:nvSpPr>
          <p:spPr>
            <a:xfrm>
              <a:off x="7931897" y="2768508"/>
              <a:ext cx="1641219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user3 210 </a:t>
              </a: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roomNum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AF0798-851B-44AB-9967-00513B0CEC35}"/>
                </a:ext>
              </a:extLst>
            </p:cNvPr>
            <p:cNvSpPr txBox="1"/>
            <p:nvPr/>
          </p:nvSpPr>
          <p:spPr>
            <a:xfrm>
              <a:off x="10815609" y="6238939"/>
              <a:ext cx="125800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방 목록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update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이후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위와 동일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71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시스템흐름도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5860FCC-7FFC-45DB-88D1-078129CFCFB2}"/>
              </a:ext>
            </a:extLst>
          </p:cNvPr>
          <p:cNvSpPr txBox="1"/>
          <p:nvPr/>
        </p:nvSpPr>
        <p:spPr>
          <a:xfrm>
            <a:off x="669406" y="987278"/>
            <a:ext cx="52469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게임방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내에서의 시스템 흐름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user1,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user2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같은 게임방에 존재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user3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해당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게임방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8033CA-521A-433F-BEB5-CB839CCB7FA7}"/>
              </a:ext>
            </a:extLst>
          </p:cNvPr>
          <p:cNvGrpSpPr/>
          <p:nvPr/>
        </p:nvGrpSpPr>
        <p:grpSpPr>
          <a:xfrm>
            <a:off x="1278546" y="1628800"/>
            <a:ext cx="9640926" cy="5134908"/>
            <a:chOff x="1278546" y="1628800"/>
            <a:chExt cx="9640926" cy="513490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97985D3-6C50-4B8D-8CFE-96A1159864EC}"/>
                </a:ext>
              </a:extLst>
            </p:cNvPr>
            <p:cNvSpPr txBox="1"/>
            <p:nvPr/>
          </p:nvSpPr>
          <p:spPr>
            <a:xfrm>
              <a:off x="1969331" y="1628800"/>
              <a:ext cx="1739579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GameClient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(user1)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80235C8-B340-475C-AA41-CECCD478642C}"/>
                </a:ext>
              </a:extLst>
            </p:cNvPr>
            <p:cNvSpPr txBox="1"/>
            <p:nvPr/>
          </p:nvSpPr>
          <p:spPr>
            <a:xfrm>
              <a:off x="4648516" y="1628945"/>
              <a:ext cx="1172372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GameServer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AB54DA12-87F1-4AE8-B6B8-B6A6497A6241}"/>
                </a:ext>
              </a:extLst>
            </p:cNvPr>
            <p:cNvCxnSpPr>
              <a:cxnSpLocks/>
            </p:cNvCxnSpPr>
            <p:nvPr/>
          </p:nvCxnSpPr>
          <p:spPr>
            <a:xfrm>
              <a:off x="2839121" y="1962988"/>
              <a:ext cx="0" cy="468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7757ED7-48B9-4BD8-9042-FDE5A7D252E7}"/>
                </a:ext>
              </a:extLst>
            </p:cNvPr>
            <p:cNvCxnSpPr>
              <a:cxnSpLocks/>
            </p:cNvCxnSpPr>
            <p:nvPr/>
          </p:nvCxnSpPr>
          <p:spPr>
            <a:xfrm>
              <a:off x="5234702" y="1962988"/>
              <a:ext cx="0" cy="468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869CB627-FF96-4577-BA0F-E677FA944446}"/>
                </a:ext>
              </a:extLst>
            </p:cNvPr>
            <p:cNvCxnSpPr>
              <a:cxnSpLocks/>
            </p:cNvCxnSpPr>
            <p:nvPr/>
          </p:nvCxnSpPr>
          <p:spPr>
            <a:xfrm>
              <a:off x="2839121" y="2409715"/>
              <a:ext cx="2395581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6709118-61FA-4718-8C62-D16537451D90}"/>
                </a:ext>
              </a:extLst>
            </p:cNvPr>
            <p:cNvSpPr txBox="1"/>
            <p:nvPr/>
          </p:nvSpPr>
          <p:spPr>
            <a:xfrm>
              <a:off x="1520881" y="2069940"/>
              <a:ext cx="13163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“Hello user2”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채팅메세지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전송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C9EC92D-5C80-44AA-B4EF-A1E980B0125F}"/>
                </a:ext>
              </a:extLst>
            </p:cNvPr>
            <p:cNvSpPr txBox="1"/>
            <p:nvPr/>
          </p:nvSpPr>
          <p:spPr>
            <a:xfrm>
              <a:off x="2854877" y="2069940"/>
              <a:ext cx="2321469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user1 301 Hello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B86D343-453A-448D-8059-67494E88F63F}"/>
                </a:ext>
              </a:extLst>
            </p:cNvPr>
            <p:cNvSpPr txBox="1"/>
            <p:nvPr/>
          </p:nvSpPr>
          <p:spPr>
            <a:xfrm>
              <a:off x="1278546" y="2736821"/>
              <a:ext cx="1507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[user1]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Hello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채팅창에 표시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7ABAEA8-30C6-437C-8420-239416815929}"/>
                </a:ext>
              </a:extLst>
            </p:cNvPr>
            <p:cNvSpPr txBox="1"/>
            <p:nvPr/>
          </p:nvSpPr>
          <p:spPr>
            <a:xfrm>
              <a:off x="2876176" y="2773660"/>
              <a:ext cx="2321469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user1 310 Hello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D09FA6ED-D660-41C6-9512-A4A507D84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4877" y="3130591"/>
              <a:ext cx="237982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531EE2-A1AC-42E1-A758-FA479CE88F2F}"/>
                </a:ext>
              </a:extLst>
            </p:cNvPr>
            <p:cNvSpPr txBox="1"/>
            <p:nvPr/>
          </p:nvSpPr>
          <p:spPr>
            <a:xfrm>
              <a:off x="9179893" y="1628800"/>
              <a:ext cx="1739579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GameClient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(user3)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FD705AF-9E6F-4316-847A-817A8E357DAC}"/>
                </a:ext>
              </a:extLst>
            </p:cNvPr>
            <p:cNvCxnSpPr>
              <a:cxnSpLocks/>
            </p:cNvCxnSpPr>
            <p:nvPr/>
          </p:nvCxnSpPr>
          <p:spPr>
            <a:xfrm>
              <a:off x="10049683" y="1962988"/>
              <a:ext cx="0" cy="468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59CC6B1-1A3E-4FA9-97DA-1773C2F7AAB3}"/>
                </a:ext>
              </a:extLst>
            </p:cNvPr>
            <p:cNvSpPr txBox="1"/>
            <p:nvPr/>
          </p:nvSpPr>
          <p:spPr>
            <a:xfrm>
              <a:off x="4214230" y="2469892"/>
              <a:ext cx="2040943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게임방에 채팅 메시지 전송</a:t>
              </a: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10330D-7B91-44CC-8BAC-D8F7D8751EA0}"/>
                </a:ext>
              </a:extLst>
            </p:cNvPr>
            <p:cNvSpPr txBox="1"/>
            <p:nvPr/>
          </p:nvSpPr>
          <p:spPr>
            <a:xfrm>
              <a:off x="5295371" y="2773157"/>
              <a:ext cx="2321469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user1 310 Hello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2280BD-0C77-4FEF-8C58-6F97A313C2FC}"/>
                </a:ext>
              </a:extLst>
            </p:cNvPr>
            <p:cNvSpPr txBox="1"/>
            <p:nvPr/>
          </p:nvSpPr>
          <p:spPr>
            <a:xfrm>
              <a:off x="7577470" y="2786331"/>
              <a:ext cx="1507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[user1]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Hello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채팅창에 표시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C27772E-ADFE-4CEF-90B3-63F9B4EFEB08}"/>
                </a:ext>
              </a:extLst>
            </p:cNvPr>
            <p:cNvCxnSpPr>
              <a:cxnSpLocks/>
            </p:cNvCxnSpPr>
            <p:nvPr/>
          </p:nvCxnSpPr>
          <p:spPr>
            <a:xfrm>
              <a:off x="7610579" y="1962988"/>
              <a:ext cx="0" cy="468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123B0A-7429-4DE4-BB19-51BFDCEBFAD3}"/>
                </a:ext>
              </a:extLst>
            </p:cNvPr>
            <p:cNvSpPr txBox="1"/>
            <p:nvPr/>
          </p:nvSpPr>
          <p:spPr>
            <a:xfrm>
              <a:off x="6740789" y="1628800"/>
              <a:ext cx="1739579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GameClient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(user2)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83AC004-C652-4AA7-9619-1E6AE2479C2E}"/>
                </a:ext>
              </a:extLst>
            </p:cNvPr>
            <p:cNvCxnSpPr>
              <a:cxnSpLocks/>
            </p:cNvCxnSpPr>
            <p:nvPr/>
          </p:nvCxnSpPr>
          <p:spPr>
            <a:xfrm>
              <a:off x="5234702" y="3130591"/>
              <a:ext cx="237982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ADD473BD-DCE7-45CF-BD3A-A233C19F4B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0245" y="3646247"/>
              <a:ext cx="2395581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F4A9327-E621-4683-A9A3-F999C8B33DA8}"/>
                </a:ext>
              </a:extLst>
            </p:cNvPr>
            <p:cNvSpPr txBox="1"/>
            <p:nvPr/>
          </p:nvSpPr>
          <p:spPr>
            <a:xfrm>
              <a:off x="5345948" y="3306472"/>
              <a:ext cx="2230482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user2 302 READYON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9B08F1C-A8E8-4281-BA63-A5D8F9A87794}"/>
                </a:ext>
              </a:extLst>
            </p:cNvPr>
            <p:cNvSpPr txBox="1"/>
            <p:nvPr/>
          </p:nvSpPr>
          <p:spPr>
            <a:xfrm>
              <a:off x="7577470" y="3376286"/>
              <a:ext cx="15368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READY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버튼을 누름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165F7C9-978F-4DBD-8B4F-1425B6D1CA3C}"/>
                </a:ext>
              </a:extLst>
            </p:cNvPr>
            <p:cNvSpPr txBox="1"/>
            <p:nvPr/>
          </p:nvSpPr>
          <p:spPr>
            <a:xfrm>
              <a:off x="2967163" y="4035816"/>
              <a:ext cx="2230482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user2 320 READYON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88A76AFF-C779-4AD0-A551-76E915F04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4877" y="4392747"/>
              <a:ext cx="237982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C7B1A7E-9D83-40F7-A8A7-51DBC0237DB0}"/>
                </a:ext>
              </a:extLst>
            </p:cNvPr>
            <p:cNvSpPr txBox="1"/>
            <p:nvPr/>
          </p:nvSpPr>
          <p:spPr>
            <a:xfrm>
              <a:off x="4484950" y="3732048"/>
              <a:ext cx="142539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게임방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상태 갱신</a:t>
              </a: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6FA9A5BC-DC21-412A-A8BB-D85E3E5DE238}"/>
                </a:ext>
              </a:extLst>
            </p:cNvPr>
            <p:cNvCxnSpPr>
              <a:cxnSpLocks/>
            </p:cNvCxnSpPr>
            <p:nvPr/>
          </p:nvCxnSpPr>
          <p:spPr>
            <a:xfrm>
              <a:off x="5234702" y="4392747"/>
              <a:ext cx="237982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52C3616-CADC-4348-8D1A-42792F9A09EE}"/>
                </a:ext>
              </a:extLst>
            </p:cNvPr>
            <p:cNvSpPr txBox="1"/>
            <p:nvPr/>
          </p:nvSpPr>
          <p:spPr>
            <a:xfrm>
              <a:off x="5266256" y="4035816"/>
              <a:ext cx="2230482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user2 320 READYON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7CD2FF17-0BBF-44BD-8ECC-F3F2E2473016}"/>
                </a:ext>
              </a:extLst>
            </p:cNvPr>
            <p:cNvCxnSpPr>
              <a:cxnSpLocks/>
            </p:cNvCxnSpPr>
            <p:nvPr/>
          </p:nvCxnSpPr>
          <p:spPr>
            <a:xfrm>
              <a:off x="2839121" y="4856759"/>
              <a:ext cx="2395581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F96DFC4-AB87-4C9E-82A2-D7B596849473}"/>
                </a:ext>
              </a:extLst>
            </p:cNvPr>
            <p:cNvSpPr txBox="1"/>
            <p:nvPr/>
          </p:nvSpPr>
          <p:spPr>
            <a:xfrm>
              <a:off x="2854877" y="4516984"/>
              <a:ext cx="1436612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user1 303 171206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80824EF-7302-47CB-A99A-0D07113176FE}"/>
                </a:ext>
              </a:extLst>
            </p:cNvPr>
            <p:cNvSpPr txBox="1"/>
            <p:nvPr/>
          </p:nvSpPr>
          <p:spPr>
            <a:xfrm>
              <a:off x="2087212" y="4534151"/>
              <a:ext cx="7804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갱신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ACK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FC9F2B1-1085-4902-B98A-480C72F1FC0C}"/>
                </a:ext>
              </a:extLst>
            </p:cNvPr>
            <p:cNvSpPr txBox="1"/>
            <p:nvPr/>
          </p:nvSpPr>
          <p:spPr>
            <a:xfrm>
              <a:off x="3676520" y="6236358"/>
              <a:ext cx="1470274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user1 340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AEBFD92-5F5E-4CB4-B4E8-77A105279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4877" y="6593289"/>
              <a:ext cx="237982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00DBDDD5-6F5B-4600-A195-E632D62C5A87}"/>
                </a:ext>
              </a:extLst>
            </p:cNvPr>
            <p:cNvCxnSpPr>
              <a:cxnSpLocks/>
            </p:cNvCxnSpPr>
            <p:nvPr/>
          </p:nvCxnSpPr>
          <p:spPr>
            <a:xfrm>
              <a:off x="5234702" y="6593289"/>
              <a:ext cx="237982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9CD55E7-5068-40CC-B067-6000069EF840}"/>
                </a:ext>
              </a:extLst>
            </p:cNvPr>
            <p:cNvSpPr txBox="1"/>
            <p:nvPr/>
          </p:nvSpPr>
          <p:spPr>
            <a:xfrm>
              <a:off x="5331718" y="6236358"/>
              <a:ext cx="1470274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user1 340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39AF938-BED1-45FF-AE26-779461F2EA6B}"/>
                </a:ext>
              </a:extLst>
            </p:cNvPr>
            <p:cNvSpPr txBox="1"/>
            <p:nvPr/>
          </p:nvSpPr>
          <p:spPr>
            <a:xfrm>
              <a:off x="2006430" y="6486709"/>
              <a:ext cx="8547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게임 시작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3B677E4-A5CF-487B-8BD9-EA4A3DD40F6C}"/>
                </a:ext>
              </a:extLst>
            </p:cNvPr>
            <p:cNvSpPr txBox="1"/>
            <p:nvPr/>
          </p:nvSpPr>
          <p:spPr>
            <a:xfrm>
              <a:off x="7565235" y="6247760"/>
              <a:ext cx="8547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게임 시작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E7E0DDBB-03D0-4B80-BB91-7F3763230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0245" y="4839224"/>
              <a:ext cx="2395581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32C46CA-B254-48CB-BC11-D1E6EB2249EA}"/>
                </a:ext>
              </a:extLst>
            </p:cNvPr>
            <p:cNvSpPr txBox="1"/>
            <p:nvPr/>
          </p:nvSpPr>
          <p:spPr>
            <a:xfrm>
              <a:off x="6113299" y="4499449"/>
              <a:ext cx="1436612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user2 303 171206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DF6F89-1A32-402E-BD53-D2406FE67CE0}"/>
                </a:ext>
              </a:extLst>
            </p:cNvPr>
            <p:cNvSpPr txBox="1"/>
            <p:nvPr/>
          </p:nvSpPr>
          <p:spPr>
            <a:xfrm>
              <a:off x="7618495" y="4534151"/>
              <a:ext cx="7804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갱신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ACK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6F5069-1C70-4AE9-A113-D6154819454E}"/>
                </a:ext>
              </a:extLst>
            </p:cNvPr>
            <p:cNvSpPr txBox="1"/>
            <p:nvPr/>
          </p:nvSpPr>
          <p:spPr>
            <a:xfrm>
              <a:off x="3106289" y="4960039"/>
              <a:ext cx="2065374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user1 330 user1 READYON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FA36B7C-76A6-46D6-915B-D112C9EBD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4877" y="5316970"/>
              <a:ext cx="237982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ACBA516-3FC4-4035-BB50-AD9EBA367403}"/>
                </a:ext>
              </a:extLst>
            </p:cNvPr>
            <p:cNvCxnSpPr>
              <a:cxnSpLocks/>
            </p:cNvCxnSpPr>
            <p:nvPr/>
          </p:nvCxnSpPr>
          <p:spPr>
            <a:xfrm>
              <a:off x="5234702" y="5316970"/>
              <a:ext cx="237982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C473C2-D78A-4B39-83C0-C0E938B74AED}"/>
                </a:ext>
              </a:extLst>
            </p:cNvPr>
            <p:cNvSpPr txBox="1"/>
            <p:nvPr/>
          </p:nvSpPr>
          <p:spPr>
            <a:xfrm>
              <a:off x="5293059" y="4960039"/>
              <a:ext cx="2065374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user1 330 user1 READYON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C2F23C3-4DA8-44EB-8FE1-82DF29CE7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4877" y="5370800"/>
              <a:ext cx="237982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BEB40AA-443A-4A19-B0C0-D69BFC5AB6B9}"/>
                </a:ext>
              </a:extLst>
            </p:cNvPr>
            <p:cNvCxnSpPr>
              <a:cxnSpLocks/>
            </p:cNvCxnSpPr>
            <p:nvPr/>
          </p:nvCxnSpPr>
          <p:spPr>
            <a:xfrm>
              <a:off x="5234702" y="5370800"/>
              <a:ext cx="237982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B5438C6-F705-4DDE-A70A-E216D46AF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4877" y="5706580"/>
              <a:ext cx="237982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3D95EE1-024D-46C7-9DE4-20D63D786380}"/>
                </a:ext>
              </a:extLst>
            </p:cNvPr>
            <p:cNvCxnSpPr>
              <a:cxnSpLocks/>
            </p:cNvCxnSpPr>
            <p:nvPr/>
          </p:nvCxnSpPr>
          <p:spPr>
            <a:xfrm>
              <a:off x="5234702" y="5706580"/>
              <a:ext cx="237982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70E477-05C9-4D2D-842E-A63973BE9708}"/>
                </a:ext>
              </a:extLst>
            </p:cNvPr>
            <p:cNvSpPr txBox="1"/>
            <p:nvPr/>
          </p:nvSpPr>
          <p:spPr>
            <a:xfrm>
              <a:off x="1852816" y="5269564"/>
              <a:ext cx="9941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목록과</a:t>
              </a:r>
              <a:endPara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상태 전송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17C4F82-0317-4CFE-BBCE-60499D82BD8D}"/>
                </a:ext>
              </a:extLst>
            </p:cNvPr>
            <p:cNvSpPr txBox="1"/>
            <p:nvPr/>
          </p:nvSpPr>
          <p:spPr>
            <a:xfrm>
              <a:off x="7585413" y="5269564"/>
              <a:ext cx="9941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목록과</a:t>
              </a:r>
              <a:endPara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상태 전송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5A80B72-DB4F-4E10-A1DC-60C3D31A018B}"/>
                </a:ext>
              </a:extLst>
            </p:cNvPr>
            <p:cNvGrpSpPr/>
            <p:nvPr/>
          </p:nvGrpSpPr>
          <p:grpSpPr>
            <a:xfrm>
              <a:off x="6296304" y="5416441"/>
              <a:ext cx="36000" cy="238376"/>
              <a:chOff x="6296304" y="5470229"/>
              <a:chExt cx="36000" cy="238376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43B92A0C-09D1-4F81-9FA5-B4BC9651707F}"/>
                  </a:ext>
                </a:extLst>
              </p:cNvPr>
              <p:cNvSpPr/>
              <p:nvPr/>
            </p:nvSpPr>
            <p:spPr>
              <a:xfrm>
                <a:off x="6296304" y="5470229"/>
                <a:ext cx="36000" cy="3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CD4E6FF-4180-4EC2-9CA4-47E0D1D1B821}"/>
                  </a:ext>
                </a:extLst>
              </p:cNvPr>
              <p:cNvSpPr/>
              <p:nvPr/>
            </p:nvSpPr>
            <p:spPr>
              <a:xfrm>
                <a:off x="6296304" y="5574673"/>
                <a:ext cx="36000" cy="3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FCE784DD-742F-45EE-89D7-7E9E5269C101}"/>
                  </a:ext>
                </a:extLst>
              </p:cNvPr>
              <p:cNvSpPr/>
              <p:nvPr/>
            </p:nvSpPr>
            <p:spPr>
              <a:xfrm>
                <a:off x="6296304" y="5672605"/>
                <a:ext cx="36000" cy="3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1E897024-BBFE-4EAD-96F3-E318BF2EDC48}"/>
                </a:ext>
              </a:extLst>
            </p:cNvPr>
            <p:cNvGrpSpPr/>
            <p:nvPr/>
          </p:nvGrpSpPr>
          <p:grpSpPr>
            <a:xfrm>
              <a:off x="4025928" y="5416441"/>
              <a:ext cx="36000" cy="238376"/>
              <a:chOff x="6296304" y="5470229"/>
              <a:chExt cx="36000" cy="238376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7422698-BE55-4033-8F7E-6D9A24591581}"/>
                  </a:ext>
                </a:extLst>
              </p:cNvPr>
              <p:cNvSpPr/>
              <p:nvPr/>
            </p:nvSpPr>
            <p:spPr>
              <a:xfrm>
                <a:off x="6296304" y="5470229"/>
                <a:ext cx="36000" cy="3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49A1B7C7-3D70-4E1A-B194-12A83CEA2AD0}"/>
                  </a:ext>
                </a:extLst>
              </p:cNvPr>
              <p:cNvSpPr/>
              <p:nvPr/>
            </p:nvSpPr>
            <p:spPr>
              <a:xfrm>
                <a:off x="6296304" y="5574673"/>
                <a:ext cx="36000" cy="3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5813062-8C5A-4EAF-A431-623EEB3D5920}"/>
                  </a:ext>
                </a:extLst>
              </p:cNvPr>
              <p:cNvSpPr/>
              <p:nvPr/>
            </p:nvSpPr>
            <p:spPr>
              <a:xfrm>
                <a:off x="6296304" y="5672605"/>
                <a:ext cx="36000" cy="3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FBEBBA02-EC45-4A6B-8149-90C256424FCE}"/>
                </a:ext>
              </a:extLst>
            </p:cNvPr>
            <p:cNvCxnSpPr>
              <a:cxnSpLocks/>
            </p:cNvCxnSpPr>
            <p:nvPr/>
          </p:nvCxnSpPr>
          <p:spPr>
            <a:xfrm>
              <a:off x="2839121" y="6161995"/>
              <a:ext cx="2395581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FEDEEB-6E95-476B-822F-06158A51745E}"/>
                </a:ext>
              </a:extLst>
            </p:cNvPr>
            <p:cNvSpPr txBox="1"/>
            <p:nvPr/>
          </p:nvSpPr>
          <p:spPr>
            <a:xfrm>
              <a:off x="2854877" y="5822220"/>
              <a:ext cx="1436612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user1 304 171206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9472332-DF50-484B-9E3B-DD1280EA41F9}"/>
                </a:ext>
              </a:extLst>
            </p:cNvPr>
            <p:cNvSpPr txBox="1"/>
            <p:nvPr/>
          </p:nvSpPr>
          <p:spPr>
            <a:xfrm>
              <a:off x="1650204" y="5839387"/>
              <a:ext cx="1217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게임 시작 요청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A6E34944-ED54-4199-AF70-2314E038797D}"/>
                </a:ext>
              </a:extLst>
            </p:cNvPr>
            <p:cNvCxnSpPr>
              <a:cxnSpLocks/>
            </p:cNvCxnSpPr>
            <p:nvPr/>
          </p:nvCxnSpPr>
          <p:spPr>
            <a:xfrm>
              <a:off x="5234701" y="3198486"/>
              <a:ext cx="478800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166CB35-317C-4A86-A65D-12C5595CE956}"/>
              </a:ext>
            </a:extLst>
          </p:cNvPr>
          <p:cNvSpPr txBox="1"/>
          <p:nvPr/>
        </p:nvSpPr>
        <p:spPr>
          <a:xfrm>
            <a:off x="9246358" y="1232576"/>
            <a:ext cx="1606658" cy="3077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관전자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(Spectator)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96079A6-3613-4B76-A8BA-4D07D865E126}"/>
              </a:ext>
            </a:extLst>
          </p:cNvPr>
          <p:cNvCxnSpPr>
            <a:cxnSpLocks/>
          </p:cNvCxnSpPr>
          <p:nvPr/>
        </p:nvCxnSpPr>
        <p:spPr>
          <a:xfrm>
            <a:off x="7669858" y="4488651"/>
            <a:ext cx="237982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4388024-F1ED-49C2-B5F8-42D52B8BC402}"/>
              </a:ext>
            </a:extLst>
          </p:cNvPr>
          <p:cNvSpPr txBox="1"/>
          <p:nvPr/>
        </p:nvSpPr>
        <p:spPr>
          <a:xfrm>
            <a:off x="7671175" y="4157198"/>
            <a:ext cx="2320059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171206, user3 321 SPECTATOR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62DD87F-1AA2-44CA-9D8F-1BF50F6EC60F}"/>
              </a:ext>
            </a:extLst>
          </p:cNvPr>
          <p:cNvCxnSpPr>
            <a:cxnSpLocks/>
          </p:cNvCxnSpPr>
          <p:nvPr/>
        </p:nvCxnSpPr>
        <p:spPr>
          <a:xfrm flipH="1">
            <a:off x="7618495" y="4980168"/>
            <a:ext cx="2395581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CBAA1EC-5DBC-42DE-991E-2D663D6117E9}"/>
              </a:ext>
            </a:extLst>
          </p:cNvPr>
          <p:cNvSpPr txBox="1"/>
          <p:nvPr/>
        </p:nvSpPr>
        <p:spPr>
          <a:xfrm>
            <a:off x="8545962" y="4639547"/>
            <a:ext cx="1436612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user3 313 171206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8DC3BB1-0DB2-4309-AE87-DE8ACF688AB3}"/>
              </a:ext>
            </a:extLst>
          </p:cNvPr>
          <p:cNvCxnSpPr>
            <a:cxnSpLocks/>
          </p:cNvCxnSpPr>
          <p:nvPr/>
        </p:nvCxnSpPr>
        <p:spPr>
          <a:xfrm>
            <a:off x="5238245" y="6635293"/>
            <a:ext cx="478800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7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시스템흐름도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5860FCC-7FFC-45DB-88D1-078129CFCFB2}"/>
              </a:ext>
            </a:extLst>
          </p:cNvPr>
          <p:cNvSpPr txBox="1"/>
          <p:nvPr/>
        </p:nvSpPr>
        <p:spPr>
          <a:xfrm>
            <a:off x="669406" y="987278"/>
            <a:ext cx="19479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게임중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시스템 흐름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9C9BC5-A554-4419-AC08-65C915F15DC8}"/>
              </a:ext>
            </a:extLst>
          </p:cNvPr>
          <p:cNvGrpSpPr/>
          <p:nvPr/>
        </p:nvGrpSpPr>
        <p:grpSpPr>
          <a:xfrm>
            <a:off x="849592" y="1403775"/>
            <a:ext cx="11362213" cy="5360978"/>
            <a:chOff x="849592" y="1403775"/>
            <a:chExt cx="11362213" cy="536097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97985D3-6C50-4B8D-8CFE-96A1159864EC}"/>
                </a:ext>
              </a:extLst>
            </p:cNvPr>
            <p:cNvSpPr txBox="1"/>
            <p:nvPr/>
          </p:nvSpPr>
          <p:spPr>
            <a:xfrm>
              <a:off x="1969331" y="1403775"/>
              <a:ext cx="1739579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GameClient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(user1)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80235C8-B340-475C-AA41-CECCD478642C}"/>
                </a:ext>
              </a:extLst>
            </p:cNvPr>
            <p:cNvSpPr txBox="1"/>
            <p:nvPr/>
          </p:nvSpPr>
          <p:spPr>
            <a:xfrm>
              <a:off x="5843284" y="1403920"/>
              <a:ext cx="1172372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GameServer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AB54DA12-87F1-4AE8-B6B8-B6A6497A6241}"/>
                </a:ext>
              </a:extLst>
            </p:cNvPr>
            <p:cNvCxnSpPr>
              <a:cxnSpLocks/>
            </p:cNvCxnSpPr>
            <p:nvPr/>
          </p:nvCxnSpPr>
          <p:spPr>
            <a:xfrm>
              <a:off x="2839121" y="1737963"/>
              <a:ext cx="0" cy="5004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7757ED7-48B9-4BD8-9042-FDE5A7D252E7}"/>
                </a:ext>
              </a:extLst>
            </p:cNvPr>
            <p:cNvCxnSpPr>
              <a:cxnSpLocks/>
            </p:cNvCxnSpPr>
            <p:nvPr/>
          </p:nvCxnSpPr>
          <p:spPr>
            <a:xfrm>
              <a:off x="6429470" y="1737963"/>
              <a:ext cx="0" cy="5004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869CB627-FF96-4577-BA0F-E677FA944446}"/>
                </a:ext>
              </a:extLst>
            </p:cNvPr>
            <p:cNvCxnSpPr>
              <a:cxnSpLocks/>
            </p:cNvCxnSpPr>
            <p:nvPr/>
          </p:nvCxnSpPr>
          <p:spPr>
            <a:xfrm>
              <a:off x="2839121" y="2303875"/>
              <a:ext cx="3590349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C9EC92D-5C80-44AA-B4EF-A1E980B0125F}"/>
                </a:ext>
              </a:extLst>
            </p:cNvPr>
            <p:cNvSpPr txBox="1"/>
            <p:nvPr/>
          </p:nvSpPr>
          <p:spPr>
            <a:xfrm>
              <a:off x="2854877" y="1951754"/>
              <a:ext cx="2088905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user1 305 171206 </a:t>
              </a: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keyCode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59CC6B1-1A3E-4FA9-97DA-1773C2F7AAB3}"/>
                </a:ext>
              </a:extLst>
            </p:cNvPr>
            <p:cNvSpPr txBox="1"/>
            <p:nvPr/>
          </p:nvSpPr>
          <p:spPr>
            <a:xfrm>
              <a:off x="4989813" y="2360004"/>
              <a:ext cx="2959465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게임방의 모든 </a:t>
              </a: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</a:t>
              </a: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화면에서 </a:t>
              </a: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</a:t>
              </a: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이동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10330D-7B91-44CC-8BAC-D8F7D8751EA0}"/>
                </a:ext>
              </a:extLst>
            </p:cNvPr>
            <p:cNvSpPr txBox="1"/>
            <p:nvPr/>
          </p:nvSpPr>
          <p:spPr>
            <a:xfrm>
              <a:off x="6490139" y="2573905"/>
              <a:ext cx="2686826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user2 350 171206 </a:t>
              </a: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keyCode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C27772E-ADFE-4CEF-90B3-63F9B4EFEB0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2085" y="1737963"/>
              <a:ext cx="0" cy="5004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123B0A-7429-4DE4-BB19-51BFDCEBFAD3}"/>
                </a:ext>
              </a:extLst>
            </p:cNvPr>
            <p:cNvSpPr txBox="1"/>
            <p:nvPr/>
          </p:nvSpPr>
          <p:spPr>
            <a:xfrm>
              <a:off x="9312295" y="1403775"/>
              <a:ext cx="1739579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GameClient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(user2)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83AC004-C652-4AA7-9619-1E6AE2479C2E}"/>
                </a:ext>
              </a:extLst>
            </p:cNvPr>
            <p:cNvCxnSpPr>
              <a:cxnSpLocks/>
            </p:cNvCxnSpPr>
            <p:nvPr/>
          </p:nvCxnSpPr>
          <p:spPr>
            <a:xfrm>
              <a:off x="6429470" y="2904669"/>
              <a:ext cx="371698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0EC165E-9C40-49B3-9C75-2D12439FD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4877" y="2904669"/>
              <a:ext cx="3565786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E74EFC-A479-4A5D-9760-6FC7C9FB32DE}"/>
                </a:ext>
              </a:extLst>
            </p:cNvPr>
            <p:cNvSpPr txBox="1"/>
            <p:nvPr/>
          </p:nvSpPr>
          <p:spPr>
            <a:xfrm>
              <a:off x="3676520" y="2573905"/>
              <a:ext cx="2686826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user1 350 171206 </a:t>
              </a: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keyCode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F09F2D-8935-42F5-A082-5C95546D7E6C}"/>
                </a:ext>
              </a:extLst>
            </p:cNvPr>
            <p:cNvSpPr txBox="1"/>
            <p:nvPr/>
          </p:nvSpPr>
          <p:spPr>
            <a:xfrm>
              <a:off x="1639149" y="2582525"/>
              <a:ext cx="112607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repaint()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실행</a:t>
              </a:r>
              <a:endPara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이동처리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6C1685F-C4E8-43CC-B3F2-09CACE684396}"/>
                </a:ext>
              </a:extLst>
            </p:cNvPr>
            <p:cNvSpPr txBox="1"/>
            <p:nvPr/>
          </p:nvSpPr>
          <p:spPr>
            <a:xfrm>
              <a:off x="10182084" y="2582525"/>
              <a:ext cx="112607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repaint()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실행</a:t>
              </a:r>
              <a:endPara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이동처리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0B9E66-2BE0-409E-8D3E-E58991FCDAF3}"/>
                </a:ext>
              </a:extLst>
            </p:cNvPr>
            <p:cNvSpPr txBox="1"/>
            <p:nvPr/>
          </p:nvSpPr>
          <p:spPr>
            <a:xfrm>
              <a:off x="5677100" y="2912486"/>
              <a:ext cx="1372492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Timeout </a:t>
              </a: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변경 알림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31FE6A-7056-4F9D-A340-90A55DB6E924}"/>
                </a:ext>
              </a:extLst>
            </p:cNvPr>
            <p:cNvSpPr txBox="1"/>
            <p:nvPr/>
          </p:nvSpPr>
          <p:spPr>
            <a:xfrm>
              <a:off x="6490139" y="3158970"/>
              <a:ext cx="2068195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user2 360 timeout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60F7917-245A-49D4-9BB6-5BEA98E5F94A}"/>
                </a:ext>
              </a:extLst>
            </p:cNvPr>
            <p:cNvCxnSpPr>
              <a:cxnSpLocks/>
            </p:cNvCxnSpPr>
            <p:nvPr/>
          </p:nvCxnSpPr>
          <p:spPr>
            <a:xfrm>
              <a:off x="6429470" y="3489734"/>
              <a:ext cx="371698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0F04161-A7CD-4702-A1FA-72FF2861A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4877" y="3489734"/>
              <a:ext cx="3565786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6842181-BDF9-4D22-9F6B-160A41C96C05}"/>
                </a:ext>
              </a:extLst>
            </p:cNvPr>
            <p:cNvSpPr txBox="1"/>
            <p:nvPr/>
          </p:nvSpPr>
          <p:spPr>
            <a:xfrm>
              <a:off x="4299563" y="3158970"/>
              <a:ext cx="2068195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user1 360 timeout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850886-656E-4C67-864F-CF345FBCA658}"/>
                </a:ext>
              </a:extLst>
            </p:cNvPr>
            <p:cNvSpPr txBox="1"/>
            <p:nvPr/>
          </p:nvSpPr>
          <p:spPr>
            <a:xfrm>
              <a:off x="1642581" y="3216752"/>
              <a:ext cx="11192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Timeout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변경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39EC5F-E831-486E-8945-F92B09353605}"/>
                </a:ext>
              </a:extLst>
            </p:cNvPr>
            <p:cNvSpPr txBox="1"/>
            <p:nvPr/>
          </p:nvSpPr>
          <p:spPr>
            <a:xfrm>
              <a:off x="10191614" y="3212735"/>
              <a:ext cx="11192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Timeout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변경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2FCB89C0-3FF4-46DA-A5E8-E3C8C20861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453" y="3997323"/>
              <a:ext cx="3692997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CE6E046-6C3E-4C4B-8EDA-5FD6774D1B8E}"/>
                </a:ext>
              </a:extLst>
            </p:cNvPr>
            <p:cNvSpPr txBox="1"/>
            <p:nvPr/>
          </p:nvSpPr>
          <p:spPr>
            <a:xfrm>
              <a:off x="8086250" y="3645202"/>
              <a:ext cx="2019527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user2 307 171206 + score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72226F-059E-4401-909A-89C2764CEC00}"/>
                </a:ext>
              </a:extLst>
            </p:cNvPr>
            <p:cNvSpPr txBox="1"/>
            <p:nvPr/>
          </p:nvSpPr>
          <p:spPr>
            <a:xfrm>
              <a:off x="10165282" y="3647043"/>
              <a:ext cx="15135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</a:t>
              </a:r>
              <a:r>
                <a:rPr kumimoji="1"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점수 변경</a:t>
              </a:r>
              <a:endPara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1"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획득</a:t>
              </a:r>
              <a:r>
                <a:rPr kumimoji="1"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3029F7-178B-45DC-A938-E1E7539D4476}"/>
                </a:ext>
              </a:extLst>
            </p:cNvPr>
            <p:cNvSpPr txBox="1"/>
            <p:nvPr/>
          </p:nvSpPr>
          <p:spPr>
            <a:xfrm>
              <a:off x="5728396" y="4028386"/>
              <a:ext cx="1321196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점수 및 랭킹 변경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969F999-E9D1-4F5A-A8DA-A9F8A4E3C902}"/>
                </a:ext>
              </a:extLst>
            </p:cNvPr>
            <p:cNvSpPr txBox="1"/>
            <p:nvPr/>
          </p:nvSpPr>
          <p:spPr>
            <a:xfrm>
              <a:off x="6490139" y="4266184"/>
              <a:ext cx="2617448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user1 370 171206 </a:t>
              </a:r>
              <a:r>
                <a:rPr kumimoji="1"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score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FE8E756-42DB-4B02-916E-980740F5E2BC}"/>
                </a:ext>
              </a:extLst>
            </p:cNvPr>
            <p:cNvCxnSpPr>
              <a:cxnSpLocks/>
            </p:cNvCxnSpPr>
            <p:nvPr/>
          </p:nvCxnSpPr>
          <p:spPr>
            <a:xfrm>
              <a:off x="6429470" y="4596948"/>
              <a:ext cx="371698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4E595D5-0D46-4F48-A1D7-9511B74B3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4877" y="4596948"/>
              <a:ext cx="3565786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828284-5282-4668-BD20-D52B4F220A13}"/>
                </a:ext>
              </a:extLst>
            </p:cNvPr>
            <p:cNvSpPr txBox="1"/>
            <p:nvPr/>
          </p:nvSpPr>
          <p:spPr>
            <a:xfrm>
              <a:off x="3752091" y="4266184"/>
              <a:ext cx="2617448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user2 370 171206 + score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CC52A60-619F-44FF-833E-D2301B853FB0}"/>
                </a:ext>
              </a:extLst>
            </p:cNvPr>
            <p:cNvSpPr txBox="1"/>
            <p:nvPr/>
          </p:nvSpPr>
          <p:spPr>
            <a:xfrm>
              <a:off x="1846928" y="4367136"/>
              <a:ext cx="9294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Score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변경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1863B46-18B2-4659-AF8E-B23E5D6A34C9}"/>
                </a:ext>
              </a:extLst>
            </p:cNvPr>
            <p:cNvSpPr txBox="1"/>
            <p:nvPr/>
          </p:nvSpPr>
          <p:spPr>
            <a:xfrm>
              <a:off x="10224338" y="4367136"/>
              <a:ext cx="9294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Score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변경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5FE9939-8597-4F40-A889-00E247A7E747}"/>
                </a:ext>
              </a:extLst>
            </p:cNvPr>
            <p:cNvSpPr txBox="1"/>
            <p:nvPr/>
          </p:nvSpPr>
          <p:spPr>
            <a:xfrm>
              <a:off x="4989813" y="5173340"/>
              <a:ext cx="287931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게임방의 모든 </a:t>
              </a: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</a:t>
              </a: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화면에서 </a:t>
              </a: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 </a:t>
              </a:r>
              <a:r>
                <a:rPr lang="ko-KR" altLang="en-US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슈팅</a:t>
              </a: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061D141-1EB3-4FC8-A629-919C3D9C58C3}"/>
                </a:ext>
              </a:extLst>
            </p:cNvPr>
            <p:cNvSpPr txBox="1"/>
            <p:nvPr/>
          </p:nvSpPr>
          <p:spPr>
            <a:xfrm>
              <a:off x="6490139" y="5409220"/>
              <a:ext cx="2686826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user2 350 171206 </a:t>
              </a: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keyCode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20DB8474-42F6-48A7-9539-B317776E51C4}"/>
                </a:ext>
              </a:extLst>
            </p:cNvPr>
            <p:cNvCxnSpPr>
              <a:cxnSpLocks/>
            </p:cNvCxnSpPr>
            <p:nvPr/>
          </p:nvCxnSpPr>
          <p:spPr>
            <a:xfrm>
              <a:off x="6429470" y="5739984"/>
              <a:ext cx="371698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44B592D1-A88D-4689-B1D9-2F2A37FC5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4877" y="5739984"/>
              <a:ext cx="3565786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16BC0CC-9CF3-4C95-95C5-D252521F1985}"/>
                </a:ext>
              </a:extLst>
            </p:cNvPr>
            <p:cNvSpPr txBox="1"/>
            <p:nvPr/>
          </p:nvSpPr>
          <p:spPr>
            <a:xfrm>
              <a:off x="3676520" y="5409220"/>
              <a:ext cx="2686826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user1 350 171206 </a:t>
              </a: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keyCode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AD7642F-C744-40F7-9E64-52CC9ABCFDA2}"/>
                </a:ext>
              </a:extLst>
            </p:cNvPr>
            <p:cNvSpPr txBox="1"/>
            <p:nvPr/>
          </p:nvSpPr>
          <p:spPr>
            <a:xfrm>
              <a:off x="849592" y="5409220"/>
              <a:ext cx="19874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BulletThread</a:t>
              </a:r>
              <a:r>
                <a:rPr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생성 및 시작</a:t>
              </a:r>
              <a:endPara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Repaint()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실행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이동처리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E8C8A28-29FE-49B6-A38B-13114890A920}"/>
                </a:ext>
              </a:extLst>
            </p:cNvPr>
            <p:cNvSpPr txBox="1"/>
            <p:nvPr/>
          </p:nvSpPr>
          <p:spPr>
            <a:xfrm>
              <a:off x="10224338" y="5409220"/>
              <a:ext cx="19874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BulletThread</a:t>
              </a:r>
              <a:r>
                <a:rPr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생성 및 시작</a:t>
              </a:r>
              <a:endPara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Repaint()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실행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이동처리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5508219-B4F6-4153-8D53-B1AF922189FA}"/>
                </a:ext>
              </a:extLst>
            </p:cNvPr>
            <p:cNvSpPr txBox="1"/>
            <p:nvPr/>
          </p:nvSpPr>
          <p:spPr>
            <a:xfrm>
              <a:off x="5728396" y="6182725"/>
              <a:ext cx="1321196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점수 및 랭킹 변경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C95ABB-82A3-4403-9D50-9F6E768703C4}"/>
                </a:ext>
              </a:extLst>
            </p:cNvPr>
            <p:cNvSpPr txBox="1"/>
            <p:nvPr/>
          </p:nvSpPr>
          <p:spPr>
            <a:xfrm>
              <a:off x="6490139" y="6386802"/>
              <a:ext cx="2617448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user1 370 171206 </a:t>
              </a:r>
              <a:r>
                <a:rPr kumimoji="1"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score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DCDB85BE-B010-4299-B8C3-969C3AC71303}"/>
                </a:ext>
              </a:extLst>
            </p:cNvPr>
            <p:cNvCxnSpPr>
              <a:cxnSpLocks/>
            </p:cNvCxnSpPr>
            <p:nvPr/>
          </p:nvCxnSpPr>
          <p:spPr>
            <a:xfrm>
              <a:off x="6429470" y="6717566"/>
              <a:ext cx="371698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5CCCFE8B-F383-4566-B460-555B0722C5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4877" y="6717566"/>
              <a:ext cx="3565786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9B17674-E2AE-44FE-A827-C9AA0B47B366}"/>
                </a:ext>
              </a:extLst>
            </p:cNvPr>
            <p:cNvSpPr txBox="1"/>
            <p:nvPr/>
          </p:nvSpPr>
          <p:spPr>
            <a:xfrm>
              <a:off x="3752091" y="6386802"/>
              <a:ext cx="2617448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user2 370 171206 + score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092534F-0137-428D-B37C-546F5E4341D0}"/>
                </a:ext>
              </a:extLst>
            </p:cNvPr>
            <p:cNvSpPr txBox="1"/>
            <p:nvPr/>
          </p:nvSpPr>
          <p:spPr>
            <a:xfrm>
              <a:off x="1846928" y="6487754"/>
              <a:ext cx="9294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Score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변경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3BE2363-33A8-4EAB-A2A2-7C0C26BC4A13}"/>
                </a:ext>
              </a:extLst>
            </p:cNvPr>
            <p:cNvSpPr txBox="1"/>
            <p:nvPr/>
          </p:nvSpPr>
          <p:spPr>
            <a:xfrm>
              <a:off x="10224338" y="6487754"/>
              <a:ext cx="9294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Score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변경</a:t>
              </a: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98C89DA2-97EC-44E0-B0A1-7C77D6B89F8C}"/>
                </a:ext>
              </a:extLst>
            </p:cNvPr>
            <p:cNvCxnSpPr>
              <a:cxnSpLocks/>
            </p:cNvCxnSpPr>
            <p:nvPr/>
          </p:nvCxnSpPr>
          <p:spPr>
            <a:xfrm>
              <a:off x="2839121" y="6173071"/>
              <a:ext cx="3590349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0D8A9A1-7E97-43FB-944D-151A574F7B79}"/>
                </a:ext>
              </a:extLst>
            </p:cNvPr>
            <p:cNvSpPr txBox="1"/>
            <p:nvPr/>
          </p:nvSpPr>
          <p:spPr>
            <a:xfrm>
              <a:off x="2854877" y="5820950"/>
              <a:ext cx="1974643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user1 307 171206 - score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96F4800-0302-4FEA-BA72-B7274D730D70}"/>
                </a:ext>
              </a:extLst>
            </p:cNvPr>
            <p:cNvSpPr txBox="1"/>
            <p:nvPr/>
          </p:nvSpPr>
          <p:spPr>
            <a:xfrm>
              <a:off x="1814384" y="5902320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총알에 맞음</a:t>
              </a:r>
              <a:endPara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A639C3E0-CC16-4845-B793-800394418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453" y="5130987"/>
              <a:ext cx="3692997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5A7897-B317-424C-9EAE-45F9A13470F5}"/>
                </a:ext>
              </a:extLst>
            </p:cNvPr>
            <p:cNvSpPr txBox="1"/>
            <p:nvPr/>
          </p:nvSpPr>
          <p:spPr>
            <a:xfrm>
              <a:off x="8086250" y="4778866"/>
              <a:ext cx="2019527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user2 307 171206 + score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0CA321A-FB70-44E6-AD71-6BB630729913}"/>
                </a:ext>
              </a:extLst>
            </p:cNvPr>
            <p:cNvSpPr txBox="1"/>
            <p:nvPr/>
          </p:nvSpPr>
          <p:spPr>
            <a:xfrm>
              <a:off x="10224338" y="4780707"/>
              <a:ext cx="17186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Keyboard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로 슈팅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92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시스템흐름도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5860FCC-7FFC-45DB-88D1-078129CFCFB2}"/>
              </a:ext>
            </a:extLst>
          </p:cNvPr>
          <p:cNvSpPr txBox="1"/>
          <p:nvPr/>
        </p:nvSpPr>
        <p:spPr>
          <a:xfrm>
            <a:off x="669406" y="987278"/>
            <a:ext cx="52469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종료시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시스템 흐름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user1,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user2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같은 게임방에 존재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user3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해당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게임방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81810E-DA19-4806-8FB8-E08E0E19D8AE}"/>
              </a:ext>
            </a:extLst>
          </p:cNvPr>
          <p:cNvGrpSpPr/>
          <p:nvPr/>
        </p:nvGrpSpPr>
        <p:grpSpPr>
          <a:xfrm>
            <a:off x="791425" y="1523546"/>
            <a:ext cx="10420756" cy="4906412"/>
            <a:chOff x="791425" y="1523546"/>
            <a:chExt cx="10420756" cy="490641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97985D3-6C50-4B8D-8CFE-96A1159864EC}"/>
                </a:ext>
              </a:extLst>
            </p:cNvPr>
            <p:cNvSpPr txBox="1"/>
            <p:nvPr/>
          </p:nvSpPr>
          <p:spPr>
            <a:xfrm>
              <a:off x="1969331" y="1919770"/>
              <a:ext cx="1739579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GameClient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(user1)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80235C8-B340-475C-AA41-CECCD478642C}"/>
                </a:ext>
              </a:extLst>
            </p:cNvPr>
            <p:cNvSpPr txBox="1"/>
            <p:nvPr/>
          </p:nvSpPr>
          <p:spPr>
            <a:xfrm>
              <a:off x="4648516" y="1919915"/>
              <a:ext cx="1172372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GameServer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AB54DA12-87F1-4AE8-B6B8-B6A6497A6241}"/>
                </a:ext>
              </a:extLst>
            </p:cNvPr>
            <p:cNvCxnSpPr>
              <a:cxnSpLocks/>
            </p:cNvCxnSpPr>
            <p:nvPr/>
          </p:nvCxnSpPr>
          <p:spPr>
            <a:xfrm>
              <a:off x="2839121" y="2253958"/>
              <a:ext cx="0" cy="417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7757ED7-48B9-4BD8-9042-FDE5A7D252E7}"/>
                </a:ext>
              </a:extLst>
            </p:cNvPr>
            <p:cNvCxnSpPr>
              <a:cxnSpLocks/>
            </p:cNvCxnSpPr>
            <p:nvPr/>
          </p:nvCxnSpPr>
          <p:spPr>
            <a:xfrm>
              <a:off x="5234702" y="2253958"/>
              <a:ext cx="0" cy="417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531EE2-A1AC-42E1-A758-FA479CE88F2F}"/>
                </a:ext>
              </a:extLst>
            </p:cNvPr>
            <p:cNvSpPr txBox="1"/>
            <p:nvPr/>
          </p:nvSpPr>
          <p:spPr>
            <a:xfrm>
              <a:off x="9179893" y="1919770"/>
              <a:ext cx="1739579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GameClient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(user3)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FD705AF-9E6F-4316-847A-817A8E357DAC}"/>
                </a:ext>
              </a:extLst>
            </p:cNvPr>
            <p:cNvCxnSpPr>
              <a:cxnSpLocks/>
            </p:cNvCxnSpPr>
            <p:nvPr/>
          </p:nvCxnSpPr>
          <p:spPr>
            <a:xfrm>
              <a:off x="10049683" y="2253958"/>
              <a:ext cx="0" cy="417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C27772E-ADFE-4CEF-90B3-63F9B4EFEB08}"/>
                </a:ext>
              </a:extLst>
            </p:cNvPr>
            <p:cNvCxnSpPr>
              <a:cxnSpLocks/>
            </p:cNvCxnSpPr>
            <p:nvPr/>
          </p:nvCxnSpPr>
          <p:spPr>
            <a:xfrm>
              <a:off x="7610579" y="2253958"/>
              <a:ext cx="0" cy="417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123B0A-7429-4DE4-BB19-51BFDCEBFAD3}"/>
                </a:ext>
              </a:extLst>
            </p:cNvPr>
            <p:cNvSpPr txBox="1"/>
            <p:nvPr/>
          </p:nvSpPr>
          <p:spPr>
            <a:xfrm>
              <a:off x="6740789" y="1919770"/>
              <a:ext cx="1739579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GameClient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(user2)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166CB35-317C-4A86-A65D-12C5595CE956}"/>
                </a:ext>
              </a:extLst>
            </p:cNvPr>
            <p:cNvSpPr txBox="1"/>
            <p:nvPr/>
          </p:nvSpPr>
          <p:spPr>
            <a:xfrm>
              <a:off x="9246358" y="1523546"/>
              <a:ext cx="1606658" cy="3077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관전자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(Spectator)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7D03D655-E9B1-4046-9FE4-07FC4D47D3AC}"/>
                </a:ext>
              </a:extLst>
            </p:cNvPr>
            <p:cNvCxnSpPr>
              <a:cxnSpLocks/>
            </p:cNvCxnSpPr>
            <p:nvPr/>
          </p:nvCxnSpPr>
          <p:spPr>
            <a:xfrm>
              <a:off x="2839121" y="2658534"/>
              <a:ext cx="24120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7086F49-128A-48B8-AB93-3D85C6215398}"/>
                </a:ext>
              </a:extLst>
            </p:cNvPr>
            <p:cNvSpPr txBox="1"/>
            <p:nvPr/>
          </p:nvSpPr>
          <p:spPr>
            <a:xfrm>
              <a:off x="791425" y="2293179"/>
              <a:ext cx="20617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timeout = 0</a:t>
              </a:r>
              <a:r>
                <a:rPr kumimoji="1"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이면 게임 종료</a:t>
              </a:r>
              <a:endParaRPr kumimoji="1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kumimoji="1"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뒤 시상식 표시</a:t>
              </a:r>
              <a:endParaRPr kumimoji="1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DD9AAE7-FDB0-46CF-997E-738BAA36192E}"/>
                </a:ext>
              </a:extLst>
            </p:cNvPr>
            <p:cNvSpPr txBox="1"/>
            <p:nvPr/>
          </p:nvSpPr>
          <p:spPr>
            <a:xfrm>
              <a:off x="2854877" y="2306413"/>
              <a:ext cx="1436612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user1 400 171206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B6032FA6-A962-4F48-8653-B7DECC002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3671" y="2655307"/>
              <a:ext cx="23400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112DB91-AB69-4260-944B-DC656CBD25A0}"/>
                </a:ext>
              </a:extLst>
            </p:cNvPr>
            <p:cNvSpPr txBox="1"/>
            <p:nvPr/>
          </p:nvSpPr>
          <p:spPr>
            <a:xfrm>
              <a:off x="6143076" y="2303186"/>
              <a:ext cx="1436612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user2 400 171206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712CD9F-7502-4530-B153-72A02B48716D}"/>
                </a:ext>
              </a:extLst>
            </p:cNvPr>
            <p:cNvSpPr txBox="1"/>
            <p:nvPr/>
          </p:nvSpPr>
          <p:spPr>
            <a:xfrm>
              <a:off x="7603671" y="2282293"/>
              <a:ext cx="20617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timeout = 0</a:t>
              </a:r>
              <a:r>
                <a:rPr kumimoji="1"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이면 게임 종료</a:t>
              </a:r>
              <a:endParaRPr kumimoji="1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kumimoji="1"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뒤 시상식 표시</a:t>
              </a:r>
              <a:endParaRPr kumimoji="1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24DAC97A-4001-4E40-9234-D276BB619E99}"/>
                </a:ext>
              </a:extLst>
            </p:cNvPr>
            <p:cNvCxnSpPr>
              <a:cxnSpLocks/>
            </p:cNvCxnSpPr>
            <p:nvPr/>
          </p:nvCxnSpPr>
          <p:spPr>
            <a:xfrm>
              <a:off x="2839121" y="4600257"/>
              <a:ext cx="24120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BC00341-F1ED-4679-A32E-5F3692A12048}"/>
                </a:ext>
              </a:extLst>
            </p:cNvPr>
            <p:cNvSpPr txBox="1"/>
            <p:nvPr/>
          </p:nvSpPr>
          <p:spPr>
            <a:xfrm>
              <a:off x="919430" y="4221032"/>
              <a:ext cx="185499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exit (home)</a:t>
              </a:r>
              <a:r>
                <a:rPr kumimoji="1"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버튼을 누름</a:t>
              </a:r>
              <a:endParaRPr kumimoji="1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WaitingView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로 이동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280C64C-1434-4DD4-9742-543688DBB9EF}"/>
                </a:ext>
              </a:extLst>
            </p:cNvPr>
            <p:cNvSpPr txBox="1"/>
            <p:nvPr/>
          </p:nvSpPr>
          <p:spPr>
            <a:xfrm>
              <a:off x="2854877" y="4248136"/>
              <a:ext cx="1436612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user1 308 171206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1DE3011A-5109-4FB7-BFF4-096ABF0A6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3671" y="5001365"/>
              <a:ext cx="23400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FF6F425-0544-42A8-9048-C7AC0CD1D884}"/>
                </a:ext>
              </a:extLst>
            </p:cNvPr>
            <p:cNvSpPr txBox="1"/>
            <p:nvPr/>
          </p:nvSpPr>
          <p:spPr>
            <a:xfrm>
              <a:off x="6129582" y="4682697"/>
              <a:ext cx="1436612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user2 308 171206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27BD565F-2E73-4B25-BE50-096E0E63EF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3671" y="5389750"/>
              <a:ext cx="23400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A2DE2A1-767E-422B-A7D6-CBF223E734CF}"/>
                </a:ext>
              </a:extLst>
            </p:cNvPr>
            <p:cNvSpPr txBox="1"/>
            <p:nvPr/>
          </p:nvSpPr>
          <p:spPr>
            <a:xfrm>
              <a:off x="6129582" y="5048780"/>
              <a:ext cx="1436612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user2 201 171206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4E8B227-0F92-4849-80E4-797643BAB7B1}"/>
                </a:ext>
              </a:extLst>
            </p:cNvPr>
            <p:cNvSpPr txBox="1"/>
            <p:nvPr/>
          </p:nvSpPr>
          <p:spPr>
            <a:xfrm>
              <a:off x="7617794" y="4770532"/>
              <a:ext cx="16371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Replay </a:t>
              </a:r>
              <a:r>
                <a:rPr kumimoji="1"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버튼을 누름</a:t>
              </a:r>
              <a:endParaRPr kumimoji="1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Ready </a:t>
              </a:r>
              <a:r>
                <a:rPr kumimoji="1" lang="ko-KR" alt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화면으로 이동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A114A58-56A7-4A6F-9E01-A5284C8D2F7D}"/>
                </a:ext>
              </a:extLst>
            </p:cNvPr>
            <p:cNvSpPr txBox="1"/>
            <p:nvPr/>
          </p:nvSpPr>
          <p:spPr>
            <a:xfrm>
              <a:off x="4134076" y="2774865"/>
              <a:ext cx="221727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게임 종료 메시지 채팅창에 전달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C8D40C6-8D29-46D1-8BD4-35264AB4A06D}"/>
                </a:ext>
              </a:extLst>
            </p:cNvPr>
            <p:cNvSpPr txBox="1"/>
            <p:nvPr/>
          </p:nvSpPr>
          <p:spPr>
            <a:xfrm>
              <a:off x="5278585" y="3010463"/>
              <a:ext cx="2068195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user2 360 timeout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D0DAB71F-967A-4FD3-A6E2-86F3CC22D044}"/>
                </a:ext>
              </a:extLst>
            </p:cNvPr>
            <p:cNvCxnSpPr>
              <a:cxnSpLocks/>
            </p:cNvCxnSpPr>
            <p:nvPr/>
          </p:nvCxnSpPr>
          <p:spPr>
            <a:xfrm>
              <a:off x="5239688" y="3341227"/>
              <a:ext cx="234000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A34AC24D-454F-405A-A72C-9EEDDCDE0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4877" y="3352113"/>
              <a:ext cx="234000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5A6B15C-ABC9-4EBD-901F-FDC39888F8A6}"/>
                </a:ext>
              </a:extLst>
            </p:cNvPr>
            <p:cNvSpPr txBox="1"/>
            <p:nvPr/>
          </p:nvSpPr>
          <p:spPr>
            <a:xfrm>
              <a:off x="2862522" y="3021349"/>
              <a:ext cx="2321469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user1 310 Hello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user2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786C1AB-555C-481E-8EC0-21053CF35151}"/>
                </a:ext>
              </a:extLst>
            </p:cNvPr>
            <p:cNvSpPr txBox="1"/>
            <p:nvPr/>
          </p:nvSpPr>
          <p:spPr>
            <a:xfrm>
              <a:off x="1620941" y="3079131"/>
              <a:ext cx="11624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채팅창에 표시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D8070EA-6B58-4AEC-96B2-6C24548B80AF}"/>
                </a:ext>
              </a:extLst>
            </p:cNvPr>
            <p:cNvSpPr txBox="1"/>
            <p:nvPr/>
          </p:nvSpPr>
          <p:spPr>
            <a:xfrm>
              <a:off x="7626170" y="3064228"/>
              <a:ext cx="11624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채팅창에 표시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DC7CD1F-9086-4FE5-A3A0-73B70CFA29DD}"/>
                </a:ext>
              </a:extLst>
            </p:cNvPr>
            <p:cNvSpPr txBox="1"/>
            <p:nvPr/>
          </p:nvSpPr>
          <p:spPr>
            <a:xfrm>
              <a:off x="5278585" y="3423787"/>
              <a:ext cx="2068195" cy="27699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171206, user3 360 timeout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B6059A22-A779-458D-9A02-648F5012D71C}"/>
                </a:ext>
              </a:extLst>
            </p:cNvPr>
            <p:cNvCxnSpPr>
              <a:cxnSpLocks/>
            </p:cNvCxnSpPr>
            <p:nvPr/>
          </p:nvCxnSpPr>
          <p:spPr>
            <a:xfrm>
              <a:off x="5239688" y="3754551"/>
              <a:ext cx="4809995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8BB2AD4-F3BB-44E0-B531-D4D341B77BF4}"/>
                </a:ext>
              </a:extLst>
            </p:cNvPr>
            <p:cNvSpPr txBox="1"/>
            <p:nvPr/>
          </p:nvSpPr>
          <p:spPr>
            <a:xfrm>
              <a:off x="10049682" y="3477552"/>
              <a:ext cx="11624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채팅창에 표시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67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18460</TotalTime>
  <Words>1407</Words>
  <Application>Microsoft Office PowerPoint</Application>
  <PresentationFormat>와이드스크린</PresentationFormat>
  <Paragraphs>404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맑은 고딕</vt:lpstr>
      <vt:lpstr>한양해서</vt:lpstr>
      <vt:lpstr>Lucida Sans Unicode</vt:lpstr>
      <vt:lpstr>Verdana</vt:lpstr>
      <vt:lpstr>Wingdings</vt:lpstr>
      <vt:lpstr>Wingdings 2</vt:lpstr>
      <vt:lpstr>Wingdings 3</vt:lpstr>
      <vt:lpstr>광장</vt:lpstr>
      <vt:lpstr>1_광장</vt:lpstr>
      <vt:lpstr>네트워크프로그래밍 텀프로젝트 보고서</vt:lpstr>
      <vt:lpstr>텀프로젝트 개요</vt:lpstr>
      <vt:lpstr>시스템구성도</vt:lpstr>
      <vt:lpstr>시스템구성도</vt:lpstr>
      <vt:lpstr>시스템흐름도</vt:lpstr>
      <vt:lpstr>시스템흐름도</vt:lpstr>
      <vt:lpstr>시스템흐름도</vt:lpstr>
      <vt:lpstr>시스템흐름도</vt:lpstr>
      <vt:lpstr>시스템흐름도</vt:lpstr>
      <vt:lpstr>예상 프로토콜</vt:lpstr>
      <vt:lpstr>진행화면</vt:lpstr>
      <vt:lpstr>진행화면</vt:lpstr>
      <vt:lpstr>진행화면</vt:lpstr>
      <vt:lpstr>진행화면</vt:lpstr>
      <vt:lpstr>진행화면</vt:lpstr>
      <vt:lpstr>진행화면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Kim Dayeon</cp:lastModifiedBy>
  <cp:revision>510</cp:revision>
  <dcterms:created xsi:type="dcterms:W3CDTF">2004-02-19T02:52:38Z</dcterms:created>
  <dcterms:modified xsi:type="dcterms:W3CDTF">2021-12-15T02:39:57Z</dcterms:modified>
</cp:coreProperties>
</file>