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3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won park" userId="e1eb89db58d9d7fc" providerId="LiveId" clId="{7CE587E2-AAA1-46AD-98B9-F12023A682CD}"/>
    <pc:docChg chg="modSld">
      <pc:chgData name="jiwon park" userId="e1eb89db58d9d7fc" providerId="LiveId" clId="{7CE587E2-AAA1-46AD-98B9-F12023A682CD}" dt="2024-11-24T05:29:28.184" v="59" actId="20577"/>
      <pc:docMkLst>
        <pc:docMk/>
      </pc:docMkLst>
      <pc:sldChg chg="modSp mod">
        <pc:chgData name="jiwon park" userId="e1eb89db58d9d7fc" providerId="LiveId" clId="{7CE587E2-AAA1-46AD-98B9-F12023A682CD}" dt="2024-11-24T05:27:31.363" v="58" actId="20577"/>
        <pc:sldMkLst>
          <pc:docMk/>
          <pc:sldMk cId="1389531451" sldId="314"/>
        </pc:sldMkLst>
        <pc:spChg chg="mod">
          <ac:chgData name="jiwon park" userId="e1eb89db58d9d7fc" providerId="LiveId" clId="{7CE587E2-AAA1-46AD-98B9-F12023A682CD}" dt="2024-11-24T05:27:31.363" v="58" actId="20577"/>
          <ac:spMkLst>
            <pc:docMk/>
            <pc:sldMk cId="1389531451" sldId="314"/>
            <ac:spMk id="13" creationId="{6ECAB9BD-1E16-4C03-B543-B500E5FB5813}"/>
          </ac:spMkLst>
        </pc:spChg>
      </pc:sldChg>
      <pc:sldChg chg="modSp mod">
        <pc:chgData name="jiwon park" userId="e1eb89db58d9d7fc" providerId="LiveId" clId="{7CE587E2-AAA1-46AD-98B9-F12023A682CD}" dt="2024-11-24T05:29:28.184" v="59" actId="20577"/>
        <pc:sldMkLst>
          <pc:docMk/>
          <pc:sldMk cId="3047322531" sldId="342"/>
        </pc:sldMkLst>
        <pc:spChg chg="mod">
          <ac:chgData name="jiwon park" userId="e1eb89db58d9d7fc" providerId="LiveId" clId="{7CE587E2-AAA1-46AD-98B9-F12023A682CD}" dt="2024-11-24T05:29:28.184" v="59" actId="20577"/>
          <ac:spMkLst>
            <pc:docMk/>
            <pc:sldMk cId="3047322531" sldId="342"/>
            <ac:spMk id="21" creationId="{21CE8886-8171-432C-B7C1-D26C5552F1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AF6137-5345-45D8-9A10-C50D3C1470C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998DF-BF59-4A23-A6E6-73E77FB1FA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F79E6D-8401-4EA7-8C02-A01BB8EA2C0B}"/>
              </a:ext>
            </a:extLst>
          </p:cNvPr>
          <p:cNvSpPr/>
          <p:nvPr userDrawn="1"/>
        </p:nvSpPr>
        <p:spPr>
          <a:xfrm>
            <a:off x="0" y="-21691"/>
            <a:ext cx="12192000" cy="74135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>
            <a:extLst>
              <a:ext uri="{FF2B5EF4-FFF2-40B4-BE49-F238E27FC236}">
                <a16:creationId xmlns:a16="http://schemas.microsoft.com/office/drawing/2014/main" id="{D5B45B98-1A95-402E-A1F6-585EBCA42017}"/>
              </a:ext>
            </a:extLst>
          </p:cNvPr>
          <p:cNvSpPr/>
          <p:nvPr userDrawn="1"/>
        </p:nvSpPr>
        <p:spPr>
          <a:xfrm rot="5400000" flipV="1">
            <a:off x="11078374" y="-228862"/>
            <a:ext cx="741357" cy="1155701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순서도: 수동 입력 8">
            <a:extLst>
              <a:ext uri="{FF2B5EF4-FFF2-40B4-BE49-F238E27FC236}">
                <a16:creationId xmlns:a16="http://schemas.microsoft.com/office/drawing/2014/main" id="{F4C843E5-A46F-43FF-B36E-17071F03943D}"/>
              </a:ext>
            </a:extLst>
          </p:cNvPr>
          <p:cNvSpPr/>
          <p:nvPr userDrawn="1"/>
        </p:nvSpPr>
        <p:spPr>
          <a:xfrm rot="5400000" flipV="1">
            <a:off x="11243471" y="-228863"/>
            <a:ext cx="741357" cy="1155701"/>
          </a:xfrm>
          <a:prstGeom prst="flowChartManualInpu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55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AF6137-5345-45D8-9A10-C50D3C1470C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998DF-BF59-4A23-A6E6-73E77FB1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9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AF6137-5345-45D8-9A10-C50D3C1470C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998DF-BF59-4A23-A6E6-73E77FB1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98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AF6137-5345-45D8-9A10-C50D3C1470C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998DF-BF59-4A23-A6E6-73E77FB1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5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AF6137-5345-45D8-9A10-C50D3C1470C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998DF-BF59-4A23-A6E6-73E77FB1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74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AF6137-5345-45D8-9A10-C50D3C1470C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998DF-BF59-4A23-A6E6-73E77FB1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7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AF6137-5345-45D8-9A10-C50D3C1470C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998DF-BF59-4A23-A6E6-73E77FB1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4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AF6137-5345-45D8-9A10-C50D3C1470C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998DF-BF59-4A23-A6E6-73E77FB1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3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AF6137-5345-45D8-9A10-C50D3C1470C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998DF-BF59-4A23-A6E6-73E77FB1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5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AF6137-5345-45D8-9A10-C50D3C1470C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998DF-BF59-4A23-A6E6-73E77FB1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98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6AF6137-5345-45D8-9A10-C50D3C1470C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0998DF-BF59-4A23-A6E6-73E77FB1F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41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095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63755B12-3F4E-4146-98AF-E16A5D3016D7}"/>
              </a:ext>
            </a:extLst>
          </p:cNvPr>
          <p:cNvSpPr txBox="1">
            <a:spLocks/>
          </p:cNvSpPr>
          <p:nvPr/>
        </p:nvSpPr>
        <p:spPr>
          <a:xfrm>
            <a:off x="90577" y="1694368"/>
            <a:ext cx="6418230" cy="2730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b="1" dirty="0">
                <a:latin typeface="맑은 고딕" panose="020B0503020000020004" pitchFamily="50" charset="-127"/>
              </a:rPr>
              <a:t>MNIST </a:t>
            </a:r>
            <a:r>
              <a:rPr lang="ko-KR" altLang="en-US" sz="2400" b="1" dirty="0">
                <a:latin typeface="맑은 고딕" panose="020B0503020000020004" pitchFamily="50" charset="-127"/>
              </a:rPr>
              <a:t>숫자 분류를 위한 경량 심층 신경망 모델</a:t>
            </a:r>
            <a:r>
              <a:rPr lang="en-US" altLang="ko-KR" sz="2400" b="1" dirty="0">
                <a:latin typeface="맑은 고딕" panose="020B0503020000020004" pitchFamily="50" charset="-127"/>
              </a:rPr>
              <a:t>: </a:t>
            </a:r>
            <a:r>
              <a:rPr lang="ko-KR" altLang="en-US" sz="2400" b="1" dirty="0">
                <a:latin typeface="맑은 고딕" panose="020B0503020000020004" pitchFamily="50" charset="-127"/>
              </a:rPr>
              <a:t>성능 및 효율성 연구</a:t>
            </a: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altLang="ko-KR" sz="2400" dirty="0">
                <a:latin typeface="맑은 고딕" panose="020B0503020000020004" pitchFamily="50" charset="-127"/>
              </a:rPr>
              <a:t>Light weighting Deep Neural Networks for MNIST Digit Classification 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6ECAB9BD-1E16-4C03-B543-B500E5FB5813}"/>
              </a:ext>
            </a:extLst>
          </p:cNvPr>
          <p:cNvSpPr txBox="1">
            <a:spLocks/>
          </p:cNvSpPr>
          <p:nvPr/>
        </p:nvSpPr>
        <p:spPr>
          <a:xfrm>
            <a:off x="1176782" y="4849885"/>
            <a:ext cx="4638136" cy="13068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202146117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김채훈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201812176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임재운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202011668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박지원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7959ED-9A9A-491B-87D4-585CE2D56768}"/>
              </a:ext>
            </a:extLst>
          </p:cNvPr>
          <p:cNvSpPr/>
          <p:nvPr/>
        </p:nvSpPr>
        <p:spPr>
          <a:xfrm>
            <a:off x="0" y="701217"/>
            <a:ext cx="181155" cy="44529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FD63453-89B7-42C6-9944-E7C31D0B12DE}"/>
              </a:ext>
            </a:extLst>
          </p:cNvPr>
          <p:cNvCxnSpPr/>
          <p:nvPr/>
        </p:nvCxnSpPr>
        <p:spPr>
          <a:xfrm flipH="1">
            <a:off x="234903" y="701217"/>
            <a:ext cx="239" cy="431321"/>
          </a:xfrm>
          <a:prstGeom prst="line">
            <a:avLst/>
          </a:prstGeom>
          <a:ln w="38100">
            <a:solidFill>
              <a:srgbClr val="0A274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838272-8B85-4C16-98EB-717A5674D85B}"/>
              </a:ext>
            </a:extLst>
          </p:cNvPr>
          <p:cNvSpPr/>
          <p:nvPr/>
        </p:nvSpPr>
        <p:spPr>
          <a:xfrm>
            <a:off x="284914" y="701217"/>
            <a:ext cx="2048471" cy="445294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50000">
                <a:schemeClr val="accent5">
                  <a:lumMod val="5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Research Article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순서도: 수동 입력 16">
            <a:extLst>
              <a:ext uri="{FF2B5EF4-FFF2-40B4-BE49-F238E27FC236}">
                <a16:creationId xmlns:a16="http://schemas.microsoft.com/office/drawing/2014/main" id="{D16ED7B3-1675-460B-88F0-2C22778D2701}"/>
              </a:ext>
            </a:extLst>
          </p:cNvPr>
          <p:cNvSpPr/>
          <p:nvPr/>
        </p:nvSpPr>
        <p:spPr>
          <a:xfrm rot="16200000">
            <a:off x="5684879" y="543383"/>
            <a:ext cx="6857999" cy="5771232"/>
          </a:xfrm>
          <a:prstGeom prst="flowChartManualInpu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수동 입력 17">
            <a:extLst>
              <a:ext uri="{FF2B5EF4-FFF2-40B4-BE49-F238E27FC236}">
                <a16:creationId xmlns:a16="http://schemas.microsoft.com/office/drawing/2014/main" id="{9AD4E07D-1A71-4BF1-8343-B37907EEF38A}"/>
              </a:ext>
            </a:extLst>
          </p:cNvPr>
          <p:cNvSpPr/>
          <p:nvPr/>
        </p:nvSpPr>
        <p:spPr>
          <a:xfrm rot="5400000" flipV="1">
            <a:off x="5765724" y="543383"/>
            <a:ext cx="6857999" cy="5771232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수동 입력 18">
            <a:extLst>
              <a:ext uri="{FF2B5EF4-FFF2-40B4-BE49-F238E27FC236}">
                <a16:creationId xmlns:a16="http://schemas.microsoft.com/office/drawing/2014/main" id="{6FB9DF60-10AC-4D1B-8513-4A544236A816}"/>
              </a:ext>
            </a:extLst>
          </p:cNvPr>
          <p:cNvSpPr/>
          <p:nvPr/>
        </p:nvSpPr>
        <p:spPr>
          <a:xfrm rot="5400000" flipV="1">
            <a:off x="6014379" y="543383"/>
            <a:ext cx="6857999" cy="5771232"/>
          </a:xfrm>
          <a:prstGeom prst="flowChartManualInpu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9DF2D7-DB73-4350-81BA-2829EB380FB9}"/>
              </a:ext>
            </a:extLst>
          </p:cNvPr>
          <p:cNvGrpSpPr/>
          <p:nvPr/>
        </p:nvGrpSpPr>
        <p:grpSpPr>
          <a:xfrm>
            <a:off x="995245" y="4162927"/>
            <a:ext cx="4638136" cy="125128"/>
            <a:chOff x="995245" y="4162927"/>
            <a:chExt cx="4638136" cy="12512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258E07A-DF5F-43DA-8521-0F00696EF37E}"/>
                </a:ext>
              </a:extLst>
            </p:cNvPr>
            <p:cNvSpPr/>
            <p:nvPr/>
          </p:nvSpPr>
          <p:spPr>
            <a:xfrm>
              <a:off x="995245" y="4162927"/>
              <a:ext cx="4638136" cy="12512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B637E2A-6F22-4CE3-9EE5-28FFA70BB6B8}"/>
                </a:ext>
              </a:extLst>
            </p:cNvPr>
            <p:cNvSpPr/>
            <p:nvPr/>
          </p:nvSpPr>
          <p:spPr>
            <a:xfrm>
              <a:off x="4394199" y="4162927"/>
              <a:ext cx="1239181" cy="1251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9531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001ECD-F51A-4425-BBC4-0C5A7FAC0D19}"/>
              </a:ext>
            </a:extLst>
          </p:cNvPr>
          <p:cNvGrpSpPr/>
          <p:nvPr/>
        </p:nvGrpSpPr>
        <p:grpSpPr>
          <a:xfrm>
            <a:off x="189495" y="777533"/>
            <a:ext cx="11154781" cy="4624870"/>
            <a:chOff x="189495" y="582944"/>
            <a:chExt cx="11154781" cy="462487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9963E41-5BA8-4867-8E65-D723150D76BD}"/>
                </a:ext>
              </a:extLst>
            </p:cNvPr>
            <p:cNvSpPr/>
            <p:nvPr/>
          </p:nvSpPr>
          <p:spPr>
            <a:xfrm>
              <a:off x="189495" y="582944"/>
              <a:ext cx="6314821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anose="020B0604000101010101" pitchFamily="50" charset="-127"/>
                </a:rPr>
                <a:t>|</a:t>
              </a:r>
              <a:r>
                <a:rPr lang="en-US" altLang="ko-KR" sz="20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000" b="1" dirty="0">
                  <a:solidFill>
                    <a:srgbClr val="002060"/>
                  </a:solidFill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한계 및 향후 과제</a:t>
              </a:r>
              <a:endPara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CE8886-8171-432C-B7C1-D26C5552F1F0}"/>
                </a:ext>
              </a:extLst>
            </p:cNvPr>
            <p:cNvSpPr txBox="1"/>
            <p:nvPr/>
          </p:nvSpPr>
          <p:spPr>
            <a:xfrm>
              <a:off x="372980" y="1223582"/>
              <a:ext cx="10971296" cy="3984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한계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연구는 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MNIST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데이터셋에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국한되어 있으며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다른 복잡한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데이터셋에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대한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범용성이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검증되지 않음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캐글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리더보드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점수와의 비교를 통해 현실적인 성능 한계를 인지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342900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향후 연구 방향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보다 다양한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데이터셋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및 응용 분야로 모델 확장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경량화 기법의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범용성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및 효율성 검증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실제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엣지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디바이스 및 모바일 환경에서의 실제 적용 실험 진행 필요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지식 증류와 같은 다양한 모델 경량화 기법 고려</a:t>
              </a:r>
              <a:endParaRPr lang="en-US" altLang="ko-KR" sz="1600" dirty="0">
                <a:latin typeface="맑은 고딕" panose="020B0503020000020004" pitchFamily="50" charset="-127"/>
                <a:cs typeface="함초롬돋움" panose="020B0604000101010101" pitchFamily="50" charset="-127"/>
              </a:endParaRPr>
            </a:p>
            <a:p>
              <a:pPr marL="342900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altLang="ko-KR" sz="1600" b="1" dirty="0">
                <a:latin typeface="맑은 고딕" panose="020B0503020000020004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7C8EBA-C903-4072-B4B4-7E61C3AED8C7}"/>
              </a:ext>
            </a:extLst>
          </p:cNvPr>
          <p:cNvSpPr txBox="1"/>
          <p:nvPr/>
        </p:nvSpPr>
        <p:spPr>
          <a:xfrm>
            <a:off x="63500" y="1041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결과 및 고찰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09A3D9FF-6715-4301-9F63-846159A2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8667" y="6449381"/>
            <a:ext cx="318378" cy="365125"/>
          </a:xfrm>
        </p:spPr>
        <p:txBody>
          <a:bodyPr/>
          <a:lstStyle/>
          <a:p>
            <a:fld id="{0B4F39B0-91CD-421F-84C2-953D34C5E12E}" type="slidenum">
              <a:rPr lang="ko-KR" altLang="en-US" sz="160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/>
              <a:t>10</a:t>
            </a:fld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6933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A4BA490-FAFC-4E42-BD85-C66AC5E79A13}"/>
              </a:ext>
            </a:extLst>
          </p:cNvPr>
          <p:cNvSpPr txBox="1">
            <a:spLocks/>
          </p:cNvSpPr>
          <p:nvPr/>
        </p:nvSpPr>
        <p:spPr>
          <a:xfrm>
            <a:off x="2095415" y="2846232"/>
            <a:ext cx="2419435" cy="6306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ko-KR" altLang="en-US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en-US" altLang="ko-KR" sz="3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순서도: 수동 입력 4">
            <a:extLst>
              <a:ext uri="{FF2B5EF4-FFF2-40B4-BE49-F238E27FC236}">
                <a16:creationId xmlns:a16="http://schemas.microsoft.com/office/drawing/2014/main" id="{90C1F761-C1AD-4D78-B078-5C4CA27EBFDD}"/>
              </a:ext>
            </a:extLst>
          </p:cNvPr>
          <p:cNvSpPr/>
          <p:nvPr/>
        </p:nvSpPr>
        <p:spPr>
          <a:xfrm rot="16200000">
            <a:off x="5684879" y="543383"/>
            <a:ext cx="6857999" cy="5771232"/>
          </a:xfrm>
          <a:prstGeom prst="flowChartManualInpu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수동 입력 5">
            <a:extLst>
              <a:ext uri="{FF2B5EF4-FFF2-40B4-BE49-F238E27FC236}">
                <a16:creationId xmlns:a16="http://schemas.microsoft.com/office/drawing/2014/main" id="{BFD55D28-FD3C-485B-A556-29D50FA16AC5}"/>
              </a:ext>
            </a:extLst>
          </p:cNvPr>
          <p:cNvSpPr/>
          <p:nvPr/>
        </p:nvSpPr>
        <p:spPr>
          <a:xfrm rot="5400000" flipV="1">
            <a:off x="5765724" y="543383"/>
            <a:ext cx="6857999" cy="5771232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id="{5ED579C4-486D-462D-B399-BDE7709DD204}"/>
              </a:ext>
            </a:extLst>
          </p:cNvPr>
          <p:cNvSpPr/>
          <p:nvPr/>
        </p:nvSpPr>
        <p:spPr>
          <a:xfrm rot="5400000" flipV="1">
            <a:off x="6014379" y="543383"/>
            <a:ext cx="6857999" cy="5771232"/>
          </a:xfrm>
          <a:prstGeom prst="flowChartManualInpu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DBC705-AEF6-4000-A483-A844A575D358}"/>
              </a:ext>
            </a:extLst>
          </p:cNvPr>
          <p:cNvGrpSpPr/>
          <p:nvPr/>
        </p:nvGrpSpPr>
        <p:grpSpPr>
          <a:xfrm>
            <a:off x="1098961" y="3669744"/>
            <a:ext cx="4638136" cy="125128"/>
            <a:chOff x="995245" y="4162927"/>
            <a:chExt cx="4638136" cy="1251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B1EC36-18FF-4154-9677-19FBE01149DD}"/>
                </a:ext>
              </a:extLst>
            </p:cNvPr>
            <p:cNvSpPr/>
            <p:nvPr/>
          </p:nvSpPr>
          <p:spPr>
            <a:xfrm>
              <a:off x="995245" y="4162927"/>
              <a:ext cx="4638136" cy="12512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29F3B8-18C2-4E3C-911A-A585B1900500}"/>
                </a:ext>
              </a:extLst>
            </p:cNvPr>
            <p:cNvSpPr/>
            <p:nvPr/>
          </p:nvSpPr>
          <p:spPr>
            <a:xfrm>
              <a:off x="4394199" y="4162927"/>
              <a:ext cx="1239181" cy="1251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077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A4BA490-FAFC-4E42-BD85-C66AC5E79A13}"/>
              </a:ext>
            </a:extLst>
          </p:cNvPr>
          <p:cNvSpPr txBox="1">
            <a:spLocks/>
          </p:cNvSpPr>
          <p:nvPr/>
        </p:nvSpPr>
        <p:spPr>
          <a:xfrm>
            <a:off x="419015" y="1214282"/>
            <a:ext cx="5890092" cy="6306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Contents</a:t>
            </a:r>
          </a:p>
        </p:txBody>
      </p:sp>
      <p:sp>
        <p:nvSpPr>
          <p:cNvPr id="5" name="순서도: 수동 입력 4">
            <a:extLst>
              <a:ext uri="{FF2B5EF4-FFF2-40B4-BE49-F238E27FC236}">
                <a16:creationId xmlns:a16="http://schemas.microsoft.com/office/drawing/2014/main" id="{90C1F761-C1AD-4D78-B078-5C4CA27EBFDD}"/>
              </a:ext>
            </a:extLst>
          </p:cNvPr>
          <p:cNvSpPr/>
          <p:nvPr/>
        </p:nvSpPr>
        <p:spPr>
          <a:xfrm rot="16200000">
            <a:off x="5684879" y="543383"/>
            <a:ext cx="6857999" cy="5771232"/>
          </a:xfrm>
          <a:prstGeom prst="flowChartManualInpu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수동 입력 5">
            <a:extLst>
              <a:ext uri="{FF2B5EF4-FFF2-40B4-BE49-F238E27FC236}">
                <a16:creationId xmlns:a16="http://schemas.microsoft.com/office/drawing/2014/main" id="{BFD55D28-FD3C-485B-A556-29D50FA16AC5}"/>
              </a:ext>
            </a:extLst>
          </p:cNvPr>
          <p:cNvSpPr/>
          <p:nvPr/>
        </p:nvSpPr>
        <p:spPr>
          <a:xfrm rot="5400000" flipV="1">
            <a:off x="5765724" y="543383"/>
            <a:ext cx="6857999" cy="5771232"/>
          </a:xfrm>
          <a:prstGeom prst="flowChartManualInp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수동 입력 6">
            <a:extLst>
              <a:ext uri="{FF2B5EF4-FFF2-40B4-BE49-F238E27FC236}">
                <a16:creationId xmlns:a16="http://schemas.microsoft.com/office/drawing/2014/main" id="{5ED579C4-486D-462D-B399-BDE7709DD204}"/>
              </a:ext>
            </a:extLst>
          </p:cNvPr>
          <p:cNvSpPr/>
          <p:nvPr/>
        </p:nvSpPr>
        <p:spPr>
          <a:xfrm rot="5400000" flipV="1">
            <a:off x="6014379" y="543383"/>
            <a:ext cx="6857999" cy="5771232"/>
          </a:xfrm>
          <a:prstGeom prst="flowChartManualInpu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DBC705-AEF6-4000-A483-A844A575D358}"/>
              </a:ext>
            </a:extLst>
          </p:cNvPr>
          <p:cNvGrpSpPr/>
          <p:nvPr/>
        </p:nvGrpSpPr>
        <p:grpSpPr>
          <a:xfrm>
            <a:off x="470311" y="2063194"/>
            <a:ext cx="4638136" cy="125128"/>
            <a:chOff x="995245" y="4162927"/>
            <a:chExt cx="4638136" cy="12512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3B1EC36-18FF-4154-9677-19FBE01149DD}"/>
                </a:ext>
              </a:extLst>
            </p:cNvPr>
            <p:cNvSpPr/>
            <p:nvPr/>
          </p:nvSpPr>
          <p:spPr>
            <a:xfrm>
              <a:off x="995245" y="4162927"/>
              <a:ext cx="4638136" cy="12512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29F3B8-18C2-4E3C-911A-A585B1900500}"/>
                </a:ext>
              </a:extLst>
            </p:cNvPr>
            <p:cNvSpPr/>
            <p:nvPr/>
          </p:nvSpPr>
          <p:spPr>
            <a:xfrm>
              <a:off x="4394199" y="4162927"/>
              <a:ext cx="1239181" cy="1251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3A23B7-40F5-4748-A1E9-6EFE8CAB95B2}"/>
              </a:ext>
            </a:extLst>
          </p:cNvPr>
          <p:cNvSpPr/>
          <p:nvPr/>
        </p:nvSpPr>
        <p:spPr>
          <a:xfrm>
            <a:off x="377178" y="2301478"/>
            <a:ext cx="589009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01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서론</a:t>
            </a:r>
            <a:endParaRPr lang="en-US" altLang="ko-KR" sz="2400" b="1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02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연구 방법</a:t>
            </a:r>
            <a:b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</a:br>
            <a:r>
              <a:rPr lang="en-US" altLang="ko-KR" sz="2400" b="1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03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연구 결과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및</a:t>
            </a:r>
            <a:r>
              <a:rPr lang="en-US" altLang="ko-KR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 b="1" dirty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논의</a:t>
            </a:r>
          </a:p>
        </p:txBody>
      </p:sp>
    </p:spTree>
    <p:extLst>
      <p:ext uri="{BB962C8B-B14F-4D97-AF65-F5344CB8AC3E}">
        <p14:creationId xmlns:p14="http://schemas.microsoft.com/office/powerpoint/2010/main" val="218984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001ECD-F51A-4425-BBC4-0C5A7FAC0D19}"/>
              </a:ext>
            </a:extLst>
          </p:cNvPr>
          <p:cNvGrpSpPr/>
          <p:nvPr/>
        </p:nvGrpSpPr>
        <p:grpSpPr>
          <a:xfrm>
            <a:off x="189495" y="777533"/>
            <a:ext cx="8301362" cy="5780507"/>
            <a:chOff x="189495" y="582944"/>
            <a:chExt cx="8301362" cy="57805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9963E41-5BA8-4867-8E65-D723150D76BD}"/>
                </a:ext>
              </a:extLst>
            </p:cNvPr>
            <p:cNvSpPr/>
            <p:nvPr/>
          </p:nvSpPr>
          <p:spPr>
            <a:xfrm>
              <a:off x="189495" y="582944"/>
              <a:ext cx="6314821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anose="020B0604000101010101" pitchFamily="50" charset="-127"/>
                </a:rPr>
                <a:t>|</a:t>
              </a:r>
              <a:r>
                <a:rPr lang="en-US" altLang="ko-KR" sz="20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000" b="1" dirty="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anose="020B0604000101010101" pitchFamily="50" charset="-127"/>
                </a:rPr>
                <a:t>연구배경</a:t>
              </a:r>
              <a:endPara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CE8886-8171-432C-B7C1-D26C5552F1F0}"/>
                </a:ext>
              </a:extLst>
            </p:cNvPr>
            <p:cNvSpPr txBox="1"/>
            <p:nvPr/>
          </p:nvSpPr>
          <p:spPr>
            <a:xfrm>
              <a:off x="372980" y="1223582"/>
              <a:ext cx="8117877" cy="5139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b="1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딥러닝의</a:t>
              </a:r>
              <a:r>
                <a:rPr lang="ko-KR" altLang="en-US" sz="1600" b="1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발전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딥러닝은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이미지 분류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객체 탐지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자연어 처리 등 다양한 컴퓨터 비전 문제에서 혁신적인 성과를 보임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MNIST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데이터셋은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손글씨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숫자 분류를 위한 대표적인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벤치마크로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사용됨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  <a:endParaRPr lang="en-US" altLang="ko-KR" sz="1600" b="1" dirty="0">
                <a:latin typeface="맑은 고딕" panose="020B0503020000020004" pitchFamily="50" charset="-127"/>
                <a:cs typeface="함초롬돋움" panose="020B0604000101010101" pitchFamily="50" charset="-127"/>
              </a:endParaRPr>
            </a:p>
            <a:p>
              <a:pPr marL="342900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b="1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딥러닝</a:t>
              </a:r>
              <a:r>
                <a:rPr lang="ko-KR" altLang="en-US" sz="1600" b="1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모델의 한계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높은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연산량과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메모리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요구사항으로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인해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엣지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디바이스나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모바일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환경에서의 활용이 제한적임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한계를 극복하기 위해 경량화된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딥러닝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모델 설계가 주요 연구 주제로 떠오름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342900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모델 경량화의 필요성</a:t>
              </a:r>
              <a:endParaRPr lang="en-US" altLang="ko-KR" sz="1600" b="1" dirty="0">
                <a:latin typeface="맑은 고딕" panose="020B0503020000020004" pitchFamily="50" charset="-127"/>
                <a:cs typeface="함초롬돋움" panose="020B0604000101010101" pitchFamily="50" charset="-127"/>
              </a:endParaRP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모델 크기와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연산량을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줄임으로써 효율성을 개선하고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정확도를 유지하거나 최소한의 성능 저하만 허용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MNIST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데이터셋은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경량화 연구에 적합한 단순한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데이터셋으로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활용 가능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7C8EBA-C903-4072-B4B4-7E61C3AED8C7}"/>
              </a:ext>
            </a:extLst>
          </p:cNvPr>
          <p:cNvSpPr txBox="1"/>
          <p:nvPr/>
        </p:nvSpPr>
        <p:spPr>
          <a:xfrm>
            <a:off x="63500" y="1041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서론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l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연구 배경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09A3D9FF-6715-4301-9F63-846159A2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8667" y="6449381"/>
            <a:ext cx="318378" cy="365125"/>
          </a:xfrm>
        </p:spPr>
        <p:txBody>
          <a:bodyPr/>
          <a:lstStyle/>
          <a:p>
            <a:fld id="{0B4F39B0-91CD-421F-84C2-953D34C5E12E}" type="slidenum">
              <a:rPr lang="ko-KR" altLang="en-US" sz="160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/>
              <a:t>3</a:t>
            </a:fld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4305" y="2677768"/>
            <a:ext cx="3747695" cy="264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B7C8EBA-C903-4072-B4B4-7E61C3AED8C7}"/>
              </a:ext>
            </a:extLst>
          </p:cNvPr>
          <p:cNvSpPr txBox="1"/>
          <p:nvPr/>
        </p:nvSpPr>
        <p:spPr>
          <a:xfrm>
            <a:off x="63500" y="1041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서론 </a:t>
            </a:r>
            <a:r>
              <a:rPr lang="en-US" altLang="ko-KR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l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연구 목적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09A3D9FF-6715-4301-9F63-846159A2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8667" y="6449381"/>
            <a:ext cx="318378" cy="365125"/>
          </a:xfrm>
        </p:spPr>
        <p:txBody>
          <a:bodyPr/>
          <a:lstStyle/>
          <a:p>
            <a:fld id="{0B4F39B0-91CD-421F-84C2-953D34C5E12E}" type="slidenum">
              <a:rPr lang="ko-KR" altLang="en-US" sz="160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/>
              <a:t>4</a:t>
            </a:fld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C5F49-5473-4D2B-8F0A-69E3E55373DA}"/>
              </a:ext>
            </a:extLst>
          </p:cNvPr>
          <p:cNvSpPr txBox="1"/>
          <p:nvPr/>
        </p:nvSpPr>
        <p:spPr>
          <a:xfrm>
            <a:off x="1239390" y="2129311"/>
            <a:ext cx="100465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ko-KR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MNIST </a:t>
            </a:r>
            <a:r>
              <a:rPr lang="ko-KR" altLang="en-US" sz="1600" b="1" dirty="0" err="1">
                <a:latin typeface="맑은 고딕" panose="020B0503020000020004" pitchFamily="50" charset="-127"/>
                <a:cs typeface="Arial" panose="020B0604020202020204" pitchFamily="34" charset="0"/>
              </a:rPr>
              <a:t>데이터셋을</a:t>
            </a:r>
            <a:r>
              <a:rPr lang="ko-KR" altLang="en-US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 활용하여 다양한 모델 압축 및 경량화 기법이 성능과 효율성에 미치는 영향을 분석</a:t>
            </a:r>
            <a:r>
              <a:rPr lang="en-US" altLang="ko-KR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ko-KR" altLang="en-US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리소스 제한 환경에서의 </a:t>
            </a:r>
            <a:r>
              <a:rPr lang="ko-KR" altLang="en-US" sz="1600" b="1" dirty="0" err="1">
                <a:latin typeface="맑은 고딕" panose="020B0503020000020004" pitchFamily="50" charset="-127"/>
                <a:cs typeface="Arial" panose="020B0604020202020204" pitchFamily="34" charset="0"/>
              </a:rPr>
              <a:t>딥러닝</a:t>
            </a:r>
            <a:r>
              <a:rPr lang="ko-KR" altLang="en-US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 모델 활용 가능성을 제고하고</a:t>
            </a:r>
            <a:r>
              <a:rPr lang="en-US" altLang="ko-KR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최적의 경량 모델 설계 방향을 제시</a:t>
            </a:r>
            <a:r>
              <a:rPr lang="en-US" altLang="ko-KR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0CCEFB-5510-4183-8BE0-1459B8A1CAC0}"/>
              </a:ext>
            </a:extLst>
          </p:cNvPr>
          <p:cNvSpPr/>
          <p:nvPr/>
        </p:nvSpPr>
        <p:spPr>
          <a:xfrm>
            <a:off x="1033045" y="1931817"/>
            <a:ext cx="10252910" cy="111785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85F33-ECCF-486F-88D6-99BEFDA795A5}"/>
              </a:ext>
            </a:extLst>
          </p:cNvPr>
          <p:cNvSpPr/>
          <p:nvPr/>
        </p:nvSpPr>
        <p:spPr>
          <a:xfrm>
            <a:off x="1239390" y="1725499"/>
            <a:ext cx="1351075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연구 목적</a:t>
            </a:r>
          </a:p>
        </p:txBody>
      </p:sp>
      <p:pic>
        <p:nvPicPr>
          <p:cNvPr id="2053" name="Picture 5" descr="연구 논문 - 무료 교육개 아이콘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896" y="3464879"/>
            <a:ext cx="2655552" cy="265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20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B7C8EBA-C903-4072-B4B4-7E61C3AED8C7}"/>
              </a:ext>
            </a:extLst>
          </p:cNvPr>
          <p:cNvSpPr txBox="1"/>
          <p:nvPr/>
        </p:nvSpPr>
        <p:spPr>
          <a:xfrm>
            <a:off x="63500" y="1041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연구 방법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09A3D9FF-6715-4301-9F63-846159A2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8667" y="6449381"/>
            <a:ext cx="318378" cy="365125"/>
          </a:xfrm>
        </p:spPr>
        <p:txBody>
          <a:bodyPr/>
          <a:lstStyle/>
          <a:p>
            <a:fld id="{0B4F39B0-91CD-421F-84C2-953D34C5E12E}" type="slidenum">
              <a:rPr lang="ko-KR" altLang="en-US" sz="160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/>
              <a:t>5</a:t>
            </a:fld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C5F49-5473-4D2B-8F0A-69E3E55373DA}"/>
              </a:ext>
            </a:extLst>
          </p:cNvPr>
          <p:cNvSpPr txBox="1"/>
          <p:nvPr/>
        </p:nvSpPr>
        <p:spPr>
          <a:xfrm>
            <a:off x="578990" y="1341909"/>
            <a:ext cx="100465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맑은 고딕" panose="020B0503020000020004" pitchFamily="50" charset="-127"/>
                <a:cs typeface="Arial" panose="020B0604020202020204" pitchFamily="34" charset="0"/>
              </a:rPr>
              <a:t>데이터셋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: MNIST </a:t>
            </a:r>
            <a:r>
              <a:rPr lang="ko-KR" altLang="en-US" sz="1600" dirty="0" err="1">
                <a:latin typeface="맑은 고딕" panose="020B0503020000020004" pitchFamily="50" charset="-127"/>
                <a:cs typeface="Arial" panose="020B0604020202020204" pitchFamily="34" charset="0"/>
              </a:rPr>
              <a:t>손글씨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 숫자 </a:t>
            </a:r>
            <a:r>
              <a:rPr lang="ko-KR" altLang="en-US" sz="1600" dirty="0" err="1">
                <a:latin typeface="맑은 고딕" panose="020B0503020000020004" pitchFamily="50" charset="-127"/>
                <a:cs typeface="Arial" panose="020B0604020202020204" pitchFamily="34" charset="0"/>
              </a:rPr>
              <a:t>데이터셋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 사용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학습 데이터 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42,000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테스트 데이터 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28,000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개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학습 데이터는 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80% 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학습용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, 20% 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검증용으로 분리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데이터는 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0~1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로 정규화 및 회전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이동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확대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축소 등 데이터 증강 적용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실험 환경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600" dirty="0" err="1">
                <a:latin typeface="맑은 고딕" panose="020B0503020000020004" pitchFamily="50" charset="-127"/>
                <a:cs typeface="Arial" panose="020B0604020202020204" pitchFamily="34" charset="0"/>
              </a:rPr>
              <a:t>Kaggle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환경에서 실험 수행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0CCEFB-5510-4183-8BE0-1459B8A1CAC0}"/>
              </a:ext>
            </a:extLst>
          </p:cNvPr>
          <p:cNvSpPr/>
          <p:nvPr/>
        </p:nvSpPr>
        <p:spPr>
          <a:xfrm>
            <a:off x="372644" y="1144416"/>
            <a:ext cx="10981155" cy="223378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85F33-ECCF-486F-88D6-99BEFDA795A5}"/>
              </a:ext>
            </a:extLst>
          </p:cNvPr>
          <p:cNvSpPr/>
          <p:nvPr/>
        </p:nvSpPr>
        <p:spPr>
          <a:xfrm>
            <a:off x="578990" y="938097"/>
            <a:ext cx="277381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 err="1">
                <a:solidFill>
                  <a:srgbClr val="002060"/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데이터셋</a:t>
            </a:r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 및 실험 환경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C5F49-5473-4D2B-8F0A-69E3E55373DA}"/>
              </a:ext>
            </a:extLst>
          </p:cNvPr>
          <p:cNvSpPr txBox="1"/>
          <p:nvPr/>
        </p:nvSpPr>
        <p:spPr>
          <a:xfrm>
            <a:off x="578990" y="4092715"/>
            <a:ext cx="100465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0" marR="317500" indent="0" algn="just" fontAlgn="base" latinLnBrk="1">
              <a:lnSpc>
                <a:spcPct val="14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기본 모델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ResNet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계열의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잔차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 연결 특징을 일부 차용한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함초롬돋움" panose="020B0604000101010101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CNN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</a:rPr>
              <a:t>모델로 사용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학습 설정</a:t>
            </a:r>
            <a:r>
              <a:rPr lang="en-US" altLang="ko-KR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: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맑은 고딕" panose="020B0503020000020004" pitchFamily="50" charset="-127"/>
                <a:cs typeface="Arial" panose="020B0604020202020204" pitchFamily="34" charset="0"/>
              </a:rPr>
              <a:t>AdamW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 err="1">
                <a:latin typeface="맑은 고딕" panose="020B0503020000020004" pitchFamily="50" charset="-127"/>
                <a:cs typeface="Arial" panose="020B0604020202020204" pitchFamily="34" charset="0"/>
              </a:rPr>
              <a:t>옵티마이저와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 초기 </a:t>
            </a:r>
            <a:r>
              <a:rPr lang="ko-KR" altLang="en-US" sz="1600" dirty="0" err="1">
                <a:latin typeface="맑은 고딕" panose="020B0503020000020004" pitchFamily="50" charset="-127"/>
                <a:cs typeface="Arial" panose="020B0604020202020204" pitchFamily="34" charset="0"/>
              </a:rPr>
              <a:t>학습률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0.01 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사용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Cross-Entropy Loss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로 손실 계산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총 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200 epoch 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동안 학습 수행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학습 중 검증 데이터로 성능 지속 평가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0CCEFB-5510-4183-8BE0-1459B8A1CAC0}"/>
              </a:ext>
            </a:extLst>
          </p:cNvPr>
          <p:cNvSpPr/>
          <p:nvPr/>
        </p:nvSpPr>
        <p:spPr>
          <a:xfrm>
            <a:off x="372644" y="3895221"/>
            <a:ext cx="10981155" cy="25541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985F33-ECCF-486F-88D6-99BEFDA795A5}"/>
              </a:ext>
            </a:extLst>
          </p:cNvPr>
          <p:cNvSpPr/>
          <p:nvPr/>
        </p:nvSpPr>
        <p:spPr>
          <a:xfrm>
            <a:off x="578990" y="3688903"/>
            <a:ext cx="305321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기본 모델 및 학습 설정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34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B7C8EBA-C903-4072-B4B4-7E61C3AED8C7}"/>
              </a:ext>
            </a:extLst>
          </p:cNvPr>
          <p:cNvSpPr txBox="1"/>
          <p:nvPr/>
        </p:nvSpPr>
        <p:spPr>
          <a:xfrm>
            <a:off x="63500" y="1041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연구 방법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09A3D9FF-6715-4301-9F63-846159A2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8667" y="6449381"/>
            <a:ext cx="318378" cy="365125"/>
          </a:xfrm>
        </p:spPr>
        <p:txBody>
          <a:bodyPr/>
          <a:lstStyle/>
          <a:p>
            <a:fld id="{0B4F39B0-91CD-421F-84C2-953D34C5E12E}" type="slidenum">
              <a:rPr lang="ko-KR" altLang="en-US" sz="160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/>
              <a:t>6</a:t>
            </a:fld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C5F49-5473-4D2B-8F0A-69E3E55373DA}"/>
              </a:ext>
            </a:extLst>
          </p:cNvPr>
          <p:cNvSpPr txBox="1"/>
          <p:nvPr/>
        </p:nvSpPr>
        <p:spPr>
          <a:xfrm>
            <a:off x="576113" y="2021080"/>
            <a:ext cx="10046565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Stochastic Weight Averaging(SWA): 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서로 다른 모델 가중치를 평균화하여 일반화 성능 강화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Gradient Clipping: </a:t>
            </a:r>
            <a:r>
              <a:rPr lang="ko-KR" altLang="en-US" sz="1600" dirty="0" err="1">
                <a:latin typeface="맑은 고딕" panose="020B0503020000020004" pitchFamily="50" charset="-127"/>
                <a:cs typeface="Arial" panose="020B0604020202020204" pitchFamily="34" charset="0"/>
              </a:rPr>
              <a:t>그래디언트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 폭주 방지로 학습 안정성 보장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0CCEFB-5510-4183-8BE0-1459B8A1CAC0}"/>
              </a:ext>
            </a:extLst>
          </p:cNvPr>
          <p:cNvSpPr/>
          <p:nvPr/>
        </p:nvSpPr>
        <p:spPr>
          <a:xfrm>
            <a:off x="372643" y="1697727"/>
            <a:ext cx="10981155" cy="159441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85F33-ECCF-486F-88D6-99BEFDA795A5}"/>
              </a:ext>
            </a:extLst>
          </p:cNvPr>
          <p:cNvSpPr/>
          <p:nvPr/>
        </p:nvSpPr>
        <p:spPr>
          <a:xfrm>
            <a:off x="724131" y="1476762"/>
            <a:ext cx="212066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성능 향상 기법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9C5F49-5473-4D2B-8F0A-69E3E55373DA}"/>
              </a:ext>
            </a:extLst>
          </p:cNvPr>
          <p:cNvSpPr txBox="1"/>
          <p:nvPr/>
        </p:nvSpPr>
        <p:spPr>
          <a:xfrm>
            <a:off x="578988" y="4307875"/>
            <a:ext cx="10046565" cy="226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맑은 고딕" panose="020B0503020000020004" pitchFamily="50" charset="-127"/>
                <a:cs typeface="Arial" panose="020B0604020202020204" pitchFamily="34" charset="0"/>
              </a:rPr>
              <a:t>프루닝</a:t>
            </a:r>
            <a:r>
              <a:rPr lang="en-US" altLang="ko-KR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(Pruning):</a:t>
            </a:r>
          </a:p>
          <a:p>
            <a:pPr marL="800100" lvl="1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중요도가 낮은 가중치와 뉴런 제거로 모델 크기 감소 및 추론 속도 개선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800100" lvl="1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1600" dirty="0"/>
              <a:t>L1 </a:t>
            </a:r>
            <a:r>
              <a:rPr lang="ko-KR" altLang="en-US" sz="1600" dirty="0"/>
              <a:t>비구조적 가지치기 적용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양자화</a:t>
            </a:r>
            <a:r>
              <a:rPr lang="en-US" altLang="ko-KR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(Quantization):</a:t>
            </a:r>
          </a:p>
          <a:p>
            <a:pPr marL="742950" lvl="1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가중치와 활성화 값을 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32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비트에서 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8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비트로 변환해 메모리 사용량 감소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600" b="1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0CCEFB-5510-4183-8BE0-1459B8A1CAC0}"/>
              </a:ext>
            </a:extLst>
          </p:cNvPr>
          <p:cNvSpPr/>
          <p:nvPr/>
        </p:nvSpPr>
        <p:spPr>
          <a:xfrm>
            <a:off x="372644" y="3907765"/>
            <a:ext cx="10981155" cy="268353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985F33-ECCF-486F-88D6-99BEFDA795A5}"/>
              </a:ext>
            </a:extLst>
          </p:cNvPr>
          <p:cNvSpPr/>
          <p:nvPr/>
        </p:nvSpPr>
        <p:spPr>
          <a:xfrm>
            <a:off x="578989" y="3675831"/>
            <a:ext cx="241095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모델 경량화 기법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898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B7C8EBA-C903-4072-B4B4-7E61C3AED8C7}"/>
              </a:ext>
            </a:extLst>
          </p:cNvPr>
          <p:cNvSpPr txBox="1"/>
          <p:nvPr/>
        </p:nvSpPr>
        <p:spPr>
          <a:xfrm>
            <a:off x="63500" y="1041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연구 방법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09A3D9FF-6715-4301-9F63-846159A2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8667" y="6449381"/>
            <a:ext cx="318378" cy="365125"/>
          </a:xfrm>
        </p:spPr>
        <p:txBody>
          <a:bodyPr/>
          <a:lstStyle/>
          <a:p>
            <a:fld id="{0B4F39B0-91CD-421F-84C2-953D34C5E12E}" type="slidenum">
              <a:rPr lang="ko-KR" altLang="en-US" sz="160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/>
              <a:t>7</a:t>
            </a:fld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C5F49-5473-4D2B-8F0A-69E3E55373DA}"/>
              </a:ext>
            </a:extLst>
          </p:cNvPr>
          <p:cNvSpPr txBox="1"/>
          <p:nvPr/>
        </p:nvSpPr>
        <p:spPr>
          <a:xfrm>
            <a:off x="578990" y="1214909"/>
            <a:ext cx="10046565" cy="484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평가 지표</a:t>
            </a:r>
          </a:p>
          <a:p>
            <a:pPr marL="800100" lvl="1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정확도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(Accuracy)</a:t>
            </a:r>
          </a:p>
          <a:p>
            <a:pPr marL="800100" lvl="1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모델 크기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(Model Size)</a:t>
            </a:r>
          </a:p>
          <a:p>
            <a:pPr marL="800100" lvl="1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lang="en-US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결과 분석</a:t>
            </a:r>
          </a:p>
          <a:p>
            <a:pPr marL="800100" lvl="1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경량화 전후의 모델을 비교하여 성능 및 효율성 시각화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800100" lvl="1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실험은 동일한 데이터셋 및 설정으로 공정성을 확보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800100" lvl="1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b="1" dirty="0">
                <a:latin typeface="맑은 고딕" panose="020B0503020000020004" pitchFamily="50" charset="-127"/>
                <a:cs typeface="Arial" panose="020B0604020202020204" pitchFamily="34" charset="0"/>
              </a:rPr>
              <a:t>결론</a:t>
            </a:r>
          </a:p>
          <a:p>
            <a:pPr marL="800100" lvl="1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분류 정확도 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99.55% 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달성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800100" lvl="1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모델 크기 약 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75.04% </a:t>
            </a: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경량화</a:t>
            </a:r>
            <a:endParaRPr lang="en-US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800100" lvl="1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cs typeface="Arial" panose="020B0604020202020204" pitchFamily="34" charset="0"/>
              </a:rPr>
              <a:t>자원 제한 환경에서 적용 가능성을 확인</a:t>
            </a:r>
            <a:r>
              <a:rPr lang="en-US" altLang="ko-KR" sz="1600" dirty="0"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marL="342900" lvl="0" indent="-3429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0CCEFB-5510-4183-8BE0-1459B8A1CAC0}"/>
              </a:ext>
            </a:extLst>
          </p:cNvPr>
          <p:cNvSpPr/>
          <p:nvPr/>
        </p:nvSpPr>
        <p:spPr>
          <a:xfrm>
            <a:off x="372644" y="1017416"/>
            <a:ext cx="10981155" cy="479918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3985F33-ECCF-486F-88D6-99BEFDA795A5}"/>
              </a:ext>
            </a:extLst>
          </p:cNvPr>
          <p:cNvSpPr/>
          <p:nvPr/>
        </p:nvSpPr>
        <p:spPr>
          <a:xfrm>
            <a:off x="578990" y="811097"/>
            <a:ext cx="161266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solidFill>
                  <a:srgbClr val="002060"/>
                </a:solidFill>
                <a:latin typeface="맑은 고딕" panose="020B0503020000020004" pitchFamily="50" charset="-127"/>
                <a:cs typeface="함초롬돋움" panose="020B0604000101010101" pitchFamily="50" charset="-127"/>
              </a:rPr>
              <a:t>모델 평가</a:t>
            </a:r>
            <a:endParaRPr lang="ko-KR" altLang="en-US" sz="2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337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001ECD-F51A-4425-BBC4-0C5A7FAC0D19}"/>
              </a:ext>
            </a:extLst>
          </p:cNvPr>
          <p:cNvGrpSpPr/>
          <p:nvPr/>
        </p:nvGrpSpPr>
        <p:grpSpPr>
          <a:xfrm>
            <a:off x="189495" y="777533"/>
            <a:ext cx="6907992" cy="6149838"/>
            <a:chOff x="189495" y="582944"/>
            <a:chExt cx="6907992" cy="6149838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9963E41-5BA8-4867-8E65-D723150D76BD}"/>
                </a:ext>
              </a:extLst>
            </p:cNvPr>
            <p:cNvSpPr/>
            <p:nvPr/>
          </p:nvSpPr>
          <p:spPr>
            <a:xfrm>
              <a:off x="189495" y="582944"/>
              <a:ext cx="6314821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anose="020B0604000101010101" pitchFamily="50" charset="-127"/>
                </a:rPr>
                <a:t>|</a:t>
              </a:r>
              <a:r>
                <a:rPr lang="en-US" altLang="ko-KR" sz="20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000" b="1" dirty="0">
                  <a:solidFill>
                    <a:srgbClr val="002060"/>
                  </a:solidFill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연구 성과</a:t>
              </a:r>
              <a:endPara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CE8886-8171-432C-B7C1-D26C5552F1F0}"/>
                </a:ext>
              </a:extLst>
            </p:cNvPr>
            <p:cNvSpPr txBox="1"/>
            <p:nvPr/>
          </p:nvSpPr>
          <p:spPr>
            <a:xfrm>
              <a:off x="372981" y="1223582"/>
              <a:ext cx="6724506" cy="5509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성능 결과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ResNet9 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기반 경량화 모델은 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99.55%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의 분류 정확도를 달성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MNIST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데이터셋의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이론적 최대 성능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(99.7%)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에 근접한 결과를 확인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342900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b="1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리더보드</a:t>
              </a:r>
              <a:r>
                <a:rPr lang="ko-KR" altLang="en-US" sz="1600" b="1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결과 검토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캐글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퍼블릭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리더보드에서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퍼블릭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스코어 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1.0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은 학습 데이터와 테스트 데이터를 분리하지 않은 부적절한 설정에서 기인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[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그림 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2]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에서 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2018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년 기준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캐글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리더보드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점수 분포를 통해 현실적인 최대 성능이 약 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99.7%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임을 확인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342900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효율성 중심 연구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정확도와 효율성의 균형 최적화에 초점을 두어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, 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자원 제한 환경에서도 실용적인 </a:t>
              </a:r>
              <a:r>
                <a:rPr lang="ko-KR" altLang="en-US" sz="1600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딥러닝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모델 설계 가능성을 제시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342900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altLang="ko-KR" sz="1600" b="1" dirty="0">
                <a:latin typeface="맑은 고딕" panose="020B0503020000020004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7C8EBA-C903-4072-B4B4-7E61C3AED8C7}"/>
              </a:ext>
            </a:extLst>
          </p:cNvPr>
          <p:cNvSpPr txBox="1"/>
          <p:nvPr/>
        </p:nvSpPr>
        <p:spPr>
          <a:xfrm>
            <a:off x="63500" y="1041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결과 및 고찰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09A3D9FF-6715-4301-9F63-846159A2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8667" y="6449381"/>
            <a:ext cx="318378" cy="365125"/>
          </a:xfrm>
        </p:spPr>
        <p:txBody>
          <a:bodyPr/>
          <a:lstStyle/>
          <a:p>
            <a:fld id="{0B4F39B0-91CD-421F-84C2-953D34C5E12E}" type="slidenum">
              <a:rPr lang="ko-KR" altLang="en-US" sz="160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/>
              <a:t>8</a:t>
            </a:fld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17" y="2442365"/>
            <a:ext cx="5008028" cy="30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2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001ECD-F51A-4425-BBC4-0C5A7FAC0D19}"/>
              </a:ext>
            </a:extLst>
          </p:cNvPr>
          <p:cNvGrpSpPr/>
          <p:nvPr/>
        </p:nvGrpSpPr>
        <p:grpSpPr>
          <a:xfrm>
            <a:off x="189495" y="777533"/>
            <a:ext cx="11154781" cy="5071146"/>
            <a:chOff x="189495" y="582944"/>
            <a:chExt cx="11154781" cy="507114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9963E41-5BA8-4867-8E65-D723150D76BD}"/>
                </a:ext>
              </a:extLst>
            </p:cNvPr>
            <p:cNvSpPr/>
            <p:nvPr/>
          </p:nvSpPr>
          <p:spPr>
            <a:xfrm>
              <a:off x="189495" y="582944"/>
              <a:ext cx="6314821" cy="5749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accent1">
                      <a:lumMod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anose="020B0604000101010101" pitchFamily="50" charset="-127"/>
                </a:rPr>
                <a:t>|</a:t>
              </a:r>
              <a:r>
                <a:rPr lang="en-US" altLang="ko-KR" sz="2000" dirty="0">
                  <a:solidFill>
                    <a:srgbClr val="C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함초롬돋움" panose="020B0604000101010101" pitchFamily="50" charset="-127"/>
                </a:rPr>
                <a:t> </a:t>
              </a:r>
              <a:r>
                <a:rPr lang="ko-KR" altLang="en-US" sz="2000" b="1" dirty="0">
                  <a:solidFill>
                    <a:srgbClr val="002060"/>
                  </a:solidFill>
                  <a:latin typeface="맑은 고딕" panose="020B0503020000020004" pitchFamily="50" charset="-127"/>
                  <a:cs typeface="함초롬돋움" panose="020B0604000101010101" pitchFamily="50" charset="-127"/>
                </a:rPr>
                <a:t>경량화 기법의 효과</a:t>
              </a:r>
              <a:endParaRPr lang="en-US" altLang="ko-KR" sz="2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CE8886-8171-432C-B7C1-D26C5552F1F0}"/>
                </a:ext>
              </a:extLst>
            </p:cNvPr>
            <p:cNvSpPr txBox="1"/>
            <p:nvPr/>
          </p:nvSpPr>
          <p:spPr>
            <a:xfrm>
              <a:off x="372980" y="1223582"/>
              <a:ext cx="10971296" cy="443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모델 경량화 기법 결과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b="1" dirty="0" err="1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프루닝</a:t>
              </a:r>
              <a:r>
                <a:rPr lang="ko-KR" altLang="en-US" sz="1600" b="1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sz="1600" b="1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(Pruning):</a:t>
              </a:r>
            </a:p>
            <a:p>
              <a:pPr marL="1257300" lvl="2" indent="-342900" latinLnBrk="0">
                <a:lnSpc>
                  <a:spcPct val="150000"/>
                </a:lnSpc>
                <a:spcAft>
                  <a:spcPts val="600"/>
                </a:spcAft>
                <a:buFont typeface="+mj-ea"/>
                <a:buAutoNum type="circleNumDbPlain"/>
              </a:pP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중요도가 낮은 가중치와 뉴런 제거로 모델 크기 및 추론 속도 개선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1257300" lvl="2" indent="-342900" latinLnBrk="0">
                <a:lnSpc>
                  <a:spcPct val="150000"/>
                </a:lnSpc>
                <a:spcAft>
                  <a:spcPts val="600"/>
                </a:spcAft>
                <a:buFont typeface="+mj-ea"/>
                <a:buAutoNum type="circleNumDbPlain"/>
              </a:pP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성능 손실 최소화 </a:t>
              </a:r>
              <a:r>
                <a:rPr lang="ko-KR" altLang="en-US" sz="160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및 </a:t>
              </a:r>
              <a:r>
                <a:rPr lang="ko-KR" altLang="en-US" sz="1600"/>
                <a:t>비구조적 </a:t>
              </a:r>
              <a:r>
                <a:rPr lang="ko-KR" altLang="en-US" sz="1600" dirty="0"/>
                <a:t>가지치기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로 정확도 유지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양자화 </a:t>
              </a:r>
              <a:r>
                <a:rPr lang="en-US" altLang="ko-KR" sz="1600" b="1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(Quantization): 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메모리 사용량 감소와 동시에 정확도 유지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..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ko-KR" sz="1600" b="1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SWA (Stochastic Weight Averaging): </a:t>
              </a: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가중치 평균화를 통한 일반화 성능 향상 및 학습 안정화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342900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b="1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결과 분석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제안된 경량화 기법은 모델 크기 및 추론 속도 대폭 향상과 더불어 높은 정확도를 유지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800100" lvl="1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리소스 제한 환경에서의 적용 가능성을 입증</a:t>
              </a:r>
              <a:r>
                <a:rPr lang="en-US" altLang="ko-KR" sz="1600" dirty="0">
                  <a:latin typeface="맑은 고딕" panose="020B0503020000020004" pitchFamily="50" charset="-127"/>
                  <a:cs typeface="함초롬돋움" panose="020B0604000101010101" pitchFamily="50" charset="-127"/>
                </a:rPr>
                <a:t>.</a:t>
              </a:r>
            </a:p>
            <a:p>
              <a:pPr marL="342900" indent="-342900" latinLnBrk="0">
                <a:lnSpc>
                  <a:spcPct val="150000"/>
                </a:lnSpc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altLang="ko-KR" sz="1600" b="1" dirty="0">
                <a:latin typeface="맑은 고딕" panose="020B0503020000020004" pitchFamily="50" charset="-127"/>
                <a:cs typeface="함초롬돋움" panose="020B0604000101010101" pitchFamily="50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7C8EBA-C903-4072-B4B4-7E61C3AED8C7}"/>
              </a:ext>
            </a:extLst>
          </p:cNvPr>
          <p:cNvSpPr txBox="1"/>
          <p:nvPr/>
        </p:nvSpPr>
        <p:spPr>
          <a:xfrm>
            <a:off x="63500" y="1041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결과 및 고찰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5" name="슬라이드 번호 개체 틀 1">
            <a:extLst>
              <a:ext uri="{FF2B5EF4-FFF2-40B4-BE49-F238E27FC236}">
                <a16:creationId xmlns:a16="http://schemas.microsoft.com/office/drawing/2014/main" id="{09A3D9FF-6715-4301-9F63-846159A2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68667" y="6449381"/>
            <a:ext cx="318378" cy="365125"/>
          </a:xfrm>
        </p:spPr>
        <p:txBody>
          <a:bodyPr/>
          <a:lstStyle/>
          <a:p>
            <a:fld id="{0B4F39B0-91CD-421F-84C2-953D34C5E12E}" type="slidenum">
              <a:rPr lang="ko-KR" altLang="en-US" sz="1600" smtClean="0">
                <a:solidFill>
                  <a:schemeClr val="bg1">
                    <a:lumMod val="6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/>
              <a:t>9</a:t>
            </a:fld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636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666</Words>
  <Application>Microsoft Office PowerPoint</Application>
  <PresentationFormat>와이드스크린</PresentationFormat>
  <Paragraphs>102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한양신명조</vt:lpstr>
      <vt:lpstr>함초롬돋움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</dc:creator>
  <cp:lastModifiedBy>김채훈</cp:lastModifiedBy>
  <cp:revision>45</cp:revision>
  <dcterms:created xsi:type="dcterms:W3CDTF">2024-10-28T13:21:58Z</dcterms:created>
  <dcterms:modified xsi:type="dcterms:W3CDTF">2024-11-24T20:22:54Z</dcterms:modified>
</cp:coreProperties>
</file>