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7"/>
  </p:notesMasterIdLst>
  <p:sldIdLst>
    <p:sldId id="261" r:id="rId2"/>
    <p:sldId id="269" r:id="rId3"/>
    <p:sldId id="267" r:id="rId4"/>
    <p:sldId id="268" r:id="rId5"/>
    <p:sldId id="486" r:id="rId6"/>
    <p:sldId id="533" r:id="rId7"/>
    <p:sldId id="534" r:id="rId8"/>
    <p:sldId id="535" r:id="rId9"/>
    <p:sldId id="536" r:id="rId10"/>
    <p:sldId id="539" r:id="rId11"/>
    <p:sldId id="537" r:id="rId12"/>
    <p:sldId id="538" r:id="rId13"/>
    <p:sldId id="540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1" r:id="rId23"/>
    <p:sldId id="552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2" r:id="rId52"/>
    <p:sldId id="581" r:id="rId53"/>
    <p:sldId id="436" r:id="rId54"/>
    <p:sldId id="532" r:id="rId55"/>
    <p:sldId id="287" r:id="rId5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orient="horz" pos="2544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 autoAdjust="0"/>
    <p:restoredTop sz="94625" autoAdjust="0"/>
  </p:normalViewPr>
  <p:slideViewPr>
    <p:cSldViewPr showGuides="1">
      <p:cViewPr varScale="1">
        <p:scale>
          <a:sx n="68" d="100"/>
          <a:sy n="68" d="100"/>
        </p:scale>
        <p:origin x="1080" y="32"/>
      </p:cViewPr>
      <p:guideLst>
        <p:guide orient="horz" pos="3360"/>
        <p:guide orient="horz" pos="254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6AD53-A17A-4985-A675-79FA4BB592D0}" type="doc">
      <dgm:prSet loTypeId="urn:microsoft.com/office/officeart/2005/8/layout/vList2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2F0C5C8-8574-4989-8FBD-695E644BBF2C}">
      <dgm:prSet phldrT="[텍스트]" custT="1"/>
      <dgm:spPr/>
      <dgm:t>
        <a:bodyPr/>
        <a:lstStyle/>
        <a:p>
          <a:pPr latinLnBrk="1"/>
          <a:r>
            <a:rPr lang="ko-KR" altLang="en-US" sz="1750">
              <a:latin typeface="+mn-ea"/>
              <a:ea typeface="+mn-ea"/>
            </a:rPr>
            <a:t>■ </a:t>
          </a:r>
          <a:r>
            <a:rPr lang="ko-KR" altLang="ko-KR" sz="1750">
              <a:latin typeface="+mn-ea"/>
              <a:ea typeface="+mn-ea"/>
            </a:rPr>
            <a:t>구조체란 무엇인지 알아보고, 구조체를 정의하고 사용하는 방법을 알아본다.</a:t>
          </a:r>
          <a:endParaRPr lang="ko-KR" altLang="en-US" sz="1750" dirty="0">
            <a:latin typeface="+mn-ea"/>
            <a:ea typeface="+mn-ea"/>
          </a:endParaRPr>
        </a:p>
      </dgm:t>
    </dgm:pt>
    <dgm:pt modelId="{CAB44854-DFEE-4744-A97E-BAB173971602}" type="parTrans" cxnId="{D558898C-0444-4DC0-923F-832C494183A6}">
      <dgm:prSet/>
      <dgm:spPr/>
      <dgm:t>
        <a:bodyPr/>
        <a:lstStyle/>
        <a:p>
          <a:pPr latinLnBrk="1"/>
          <a:endParaRPr lang="ko-KR" altLang="en-US" sz="1750">
            <a:latin typeface="+mn-ea"/>
            <a:ea typeface="+mn-ea"/>
          </a:endParaRPr>
        </a:p>
      </dgm:t>
    </dgm:pt>
    <dgm:pt modelId="{D539C482-903B-44A6-80F8-5C22CC56A9C1}" type="sibTrans" cxnId="{D558898C-0444-4DC0-923F-832C494183A6}">
      <dgm:prSet/>
      <dgm:spPr/>
      <dgm:t>
        <a:bodyPr/>
        <a:lstStyle/>
        <a:p>
          <a:pPr latinLnBrk="1"/>
          <a:endParaRPr lang="ko-KR" altLang="en-US" sz="1750">
            <a:latin typeface="+mn-ea"/>
            <a:ea typeface="+mn-ea"/>
          </a:endParaRPr>
        </a:p>
      </dgm:t>
    </dgm:pt>
    <dgm:pt modelId="{4BC89FAE-5FC8-4682-9885-3238592FB2BF}">
      <dgm:prSet/>
      <dgm:spPr/>
      <dgm:t>
        <a:bodyPr/>
        <a:lstStyle/>
        <a:p>
          <a:pPr latinLnBrk="1"/>
          <a:r>
            <a:rPr lang="ko-KR" altLang="en-US">
              <a:latin typeface="+mn-ea"/>
              <a:ea typeface="+mn-ea"/>
            </a:rPr>
            <a:t>■ </a:t>
          </a:r>
          <a:r>
            <a:rPr lang="ko-KR" altLang="ko-KR">
              <a:latin typeface="+mn-ea"/>
              <a:ea typeface="+mn-ea"/>
            </a:rPr>
            <a:t>구조체 변수를 선언하고 초기화하는 방법을 알아본다.</a:t>
          </a:r>
          <a:endParaRPr lang="ko-KR" altLang="ko-KR" dirty="0">
            <a:latin typeface="+mn-ea"/>
            <a:ea typeface="+mn-ea"/>
          </a:endParaRPr>
        </a:p>
      </dgm:t>
    </dgm:pt>
    <dgm:pt modelId="{B7B9E1E5-251F-4C76-BDF2-FC763835E4E7}" type="parTrans" cxnId="{89601C77-2F38-4D00-A963-11DE4A09150E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ED09969-8995-470A-990D-50E18096BE49}" type="sibTrans" cxnId="{89601C77-2F38-4D00-A963-11DE4A09150E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B6C0884-01B6-4CE2-A121-850AD87E3D16}">
      <dgm:prSet/>
      <dgm:spPr/>
      <dgm:t>
        <a:bodyPr/>
        <a:lstStyle/>
        <a:p>
          <a:pPr latinLnBrk="1"/>
          <a:r>
            <a:rPr lang="ko-KR" altLang="en-US">
              <a:latin typeface="+mn-ea"/>
              <a:ea typeface="+mn-ea"/>
            </a:rPr>
            <a:t>■ </a:t>
          </a:r>
          <a:r>
            <a:rPr lang="ko-KR" altLang="ko-KR">
              <a:latin typeface="+mn-ea"/>
              <a:ea typeface="+mn-ea"/>
            </a:rPr>
            <a:t>구조체 배열이나 구조체 포인터를 사용하는 방법을 알아본다.</a:t>
          </a:r>
          <a:endParaRPr lang="ko-KR" altLang="ko-KR" dirty="0">
            <a:latin typeface="+mn-ea"/>
            <a:ea typeface="+mn-ea"/>
          </a:endParaRPr>
        </a:p>
      </dgm:t>
    </dgm:pt>
    <dgm:pt modelId="{92E16971-8450-40E5-91CD-67B62B663910}" type="parTrans" cxnId="{DF52037D-C0DE-4898-A344-DB84783A29C5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C2E59841-6D4B-466D-B896-29DDBB63819E}" type="sibTrans" cxnId="{DF52037D-C0DE-4898-A344-DB84783A29C5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4677A01-05E6-4EF3-8959-596ABDFFB16D}">
      <dgm:prSet/>
      <dgm:spPr/>
      <dgm:t>
        <a:bodyPr/>
        <a:lstStyle/>
        <a:p>
          <a:pPr latinLnBrk="1"/>
          <a:r>
            <a:rPr lang="ko-KR" altLang="en-US">
              <a:latin typeface="+mn-ea"/>
              <a:ea typeface="+mn-ea"/>
            </a:rPr>
            <a:t>■ </a:t>
          </a:r>
          <a:r>
            <a:rPr lang="ko-KR" altLang="ko-KR">
              <a:latin typeface="+mn-ea"/>
              <a:ea typeface="+mn-ea"/>
            </a:rPr>
            <a:t>공용체란 무엇인지 알아보고, 공용체를 정의하고 사용하는 방법을 알아본다.</a:t>
          </a:r>
          <a:endParaRPr lang="ko-KR" altLang="ko-KR" dirty="0">
            <a:latin typeface="+mn-ea"/>
            <a:ea typeface="+mn-ea"/>
          </a:endParaRPr>
        </a:p>
      </dgm:t>
    </dgm:pt>
    <dgm:pt modelId="{17C9C3F2-D2F8-4075-B9FA-9F009E96AA36}" type="parTrans" cxnId="{7F62C32A-CB0E-4A66-978A-DD296332084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582AB55-E2C3-4A69-8DC4-81E419C2014D}" type="sibTrans" cxnId="{7F62C32A-CB0E-4A66-978A-DD2963320847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6C845D97-A07E-4863-AC90-461DCD15BA7E}">
      <dgm:prSet/>
      <dgm:spPr/>
      <dgm:t>
        <a:bodyPr/>
        <a:lstStyle/>
        <a:p>
          <a:pPr latinLnBrk="1"/>
          <a:r>
            <a:rPr lang="ko-KR" altLang="en-US">
              <a:latin typeface="+mn-ea"/>
              <a:ea typeface="+mn-ea"/>
            </a:rPr>
            <a:t>■ </a:t>
          </a:r>
          <a:r>
            <a:rPr lang="ko-KR" altLang="ko-KR">
              <a:latin typeface="+mn-ea"/>
              <a:ea typeface="+mn-ea"/>
            </a:rPr>
            <a:t>열거체란 무엇인지 알아보고, 열거체를 정의하고 사용하는 방법을 알아본다.</a:t>
          </a:r>
          <a:endParaRPr lang="ko-KR" altLang="ko-KR" dirty="0">
            <a:latin typeface="+mn-ea"/>
            <a:ea typeface="+mn-ea"/>
          </a:endParaRPr>
        </a:p>
      </dgm:t>
    </dgm:pt>
    <dgm:pt modelId="{92E570BB-8E47-43C1-8B9C-655E1A27769A}" type="parTrans" cxnId="{241CCAE3-B36F-48C9-B921-DDA40A43914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FD3EA69-4B84-44CE-8C9E-97C648DA5D9E}" type="sibTrans" cxnId="{241CCAE3-B36F-48C9-B921-DDA40A439140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51FB333-48C5-4CB8-A9C1-01D734785353}">
      <dgm:prSet/>
      <dgm:spPr/>
      <dgm:t>
        <a:bodyPr/>
        <a:lstStyle/>
        <a:p>
          <a:pPr latinLnBrk="1"/>
          <a:r>
            <a:rPr lang="ko-KR" altLang="en-US">
              <a:latin typeface="+mn-ea"/>
              <a:ea typeface="+mn-ea"/>
            </a:rPr>
            <a:t>■ </a:t>
          </a:r>
          <a:r>
            <a:rPr lang="ko-KR" altLang="ko-KR">
              <a:latin typeface="+mn-ea"/>
              <a:ea typeface="+mn-ea"/>
            </a:rPr>
            <a:t>typedef를 정의하는 방법을 알아본다.</a:t>
          </a:r>
          <a:endParaRPr lang="ko-KR" altLang="ko-KR" dirty="0">
            <a:latin typeface="+mn-ea"/>
            <a:ea typeface="+mn-ea"/>
          </a:endParaRPr>
        </a:p>
      </dgm:t>
    </dgm:pt>
    <dgm:pt modelId="{A80DCC38-10D8-4F23-819E-C256A2D0B4EA}" type="parTrans" cxnId="{18F45D0E-71AB-4CAD-8B36-9888075D330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B414D8A-971B-49C8-9E43-058E031F37DC}" type="sibTrans" cxnId="{18F45D0E-71AB-4CAD-8B36-9888075D330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A8938638-90AB-4EBA-BA6C-2D2BB714E8FC}" type="pres">
      <dgm:prSet presAssocID="{3276AD53-A17A-4985-A675-79FA4BB592D0}" presName="linear" presStyleCnt="0">
        <dgm:presLayoutVars>
          <dgm:animLvl val="lvl"/>
          <dgm:resizeHandles val="exact"/>
        </dgm:presLayoutVars>
      </dgm:prSet>
      <dgm:spPr/>
    </dgm:pt>
    <dgm:pt modelId="{F00B69AC-B688-4CE7-AAE1-7335624DF24E}" type="pres">
      <dgm:prSet presAssocID="{62F0C5C8-8574-4989-8FBD-695E644BBF2C}" presName="parentText" presStyleLbl="node1" presStyleIdx="0" presStyleCnt="6" custLinFactNeighborX="971" custLinFactNeighborY="34248">
        <dgm:presLayoutVars>
          <dgm:chMax val="0"/>
          <dgm:bulletEnabled val="1"/>
        </dgm:presLayoutVars>
      </dgm:prSet>
      <dgm:spPr/>
    </dgm:pt>
    <dgm:pt modelId="{AC60632F-774F-4B72-99E1-C536DA8BA551}" type="pres">
      <dgm:prSet presAssocID="{D539C482-903B-44A6-80F8-5C22CC56A9C1}" presName="spacer" presStyleCnt="0"/>
      <dgm:spPr/>
    </dgm:pt>
    <dgm:pt modelId="{8A6E7B74-C07E-4D20-A624-E2DED7F711F3}" type="pres">
      <dgm:prSet presAssocID="{4BC89FAE-5FC8-4682-9885-3238592FB2B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C474776-6B8B-4E33-9CD7-DFFB10C97884}" type="pres">
      <dgm:prSet presAssocID="{9ED09969-8995-470A-990D-50E18096BE49}" presName="spacer" presStyleCnt="0"/>
      <dgm:spPr/>
    </dgm:pt>
    <dgm:pt modelId="{D2A8361F-E808-452C-A7DC-B459EB620DA3}" type="pres">
      <dgm:prSet presAssocID="{1B6C0884-01B6-4CE2-A121-850AD87E3D1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B8B7FB8-D228-4EF2-934E-DC2F3C1D0049}" type="pres">
      <dgm:prSet presAssocID="{C2E59841-6D4B-466D-B896-29DDBB63819E}" presName="spacer" presStyleCnt="0"/>
      <dgm:spPr/>
    </dgm:pt>
    <dgm:pt modelId="{475329EE-ED10-4D81-B8E1-30AC349E3801}" type="pres">
      <dgm:prSet presAssocID="{54677A01-05E6-4EF3-8959-596ABDFFB1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D807D74-95CF-4751-AD8C-1802D4E3F25E}" type="pres">
      <dgm:prSet presAssocID="{2582AB55-E2C3-4A69-8DC4-81E419C2014D}" presName="spacer" presStyleCnt="0"/>
      <dgm:spPr/>
    </dgm:pt>
    <dgm:pt modelId="{62E15576-10B9-461B-9936-7E6B0D23BB24}" type="pres">
      <dgm:prSet presAssocID="{6C845D97-A07E-4863-AC90-461DCD15BA7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7982A1-4E1F-49F4-8644-3C97667CB4A7}" type="pres">
      <dgm:prSet presAssocID="{1FD3EA69-4B84-44CE-8C9E-97C648DA5D9E}" presName="spacer" presStyleCnt="0"/>
      <dgm:spPr/>
    </dgm:pt>
    <dgm:pt modelId="{8B04DC2F-0948-4D18-8DF5-2152227022B5}" type="pres">
      <dgm:prSet presAssocID="{951FB333-48C5-4CB8-A9C1-01D73478535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4B0FD03-664D-4B02-80F7-87221F7B3539}" type="presOf" srcId="{4BC89FAE-5FC8-4682-9885-3238592FB2BF}" destId="{8A6E7B74-C07E-4D20-A624-E2DED7F711F3}" srcOrd="0" destOrd="0" presId="urn:microsoft.com/office/officeart/2005/8/layout/vList2"/>
    <dgm:cxn modelId="{18F45D0E-71AB-4CAD-8B36-9888075D330F}" srcId="{3276AD53-A17A-4985-A675-79FA4BB592D0}" destId="{951FB333-48C5-4CB8-A9C1-01D734785353}" srcOrd="5" destOrd="0" parTransId="{A80DCC38-10D8-4F23-819E-C256A2D0B4EA}" sibTransId="{1B414D8A-971B-49C8-9E43-058E031F37DC}"/>
    <dgm:cxn modelId="{4B4F0529-9801-4062-9AC5-89BD894B767F}" type="presOf" srcId="{951FB333-48C5-4CB8-A9C1-01D734785353}" destId="{8B04DC2F-0948-4D18-8DF5-2152227022B5}" srcOrd="0" destOrd="0" presId="urn:microsoft.com/office/officeart/2005/8/layout/vList2"/>
    <dgm:cxn modelId="{7F62C32A-CB0E-4A66-978A-DD2963320847}" srcId="{3276AD53-A17A-4985-A675-79FA4BB592D0}" destId="{54677A01-05E6-4EF3-8959-596ABDFFB16D}" srcOrd="3" destOrd="0" parTransId="{17C9C3F2-D2F8-4075-B9FA-9F009E96AA36}" sibTransId="{2582AB55-E2C3-4A69-8DC4-81E419C2014D}"/>
    <dgm:cxn modelId="{9A22F573-304E-41BF-8B73-23668D304E06}" type="presOf" srcId="{62F0C5C8-8574-4989-8FBD-695E644BBF2C}" destId="{F00B69AC-B688-4CE7-AAE1-7335624DF24E}" srcOrd="0" destOrd="0" presId="urn:microsoft.com/office/officeart/2005/8/layout/vList2"/>
    <dgm:cxn modelId="{89601C77-2F38-4D00-A963-11DE4A09150E}" srcId="{3276AD53-A17A-4985-A675-79FA4BB592D0}" destId="{4BC89FAE-5FC8-4682-9885-3238592FB2BF}" srcOrd="1" destOrd="0" parTransId="{B7B9E1E5-251F-4C76-BDF2-FC763835E4E7}" sibTransId="{9ED09969-8995-470A-990D-50E18096BE49}"/>
    <dgm:cxn modelId="{65DE4A77-109F-4130-A869-76596CF662EF}" type="presOf" srcId="{1B6C0884-01B6-4CE2-A121-850AD87E3D16}" destId="{D2A8361F-E808-452C-A7DC-B459EB620DA3}" srcOrd="0" destOrd="0" presId="urn:microsoft.com/office/officeart/2005/8/layout/vList2"/>
    <dgm:cxn modelId="{DF52037D-C0DE-4898-A344-DB84783A29C5}" srcId="{3276AD53-A17A-4985-A675-79FA4BB592D0}" destId="{1B6C0884-01B6-4CE2-A121-850AD87E3D16}" srcOrd="2" destOrd="0" parTransId="{92E16971-8450-40E5-91CD-67B62B663910}" sibTransId="{C2E59841-6D4B-466D-B896-29DDBB63819E}"/>
    <dgm:cxn modelId="{D558898C-0444-4DC0-923F-832C494183A6}" srcId="{3276AD53-A17A-4985-A675-79FA4BB592D0}" destId="{62F0C5C8-8574-4989-8FBD-695E644BBF2C}" srcOrd="0" destOrd="0" parTransId="{CAB44854-DFEE-4744-A97E-BAB173971602}" sibTransId="{D539C482-903B-44A6-80F8-5C22CC56A9C1}"/>
    <dgm:cxn modelId="{4165B997-7B97-4BDF-BFE3-022620480E91}" type="presOf" srcId="{3276AD53-A17A-4985-A675-79FA4BB592D0}" destId="{A8938638-90AB-4EBA-BA6C-2D2BB714E8FC}" srcOrd="0" destOrd="0" presId="urn:microsoft.com/office/officeart/2005/8/layout/vList2"/>
    <dgm:cxn modelId="{B6B66DB9-3FF2-4E3C-B8F2-9A477598D877}" type="presOf" srcId="{6C845D97-A07E-4863-AC90-461DCD15BA7E}" destId="{62E15576-10B9-461B-9936-7E6B0D23BB24}" srcOrd="0" destOrd="0" presId="urn:microsoft.com/office/officeart/2005/8/layout/vList2"/>
    <dgm:cxn modelId="{B63604C2-A005-403A-876A-7B4693308A70}" type="presOf" srcId="{54677A01-05E6-4EF3-8959-596ABDFFB16D}" destId="{475329EE-ED10-4D81-B8E1-30AC349E3801}" srcOrd="0" destOrd="0" presId="urn:microsoft.com/office/officeart/2005/8/layout/vList2"/>
    <dgm:cxn modelId="{241CCAE3-B36F-48C9-B921-DDA40A439140}" srcId="{3276AD53-A17A-4985-A675-79FA4BB592D0}" destId="{6C845D97-A07E-4863-AC90-461DCD15BA7E}" srcOrd="4" destOrd="0" parTransId="{92E570BB-8E47-43C1-8B9C-655E1A27769A}" sibTransId="{1FD3EA69-4B84-44CE-8C9E-97C648DA5D9E}"/>
    <dgm:cxn modelId="{D4A09428-4DBE-4FD8-B33F-42E52BF4E84A}" type="presParOf" srcId="{A8938638-90AB-4EBA-BA6C-2D2BB714E8FC}" destId="{F00B69AC-B688-4CE7-AAE1-7335624DF24E}" srcOrd="0" destOrd="0" presId="urn:microsoft.com/office/officeart/2005/8/layout/vList2"/>
    <dgm:cxn modelId="{89E2D622-CAC0-4136-B86A-D9855C523CF4}" type="presParOf" srcId="{A8938638-90AB-4EBA-BA6C-2D2BB714E8FC}" destId="{AC60632F-774F-4B72-99E1-C536DA8BA551}" srcOrd="1" destOrd="0" presId="urn:microsoft.com/office/officeart/2005/8/layout/vList2"/>
    <dgm:cxn modelId="{236920B0-3741-4D6C-912A-64A56E1AAC51}" type="presParOf" srcId="{A8938638-90AB-4EBA-BA6C-2D2BB714E8FC}" destId="{8A6E7B74-C07E-4D20-A624-E2DED7F711F3}" srcOrd="2" destOrd="0" presId="urn:microsoft.com/office/officeart/2005/8/layout/vList2"/>
    <dgm:cxn modelId="{548F1472-61DF-4C9D-8A3A-A90D0AB18AE5}" type="presParOf" srcId="{A8938638-90AB-4EBA-BA6C-2D2BB714E8FC}" destId="{4C474776-6B8B-4E33-9CD7-DFFB10C97884}" srcOrd="3" destOrd="0" presId="urn:microsoft.com/office/officeart/2005/8/layout/vList2"/>
    <dgm:cxn modelId="{C6E757FC-FBB8-4ECA-A77F-A7CAD2190735}" type="presParOf" srcId="{A8938638-90AB-4EBA-BA6C-2D2BB714E8FC}" destId="{D2A8361F-E808-452C-A7DC-B459EB620DA3}" srcOrd="4" destOrd="0" presId="urn:microsoft.com/office/officeart/2005/8/layout/vList2"/>
    <dgm:cxn modelId="{6FB4EA29-FAC6-4E21-9AC0-5455410977FA}" type="presParOf" srcId="{A8938638-90AB-4EBA-BA6C-2D2BB714E8FC}" destId="{0B8B7FB8-D228-4EF2-934E-DC2F3C1D0049}" srcOrd="5" destOrd="0" presId="urn:microsoft.com/office/officeart/2005/8/layout/vList2"/>
    <dgm:cxn modelId="{243A8148-B622-4408-94A9-B51EC5045BFE}" type="presParOf" srcId="{A8938638-90AB-4EBA-BA6C-2D2BB714E8FC}" destId="{475329EE-ED10-4D81-B8E1-30AC349E3801}" srcOrd="6" destOrd="0" presId="urn:microsoft.com/office/officeart/2005/8/layout/vList2"/>
    <dgm:cxn modelId="{A8BC62A5-BA12-4DB9-B6F6-8D979CC79547}" type="presParOf" srcId="{A8938638-90AB-4EBA-BA6C-2D2BB714E8FC}" destId="{FD807D74-95CF-4751-AD8C-1802D4E3F25E}" srcOrd="7" destOrd="0" presId="urn:microsoft.com/office/officeart/2005/8/layout/vList2"/>
    <dgm:cxn modelId="{1B240619-5E2A-40DE-BDD3-8C493F49A5F6}" type="presParOf" srcId="{A8938638-90AB-4EBA-BA6C-2D2BB714E8FC}" destId="{62E15576-10B9-461B-9936-7E6B0D23BB24}" srcOrd="8" destOrd="0" presId="urn:microsoft.com/office/officeart/2005/8/layout/vList2"/>
    <dgm:cxn modelId="{6D46FA10-D316-4E88-A43D-69D08865FC8D}" type="presParOf" srcId="{A8938638-90AB-4EBA-BA6C-2D2BB714E8FC}" destId="{5A7982A1-4E1F-49F4-8644-3C97667CB4A7}" srcOrd="9" destOrd="0" presId="urn:microsoft.com/office/officeart/2005/8/layout/vList2"/>
    <dgm:cxn modelId="{12665BB7-36D7-460E-9508-E40D8838DCD6}" type="presParOf" srcId="{A8938638-90AB-4EBA-BA6C-2D2BB714E8FC}" destId="{8B04DC2F-0948-4D18-8DF5-2152227022B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B9058-1D9B-4983-A650-22FCB6A199F4}" type="doc">
      <dgm:prSet loTypeId="urn:microsoft.com/office/officeart/2005/8/layout/vList4#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AACD98B-1780-4BD4-A61C-D20B0D708E86}">
      <dgm:prSet custT="1"/>
      <dgm:spPr/>
      <dgm:t>
        <a:bodyPr/>
        <a:lstStyle/>
        <a:p>
          <a:pPr latinLnBrk="1"/>
          <a:r>
            <a:rPr lang="ko-KR" altLang="en-US" sz="1400" dirty="0">
              <a:latin typeface="+mn-ea"/>
              <a:ea typeface="+mn-ea"/>
            </a:rPr>
            <a:t>구조체</a:t>
          </a:r>
        </a:p>
      </dgm:t>
    </dgm:pt>
    <dgm:pt modelId="{CD63A866-55C1-41DC-A028-0E753BB7D15A}" type="parTrans" cxnId="{EDF1900F-D749-4DB1-BBDC-AEAC3A60B9A6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53AB1BB3-C02B-4F6E-94C8-9247C53A9EA4}" type="sibTrans" cxnId="{EDF1900F-D749-4DB1-BBDC-AEAC3A60B9A6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7771626D-D910-451C-9509-2CAAC127E2DF}">
      <dgm:prSet custT="1"/>
      <dgm:spPr/>
      <dgm:t>
        <a:bodyPr/>
        <a:lstStyle/>
        <a:p>
          <a:pPr latinLnBrk="1"/>
          <a:r>
            <a:rPr lang="en-US" altLang="ko-KR" sz="1400" dirty="0" err="1">
              <a:latin typeface="+mn-ea"/>
              <a:ea typeface="+mn-ea"/>
            </a:rPr>
            <a:t>typedef</a:t>
          </a:r>
          <a:endParaRPr lang="ko-KR" altLang="en-US" sz="1400" dirty="0">
            <a:latin typeface="+mn-ea"/>
            <a:ea typeface="+mn-ea"/>
          </a:endParaRPr>
        </a:p>
      </dgm:t>
    </dgm:pt>
    <dgm:pt modelId="{5C569B70-5073-47E4-B26E-0A91BF10AA2B}" type="sibTrans" cxnId="{ACAD67B8-A1E6-4E07-9453-D18F9E3A55E6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707535AC-0F02-48B7-B873-A62735DB4200}" type="parTrans" cxnId="{ACAD67B8-A1E6-4E07-9453-D18F9E3A55E6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927493B6-CF70-47FA-89DE-AAA80FD25158}">
      <dgm:prSet custT="1"/>
      <dgm:spPr/>
      <dgm:t>
        <a:bodyPr/>
        <a:lstStyle/>
        <a:p>
          <a:pPr latinLnBrk="1"/>
          <a:r>
            <a:rPr lang="ko-KR" altLang="en-US" sz="1400" dirty="0" err="1">
              <a:latin typeface="+mn-ea"/>
              <a:ea typeface="+mn-ea"/>
            </a:rPr>
            <a:t>공용체와</a:t>
          </a:r>
          <a:r>
            <a:rPr lang="ko-KR" altLang="en-US" sz="1400" dirty="0">
              <a:latin typeface="+mn-ea"/>
              <a:ea typeface="+mn-ea"/>
            </a:rPr>
            <a:t> </a:t>
          </a:r>
          <a:r>
            <a:rPr lang="ko-KR" altLang="en-US" sz="1400" dirty="0" err="1">
              <a:latin typeface="+mn-ea"/>
              <a:ea typeface="+mn-ea"/>
            </a:rPr>
            <a:t>열거체</a:t>
          </a:r>
          <a:endParaRPr lang="ko-KR" altLang="en-US" sz="1400" dirty="0">
            <a:latin typeface="+mn-ea"/>
            <a:ea typeface="+mn-ea"/>
          </a:endParaRPr>
        </a:p>
      </dgm:t>
    </dgm:pt>
    <dgm:pt modelId="{FFBBB3F2-CD94-4526-8EB6-D8A47A9953AE}" type="sibTrans" cxnId="{5766EE66-6A6A-4797-994B-0FB32FC52A5E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77E8389F-0A89-48A6-BE7B-E0E4C2B55CF9}" type="parTrans" cxnId="{5766EE66-6A6A-4797-994B-0FB32FC52A5E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0436290E-675B-4192-BBA2-4631A91605A9}">
      <dgm:prSet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구조체의 기본</a:t>
          </a:r>
        </a:p>
      </dgm:t>
    </dgm:pt>
    <dgm:pt modelId="{C91C7124-D419-4054-8937-0E2071B6F977}" type="parTrans" cxnId="{A7AB85E5-3133-49B2-919D-CA5E6DC8BF15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596827C3-ED70-4E76-8E42-7738FF0BE8F0}" type="sibTrans" cxnId="{A7AB85E5-3133-49B2-919D-CA5E6DC8BF15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FFAD66E1-5A30-4536-8403-12EC0F526185}">
      <dgm:prSet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구조체의 사용</a:t>
          </a:r>
        </a:p>
      </dgm:t>
    </dgm:pt>
    <dgm:pt modelId="{A4E61C30-D949-4CC6-83BA-8BBC1699716A}" type="parTrans" cxnId="{21FEA0E1-8EF0-4622-B067-DDAA324F8E3E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C80C8EEE-9ECC-4204-A1FD-79F081915754}" type="sibTrans" cxnId="{21FEA0E1-8EF0-4622-B067-DDAA324F8E3E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95FA0F49-EBFB-423E-8E4E-99DB8757843F}">
      <dgm:prSet custT="1"/>
      <dgm:spPr/>
      <dgm:t>
        <a:bodyPr/>
        <a:lstStyle/>
        <a:p>
          <a:pPr latinLnBrk="1"/>
          <a:r>
            <a:rPr lang="ko-KR" altLang="en-US" sz="1200" dirty="0">
              <a:latin typeface="+mn-ea"/>
              <a:ea typeface="+mn-ea"/>
            </a:rPr>
            <a:t>비트필드</a:t>
          </a:r>
        </a:p>
      </dgm:t>
    </dgm:pt>
    <dgm:pt modelId="{AD4A5824-562F-4E8B-9647-2A92E369541A}" type="parTrans" cxnId="{E931CB5D-19EF-431A-ACD2-15A8269E9EE4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58594093-FB60-4153-BF0B-23D427E269FB}" type="sibTrans" cxnId="{E931CB5D-19EF-431A-ACD2-15A8269E9EE4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B167A1D4-0F1F-4D9F-9F8E-FDBE07F96004}">
      <dgm:prSet custT="1"/>
      <dgm:spPr/>
      <dgm:t>
        <a:bodyPr/>
        <a:lstStyle/>
        <a:p>
          <a:pPr latinLnBrk="1"/>
          <a:r>
            <a:rPr lang="ko-KR" altLang="en-US" sz="1200" dirty="0" err="1">
              <a:latin typeface="+mn-ea"/>
              <a:ea typeface="+mn-ea"/>
            </a:rPr>
            <a:t>공용체</a:t>
          </a:r>
          <a:endParaRPr lang="ko-KR" altLang="en-US" sz="1200" dirty="0">
            <a:latin typeface="+mn-ea"/>
            <a:ea typeface="+mn-ea"/>
          </a:endParaRPr>
        </a:p>
      </dgm:t>
    </dgm:pt>
    <dgm:pt modelId="{193CD959-2B96-49C1-BA5D-8B75681CBBDA}" type="parTrans" cxnId="{FFD45CA4-6B33-4AF3-8BFF-C9B9350F6C1F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719273C2-1D73-4188-9893-7D57B1AB7F83}" type="sibTrans" cxnId="{FFD45CA4-6B33-4AF3-8BFF-C9B9350F6C1F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43D62209-6B60-40D1-A2F2-F50A33D40AB6}">
      <dgm:prSet custT="1"/>
      <dgm:spPr/>
      <dgm:t>
        <a:bodyPr/>
        <a:lstStyle/>
        <a:p>
          <a:pPr latinLnBrk="1"/>
          <a:r>
            <a:rPr lang="ko-KR" altLang="en-US" sz="1200" dirty="0" err="1">
              <a:latin typeface="+mn-ea"/>
              <a:ea typeface="+mn-ea"/>
            </a:rPr>
            <a:t>열거체</a:t>
          </a:r>
          <a:endParaRPr lang="ko-KR" altLang="en-US" sz="1200" dirty="0">
            <a:latin typeface="+mn-ea"/>
            <a:ea typeface="+mn-ea"/>
          </a:endParaRPr>
        </a:p>
      </dgm:t>
    </dgm:pt>
    <dgm:pt modelId="{BD4B3659-D8D2-44DE-BE93-32B29B7BAFF2}" type="parTrans" cxnId="{2392522A-C5B6-42E2-9D90-377E489C3470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B79EAC1D-5BE7-4762-9855-E053295171AA}" type="sibTrans" cxnId="{2392522A-C5B6-42E2-9D90-377E489C3470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BF5F3E43-C921-4CDA-8D7E-7D9A07634BA2}">
      <dgm:prSet custT="1"/>
      <dgm:spPr/>
      <dgm:t>
        <a:bodyPr/>
        <a:lstStyle/>
        <a:p>
          <a:pPr latinLnBrk="1"/>
          <a:r>
            <a:rPr lang="en-US" altLang="ko-KR" sz="1200" dirty="0" err="1">
              <a:latin typeface="+mn-ea"/>
              <a:ea typeface="+mn-ea"/>
            </a:rPr>
            <a:t>typedef</a:t>
          </a:r>
          <a:r>
            <a:rPr lang="ko-KR" altLang="en-US" sz="1200" dirty="0">
              <a:latin typeface="+mn-ea"/>
              <a:ea typeface="+mn-ea"/>
            </a:rPr>
            <a:t>의 정의</a:t>
          </a:r>
        </a:p>
      </dgm:t>
    </dgm:pt>
    <dgm:pt modelId="{68A57737-EB5B-46D4-B8F8-0F549143FBC8}" type="parTrans" cxnId="{F41F06A7-A957-45C8-8131-5547537D8637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336A94BC-137B-4FE1-ABEE-8F701EEF95D6}" type="sibTrans" cxnId="{F41F06A7-A957-45C8-8131-5547537D8637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1661C9D3-76BF-4DE8-980A-BEC1F103185E}">
      <dgm:prSet custT="1"/>
      <dgm:spPr/>
      <dgm:t>
        <a:bodyPr/>
        <a:lstStyle/>
        <a:p>
          <a:pPr latinLnBrk="1"/>
          <a:r>
            <a:rPr lang="en-US" altLang="ko-KR" sz="1200" dirty="0" err="1">
              <a:latin typeface="+mn-ea"/>
              <a:ea typeface="+mn-ea"/>
            </a:rPr>
            <a:t>typedef</a:t>
          </a:r>
          <a:r>
            <a:rPr lang="ko-KR" altLang="en-US" sz="1200" dirty="0">
              <a:latin typeface="+mn-ea"/>
              <a:ea typeface="+mn-ea"/>
            </a:rPr>
            <a:t>의 사용 목적</a:t>
          </a:r>
        </a:p>
      </dgm:t>
    </dgm:pt>
    <dgm:pt modelId="{BF83072F-2A96-4901-9D1B-ED35BD0209BE}" type="parTrans" cxnId="{C4705066-99E0-4746-866B-EAAE936AA5E8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10F2AE42-64FE-4E4C-9E12-40672F1CF395}" type="sibTrans" cxnId="{C4705066-99E0-4746-866B-EAAE936AA5E8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471A2110-4F08-41DD-B596-DD4C03AC23B7}" type="pres">
      <dgm:prSet presAssocID="{4D7B9058-1D9B-4983-A650-22FCB6A199F4}" presName="linear" presStyleCnt="0">
        <dgm:presLayoutVars>
          <dgm:dir/>
          <dgm:resizeHandles val="exact"/>
        </dgm:presLayoutVars>
      </dgm:prSet>
      <dgm:spPr/>
    </dgm:pt>
    <dgm:pt modelId="{3BA44C5C-9C47-4405-867B-13502E93C66D}" type="pres">
      <dgm:prSet presAssocID="{8AACD98B-1780-4BD4-A61C-D20B0D708E86}" presName="comp" presStyleCnt="0"/>
      <dgm:spPr/>
    </dgm:pt>
    <dgm:pt modelId="{E9C30C5F-4011-4BDC-8FEC-FA301D5B7DCB}" type="pres">
      <dgm:prSet presAssocID="{8AACD98B-1780-4BD4-A61C-D20B0D708E86}" presName="box" presStyleLbl="node1" presStyleIdx="0" presStyleCnt="3"/>
      <dgm:spPr/>
    </dgm:pt>
    <dgm:pt modelId="{CDEAC5EA-11DD-4BC6-B276-BC5C74700141}" type="pres">
      <dgm:prSet presAssocID="{8AACD98B-1780-4BD4-A61C-D20B0D708E86}" presName="img" presStyleLbl="fgImgPlace1" presStyleIdx="0" presStyleCnt="3"/>
      <dgm:spPr>
        <a:blipFill rotWithShape="0">
          <a:blip xmlns:r="http://schemas.openxmlformats.org/officeDocument/2006/relationships" r:embed="rId1">
            <a:lum bright="20000" contrast="20000"/>
          </a:blip>
          <a:stretch>
            <a:fillRect/>
          </a:stretch>
        </a:blipFill>
      </dgm:spPr>
    </dgm:pt>
    <dgm:pt modelId="{6DBC7F8C-7BF8-4397-9863-4B5BE24673A6}" type="pres">
      <dgm:prSet presAssocID="{8AACD98B-1780-4BD4-A61C-D20B0D708E86}" presName="text" presStyleLbl="node1" presStyleIdx="0" presStyleCnt="3">
        <dgm:presLayoutVars>
          <dgm:bulletEnabled val="1"/>
        </dgm:presLayoutVars>
      </dgm:prSet>
      <dgm:spPr/>
    </dgm:pt>
    <dgm:pt modelId="{C6686741-1629-431C-B601-D5A8BCE08A0C}" type="pres">
      <dgm:prSet presAssocID="{53AB1BB3-C02B-4F6E-94C8-9247C53A9EA4}" presName="spacer" presStyleCnt="0"/>
      <dgm:spPr/>
    </dgm:pt>
    <dgm:pt modelId="{B3D5B22E-AFB0-4B82-942B-589C11EB8B95}" type="pres">
      <dgm:prSet presAssocID="{927493B6-CF70-47FA-89DE-AAA80FD25158}" presName="comp" presStyleCnt="0"/>
      <dgm:spPr/>
    </dgm:pt>
    <dgm:pt modelId="{515E7C3C-A239-4DE6-8F81-476EBC72F465}" type="pres">
      <dgm:prSet presAssocID="{927493B6-CF70-47FA-89DE-AAA80FD25158}" presName="box" presStyleLbl="node1" presStyleIdx="1" presStyleCnt="3"/>
      <dgm:spPr/>
    </dgm:pt>
    <dgm:pt modelId="{887C90A2-0063-457A-8B33-35F7C6DBF1AA}" type="pres">
      <dgm:prSet presAssocID="{927493B6-CF70-47FA-89DE-AAA80FD25158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E1588-716C-486C-BF09-2E995BB1363D}" type="pres">
      <dgm:prSet presAssocID="{927493B6-CF70-47FA-89DE-AAA80FD25158}" presName="text" presStyleLbl="node1" presStyleIdx="1" presStyleCnt="3">
        <dgm:presLayoutVars>
          <dgm:bulletEnabled val="1"/>
        </dgm:presLayoutVars>
      </dgm:prSet>
      <dgm:spPr/>
    </dgm:pt>
    <dgm:pt modelId="{9CC13D53-255B-4E2C-A3EF-40DE22195574}" type="pres">
      <dgm:prSet presAssocID="{FFBBB3F2-CD94-4526-8EB6-D8A47A9953AE}" presName="spacer" presStyleCnt="0"/>
      <dgm:spPr/>
    </dgm:pt>
    <dgm:pt modelId="{F177CEB1-E46C-48F5-8750-7587A2E8F7E0}" type="pres">
      <dgm:prSet presAssocID="{7771626D-D910-451C-9509-2CAAC127E2DF}" presName="comp" presStyleCnt="0"/>
      <dgm:spPr/>
    </dgm:pt>
    <dgm:pt modelId="{D2E30C0C-157E-4A6D-BFAB-64690ADCA0B6}" type="pres">
      <dgm:prSet presAssocID="{7771626D-D910-451C-9509-2CAAC127E2DF}" presName="box" presStyleLbl="node1" presStyleIdx="2" presStyleCnt="3"/>
      <dgm:spPr/>
    </dgm:pt>
    <dgm:pt modelId="{63D895F3-D2A5-4BBB-B437-EAC71C997949}" type="pres">
      <dgm:prSet presAssocID="{7771626D-D910-451C-9509-2CAAC127E2DF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C4B5C192-4010-4E4C-B38B-C803C92A0841}" type="pres">
      <dgm:prSet presAssocID="{7771626D-D910-451C-9509-2CAAC127E2DF}" presName="text" presStyleLbl="node1" presStyleIdx="2" presStyleCnt="3">
        <dgm:presLayoutVars>
          <dgm:bulletEnabled val="1"/>
        </dgm:presLayoutVars>
      </dgm:prSet>
      <dgm:spPr/>
    </dgm:pt>
  </dgm:ptLst>
  <dgm:cxnLst>
    <dgm:cxn modelId="{EDF1900F-D749-4DB1-BBDC-AEAC3A60B9A6}" srcId="{4D7B9058-1D9B-4983-A650-22FCB6A199F4}" destId="{8AACD98B-1780-4BD4-A61C-D20B0D708E86}" srcOrd="0" destOrd="0" parTransId="{CD63A866-55C1-41DC-A028-0E753BB7D15A}" sibTransId="{53AB1BB3-C02B-4F6E-94C8-9247C53A9EA4}"/>
    <dgm:cxn modelId="{2CEF6711-6F73-4705-8EA0-68E5EEA68904}" type="presOf" srcId="{7771626D-D910-451C-9509-2CAAC127E2DF}" destId="{C4B5C192-4010-4E4C-B38B-C803C92A0841}" srcOrd="1" destOrd="0" presId="urn:microsoft.com/office/officeart/2005/8/layout/vList4#1"/>
    <dgm:cxn modelId="{14FB061F-2B06-48D2-9820-C6C368EE878A}" type="presOf" srcId="{43D62209-6B60-40D1-A2F2-F50A33D40AB6}" destId="{2F1E1588-716C-486C-BF09-2E995BB1363D}" srcOrd="1" destOrd="2" presId="urn:microsoft.com/office/officeart/2005/8/layout/vList4#1"/>
    <dgm:cxn modelId="{F6ED8C23-3D8C-48F5-B9E3-7F7B5D2AF98D}" type="presOf" srcId="{1661C9D3-76BF-4DE8-980A-BEC1F103185E}" destId="{D2E30C0C-157E-4A6D-BFAB-64690ADCA0B6}" srcOrd="0" destOrd="2" presId="urn:microsoft.com/office/officeart/2005/8/layout/vList4#1"/>
    <dgm:cxn modelId="{2392522A-C5B6-42E2-9D90-377E489C3470}" srcId="{927493B6-CF70-47FA-89DE-AAA80FD25158}" destId="{43D62209-6B60-40D1-A2F2-F50A33D40AB6}" srcOrd="1" destOrd="0" parTransId="{BD4B3659-D8D2-44DE-BE93-32B29B7BAFF2}" sibTransId="{B79EAC1D-5BE7-4762-9855-E053295171AA}"/>
    <dgm:cxn modelId="{E931CB5D-19EF-431A-ACD2-15A8269E9EE4}" srcId="{8AACD98B-1780-4BD4-A61C-D20B0D708E86}" destId="{95FA0F49-EBFB-423E-8E4E-99DB8757843F}" srcOrd="2" destOrd="0" parTransId="{AD4A5824-562F-4E8B-9647-2A92E369541A}" sibTransId="{58594093-FB60-4153-BF0B-23D427E269FB}"/>
    <dgm:cxn modelId="{A632D161-C38B-42CF-B2A9-99794133BBF5}" type="presOf" srcId="{927493B6-CF70-47FA-89DE-AAA80FD25158}" destId="{2F1E1588-716C-486C-BF09-2E995BB1363D}" srcOrd="1" destOrd="0" presId="urn:microsoft.com/office/officeart/2005/8/layout/vList4#1"/>
    <dgm:cxn modelId="{C4705066-99E0-4746-866B-EAAE936AA5E8}" srcId="{7771626D-D910-451C-9509-2CAAC127E2DF}" destId="{1661C9D3-76BF-4DE8-980A-BEC1F103185E}" srcOrd="1" destOrd="0" parTransId="{BF83072F-2A96-4901-9D1B-ED35BD0209BE}" sibTransId="{10F2AE42-64FE-4E4C-9E12-40672F1CF395}"/>
    <dgm:cxn modelId="{0DB59A46-E558-4619-9ACF-FC9677B83047}" type="presOf" srcId="{4D7B9058-1D9B-4983-A650-22FCB6A199F4}" destId="{471A2110-4F08-41DD-B596-DD4C03AC23B7}" srcOrd="0" destOrd="0" presId="urn:microsoft.com/office/officeart/2005/8/layout/vList4#1"/>
    <dgm:cxn modelId="{5766EE66-6A6A-4797-994B-0FB32FC52A5E}" srcId="{4D7B9058-1D9B-4983-A650-22FCB6A199F4}" destId="{927493B6-CF70-47FA-89DE-AAA80FD25158}" srcOrd="1" destOrd="0" parTransId="{77E8389F-0A89-48A6-BE7B-E0E4C2B55CF9}" sibTransId="{FFBBB3F2-CD94-4526-8EB6-D8A47A9953AE}"/>
    <dgm:cxn modelId="{B9384748-3E23-4837-A23B-45D3966EB756}" type="presOf" srcId="{43D62209-6B60-40D1-A2F2-F50A33D40AB6}" destId="{515E7C3C-A239-4DE6-8F81-476EBC72F465}" srcOrd="0" destOrd="2" presId="urn:microsoft.com/office/officeart/2005/8/layout/vList4#1"/>
    <dgm:cxn modelId="{73B6EB4B-1A07-41D6-9D69-C7028CEB1094}" type="presOf" srcId="{0436290E-675B-4192-BBA2-4631A91605A9}" destId="{E9C30C5F-4011-4BDC-8FEC-FA301D5B7DCB}" srcOrd="0" destOrd="1" presId="urn:microsoft.com/office/officeart/2005/8/layout/vList4#1"/>
    <dgm:cxn modelId="{500E164C-11D1-4B3F-87C7-3CD8B3C63D03}" type="presOf" srcId="{FFAD66E1-5A30-4536-8403-12EC0F526185}" destId="{6DBC7F8C-7BF8-4397-9863-4B5BE24673A6}" srcOrd="1" destOrd="2" presId="urn:microsoft.com/office/officeart/2005/8/layout/vList4#1"/>
    <dgm:cxn modelId="{E72FF452-9EA2-4B38-B111-788FD1B9D368}" type="presOf" srcId="{B167A1D4-0F1F-4D9F-9F8E-FDBE07F96004}" destId="{515E7C3C-A239-4DE6-8F81-476EBC72F465}" srcOrd="0" destOrd="1" presId="urn:microsoft.com/office/officeart/2005/8/layout/vList4#1"/>
    <dgm:cxn modelId="{C7512B77-4495-4BEE-8485-CA70B42CBAD8}" type="presOf" srcId="{FFAD66E1-5A30-4536-8403-12EC0F526185}" destId="{E9C30C5F-4011-4BDC-8FEC-FA301D5B7DCB}" srcOrd="0" destOrd="2" presId="urn:microsoft.com/office/officeart/2005/8/layout/vList4#1"/>
    <dgm:cxn modelId="{4884FE87-2C1C-4041-9F6A-1B2CCDF27021}" type="presOf" srcId="{BF5F3E43-C921-4CDA-8D7E-7D9A07634BA2}" destId="{C4B5C192-4010-4E4C-B38B-C803C92A0841}" srcOrd="1" destOrd="1" presId="urn:microsoft.com/office/officeart/2005/8/layout/vList4#1"/>
    <dgm:cxn modelId="{22CBDBA1-070C-40E1-B7EB-78D1C9DB4A05}" type="presOf" srcId="{95FA0F49-EBFB-423E-8E4E-99DB8757843F}" destId="{E9C30C5F-4011-4BDC-8FEC-FA301D5B7DCB}" srcOrd="0" destOrd="3" presId="urn:microsoft.com/office/officeart/2005/8/layout/vList4#1"/>
    <dgm:cxn modelId="{FFD45CA4-6B33-4AF3-8BFF-C9B9350F6C1F}" srcId="{927493B6-CF70-47FA-89DE-AAA80FD25158}" destId="{B167A1D4-0F1F-4D9F-9F8E-FDBE07F96004}" srcOrd="0" destOrd="0" parTransId="{193CD959-2B96-49C1-BA5D-8B75681CBBDA}" sibTransId="{719273C2-1D73-4188-9893-7D57B1AB7F83}"/>
    <dgm:cxn modelId="{AEAFA1A4-DEA6-4DC7-B245-B9674B9A40C7}" type="presOf" srcId="{1661C9D3-76BF-4DE8-980A-BEC1F103185E}" destId="{C4B5C192-4010-4E4C-B38B-C803C92A0841}" srcOrd="1" destOrd="2" presId="urn:microsoft.com/office/officeart/2005/8/layout/vList4#1"/>
    <dgm:cxn modelId="{F41F06A7-A957-45C8-8131-5547537D8637}" srcId="{7771626D-D910-451C-9509-2CAAC127E2DF}" destId="{BF5F3E43-C921-4CDA-8D7E-7D9A07634BA2}" srcOrd="0" destOrd="0" parTransId="{68A57737-EB5B-46D4-B8F8-0F549143FBC8}" sibTransId="{336A94BC-137B-4FE1-ABEE-8F701EEF95D6}"/>
    <dgm:cxn modelId="{ACAD67B8-A1E6-4E07-9453-D18F9E3A55E6}" srcId="{4D7B9058-1D9B-4983-A650-22FCB6A199F4}" destId="{7771626D-D910-451C-9509-2CAAC127E2DF}" srcOrd="2" destOrd="0" parTransId="{707535AC-0F02-48B7-B873-A62735DB4200}" sibTransId="{5C569B70-5073-47E4-B26E-0A91BF10AA2B}"/>
    <dgm:cxn modelId="{0CF35AB9-AF60-403B-B421-A347D4E92A32}" type="presOf" srcId="{8AACD98B-1780-4BD4-A61C-D20B0D708E86}" destId="{E9C30C5F-4011-4BDC-8FEC-FA301D5B7DCB}" srcOrd="0" destOrd="0" presId="urn:microsoft.com/office/officeart/2005/8/layout/vList4#1"/>
    <dgm:cxn modelId="{6E6E99BA-58A0-45FE-A08A-EE3B21406C17}" type="presOf" srcId="{8AACD98B-1780-4BD4-A61C-D20B0D708E86}" destId="{6DBC7F8C-7BF8-4397-9863-4B5BE24673A6}" srcOrd="1" destOrd="0" presId="urn:microsoft.com/office/officeart/2005/8/layout/vList4#1"/>
    <dgm:cxn modelId="{05418ACD-C23C-4718-A22E-14848666E7DA}" type="presOf" srcId="{7771626D-D910-451C-9509-2CAAC127E2DF}" destId="{D2E30C0C-157E-4A6D-BFAB-64690ADCA0B6}" srcOrd="0" destOrd="0" presId="urn:microsoft.com/office/officeart/2005/8/layout/vList4#1"/>
    <dgm:cxn modelId="{D26777D8-92D9-4DE6-B8F7-0B11DA97EE29}" type="presOf" srcId="{BF5F3E43-C921-4CDA-8D7E-7D9A07634BA2}" destId="{D2E30C0C-157E-4A6D-BFAB-64690ADCA0B6}" srcOrd="0" destOrd="1" presId="urn:microsoft.com/office/officeart/2005/8/layout/vList4#1"/>
    <dgm:cxn modelId="{21FEA0E1-8EF0-4622-B067-DDAA324F8E3E}" srcId="{8AACD98B-1780-4BD4-A61C-D20B0D708E86}" destId="{FFAD66E1-5A30-4536-8403-12EC0F526185}" srcOrd="1" destOrd="0" parTransId="{A4E61C30-D949-4CC6-83BA-8BBC1699716A}" sibTransId="{C80C8EEE-9ECC-4204-A1FD-79F081915754}"/>
    <dgm:cxn modelId="{A7AB85E5-3133-49B2-919D-CA5E6DC8BF15}" srcId="{8AACD98B-1780-4BD4-A61C-D20B0D708E86}" destId="{0436290E-675B-4192-BBA2-4631A91605A9}" srcOrd="0" destOrd="0" parTransId="{C91C7124-D419-4054-8937-0E2071B6F977}" sibTransId="{596827C3-ED70-4E76-8E42-7738FF0BE8F0}"/>
    <dgm:cxn modelId="{FEE591F2-4DE4-4FAC-8329-CC46C9F4FF6E}" type="presOf" srcId="{B167A1D4-0F1F-4D9F-9F8E-FDBE07F96004}" destId="{2F1E1588-716C-486C-BF09-2E995BB1363D}" srcOrd="1" destOrd="1" presId="urn:microsoft.com/office/officeart/2005/8/layout/vList4#1"/>
    <dgm:cxn modelId="{83583AF3-22A9-47B9-B2E3-471B133BC691}" type="presOf" srcId="{927493B6-CF70-47FA-89DE-AAA80FD25158}" destId="{515E7C3C-A239-4DE6-8F81-476EBC72F465}" srcOrd="0" destOrd="0" presId="urn:microsoft.com/office/officeart/2005/8/layout/vList4#1"/>
    <dgm:cxn modelId="{51BCD7F6-FC52-48B4-8A4D-A1F52AAC95C2}" type="presOf" srcId="{0436290E-675B-4192-BBA2-4631A91605A9}" destId="{6DBC7F8C-7BF8-4397-9863-4B5BE24673A6}" srcOrd="1" destOrd="1" presId="urn:microsoft.com/office/officeart/2005/8/layout/vList4#1"/>
    <dgm:cxn modelId="{1C6305FE-28F8-4991-83DA-681442BFB103}" type="presOf" srcId="{95FA0F49-EBFB-423E-8E4E-99DB8757843F}" destId="{6DBC7F8C-7BF8-4397-9863-4B5BE24673A6}" srcOrd="1" destOrd="3" presId="urn:microsoft.com/office/officeart/2005/8/layout/vList4#1"/>
    <dgm:cxn modelId="{3EC86815-613D-4054-A313-BE39EDFD82BE}" type="presParOf" srcId="{471A2110-4F08-41DD-B596-DD4C03AC23B7}" destId="{3BA44C5C-9C47-4405-867B-13502E93C66D}" srcOrd="0" destOrd="0" presId="urn:microsoft.com/office/officeart/2005/8/layout/vList4#1"/>
    <dgm:cxn modelId="{25E2F049-7E8B-42DB-AE3F-48EB26CCCA66}" type="presParOf" srcId="{3BA44C5C-9C47-4405-867B-13502E93C66D}" destId="{E9C30C5F-4011-4BDC-8FEC-FA301D5B7DCB}" srcOrd="0" destOrd="0" presId="urn:microsoft.com/office/officeart/2005/8/layout/vList4#1"/>
    <dgm:cxn modelId="{E9CE5AB7-B231-479E-963C-B0A04272E042}" type="presParOf" srcId="{3BA44C5C-9C47-4405-867B-13502E93C66D}" destId="{CDEAC5EA-11DD-4BC6-B276-BC5C74700141}" srcOrd="1" destOrd="0" presId="urn:microsoft.com/office/officeart/2005/8/layout/vList4#1"/>
    <dgm:cxn modelId="{766F73F3-9ED5-4DDC-9B82-45675BADC8CC}" type="presParOf" srcId="{3BA44C5C-9C47-4405-867B-13502E93C66D}" destId="{6DBC7F8C-7BF8-4397-9863-4B5BE24673A6}" srcOrd="2" destOrd="0" presId="urn:microsoft.com/office/officeart/2005/8/layout/vList4#1"/>
    <dgm:cxn modelId="{A2C2BE4F-7831-4385-B52D-CE658D0AE9FD}" type="presParOf" srcId="{471A2110-4F08-41DD-B596-DD4C03AC23B7}" destId="{C6686741-1629-431C-B601-D5A8BCE08A0C}" srcOrd="1" destOrd="0" presId="urn:microsoft.com/office/officeart/2005/8/layout/vList4#1"/>
    <dgm:cxn modelId="{4138C1C2-481C-4D24-A034-682F992D7BA1}" type="presParOf" srcId="{471A2110-4F08-41DD-B596-DD4C03AC23B7}" destId="{B3D5B22E-AFB0-4B82-942B-589C11EB8B95}" srcOrd="2" destOrd="0" presId="urn:microsoft.com/office/officeart/2005/8/layout/vList4#1"/>
    <dgm:cxn modelId="{53C37699-F910-4831-BB96-6D67F07028C2}" type="presParOf" srcId="{B3D5B22E-AFB0-4B82-942B-589C11EB8B95}" destId="{515E7C3C-A239-4DE6-8F81-476EBC72F465}" srcOrd="0" destOrd="0" presId="urn:microsoft.com/office/officeart/2005/8/layout/vList4#1"/>
    <dgm:cxn modelId="{74A57413-8F1C-41DD-B116-39E4D2C03985}" type="presParOf" srcId="{B3D5B22E-AFB0-4B82-942B-589C11EB8B95}" destId="{887C90A2-0063-457A-8B33-35F7C6DBF1AA}" srcOrd="1" destOrd="0" presId="urn:microsoft.com/office/officeart/2005/8/layout/vList4#1"/>
    <dgm:cxn modelId="{3B737CEF-5536-4CB1-B099-87E52FFB726D}" type="presParOf" srcId="{B3D5B22E-AFB0-4B82-942B-589C11EB8B95}" destId="{2F1E1588-716C-486C-BF09-2E995BB1363D}" srcOrd="2" destOrd="0" presId="urn:microsoft.com/office/officeart/2005/8/layout/vList4#1"/>
    <dgm:cxn modelId="{7B859FA1-AE1F-4F6B-9EEF-45F81A1BF670}" type="presParOf" srcId="{471A2110-4F08-41DD-B596-DD4C03AC23B7}" destId="{9CC13D53-255B-4E2C-A3EF-40DE22195574}" srcOrd="3" destOrd="0" presId="urn:microsoft.com/office/officeart/2005/8/layout/vList4#1"/>
    <dgm:cxn modelId="{CD4CF062-A062-48FC-97C9-FB057CD62E8B}" type="presParOf" srcId="{471A2110-4F08-41DD-B596-DD4C03AC23B7}" destId="{F177CEB1-E46C-48F5-8750-7587A2E8F7E0}" srcOrd="4" destOrd="0" presId="urn:microsoft.com/office/officeart/2005/8/layout/vList4#1"/>
    <dgm:cxn modelId="{F93E4060-40F6-4EEE-AFD1-1750A6965069}" type="presParOf" srcId="{F177CEB1-E46C-48F5-8750-7587A2E8F7E0}" destId="{D2E30C0C-157E-4A6D-BFAB-64690ADCA0B6}" srcOrd="0" destOrd="0" presId="urn:microsoft.com/office/officeart/2005/8/layout/vList4#1"/>
    <dgm:cxn modelId="{902BAB69-82D0-4178-9177-6725C9DE9798}" type="presParOf" srcId="{F177CEB1-E46C-48F5-8750-7587A2E8F7E0}" destId="{63D895F3-D2A5-4BBB-B437-EAC71C997949}" srcOrd="1" destOrd="0" presId="urn:microsoft.com/office/officeart/2005/8/layout/vList4#1"/>
    <dgm:cxn modelId="{32C00C2F-9ECA-43EB-90CF-98D35736F50E}" type="presParOf" srcId="{F177CEB1-E46C-48F5-8750-7587A2E8F7E0}" destId="{C4B5C192-4010-4E4C-B38B-C803C92A0841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B69AC-B688-4CE7-AAE1-7335624DF24E}">
      <dsp:nvSpPr>
        <dsp:cNvPr id="0" name=""/>
        <dsp:cNvSpPr/>
      </dsp:nvSpPr>
      <dsp:spPr>
        <a:xfrm>
          <a:off x="0" y="165291"/>
          <a:ext cx="8153400" cy="5370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77787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50" kern="1200">
              <a:latin typeface="+mn-ea"/>
              <a:ea typeface="+mn-ea"/>
            </a:rPr>
            <a:t>■ 구조체란 무엇인지 알아보고</a:t>
          </a:r>
          <a:r>
            <a:rPr lang="en-US" altLang="ko-KR" sz="1750" kern="1200">
              <a:latin typeface="+mn-ea"/>
              <a:ea typeface="+mn-ea"/>
            </a:rPr>
            <a:t>, </a:t>
          </a:r>
          <a:r>
            <a:rPr lang="ko-KR" altLang="en-US" sz="1750" kern="1200">
              <a:latin typeface="+mn-ea"/>
              <a:ea typeface="+mn-ea"/>
            </a:rPr>
            <a:t>구조체를 정의하고 사용하는 방법을 알아본다</a:t>
          </a:r>
          <a:r>
            <a:rPr lang="en-US" altLang="ko-KR" sz="1750" kern="1200">
              <a:latin typeface="+mn-ea"/>
              <a:ea typeface="+mn-ea"/>
            </a:rPr>
            <a:t>.</a:t>
          </a:r>
          <a:endParaRPr lang="ko-KR" altLang="en-US" sz="1750" kern="1200" dirty="0">
            <a:latin typeface="+mn-ea"/>
            <a:ea typeface="+mn-ea"/>
          </a:endParaRPr>
        </a:p>
      </dsp:txBody>
      <dsp:txXfrm>
        <a:off x="26216" y="191507"/>
        <a:ext cx="8100968" cy="484597"/>
      </dsp:txXfrm>
    </dsp:sp>
    <dsp:sp modelId="{8A6E7B74-C07E-4D20-A624-E2DED7F711F3}">
      <dsp:nvSpPr>
        <dsp:cNvPr id="0" name=""/>
        <dsp:cNvSpPr/>
      </dsp:nvSpPr>
      <dsp:spPr>
        <a:xfrm>
          <a:off x="0" y="734513"/>
          <a:ext cx="8153400" cy="5370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+mn-ea"/>
              <a:ea typeface="+mn-ea"/>
            </a:rPr>
            <a:t>■ 구조체 변수를 선언하고 초기화하는 방법을 알아본다</a:t>
          </a:r>
          <a:r>
            <a:rPr lang="en-US" altLang="ko-KR" sz="1700" kern="1200">
              <a:latin typeface="+mn-ea"/>
              <a:ea typeface="+mn-ea"/>
            </a:rPr>
            <a:t>.</a:t>
          </a:r>
          <a:endParaRPr lang="ko-KR" altLang="en-US" sz="1700" kern="1200" dirty="0">
            <a:latin typeface="+mn-ea"/>
            <a:ea typeface="+mn-ea"/>
          </a:endParaRPr>
        </a:p>
      </dsp:txBody>
      <dsp:txXfrm>
        <a:off x="26216" y="760729"/>
        <a:ext cx="8100968" cy="484597"/>
      </dsp:txXfrm>
    </dsp:sp>
    <dsp:sp modelId="{D2A8361F-E808-452C-A7DC-B459EB620DA3}">
      <dsp:nvSpPr>
        <dsp:cNvPr id="0" name=""/>
        <dsp:cNvSpPr/>
      </dsp:nvSpPr>
      <dsp:spPr>
        <a:xfrm>
          <a:off x="0" y="1320503"/>
          <a:ext cx="8153400" cy="5370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+mn-ea"/>
              <a:ea typeface="+mn-ea"/>
            </a:rPr>
            <a:t>■ 구조체 배열이나 구조체 포인터를 사용하는 방법을 알아본다</a:t>
          </a:r>
          <a:r>
            <a:rPr lang="en-US" altLang="ko-KR" sz="1700" kern="1200">
              <a:latin typeface="+mn-ea"/>
              <a:ea typeface="+mn-ea"/>
            </a:rPr>
            <a:t>.</a:t>
          </a:r>
          <a:endParaRPr lang="ko-KR" altLang="en-US" sz="1700" kern="1200" dirty="0">
            <a:latin typeface="+mn-ea"/>
            <a:ea typeface="+mn-ea"/>
          </a:endParaRPr>
        </a:p>
      </dsp:txBody>
      <dsp:txXfrm>
        <a:off x="26216" y="1346719"/>
        <a:ext cx="8100968" cy="484597"/>
      </dsp:txXfrm>
    </dsp:sp>
    <dsp:sp modelId="{475329EE-ED10-4D81-B8E1-30AC349E3801}">
      <dsp:nvSpPr>
        <dsp:cNvPr id="0" name=""/>
        <dsp:cNvSpPr/>
      </dsp:nvSpPr>
      <dsp:spPr>
        <a:xfrm>
          <a:off x="0" y="1906493"/>
          <a:ext cx="8153400" cy="5370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+mn-ea"/>
              <a:ea typeface="+mn-ea"/>
            </a:rPr>
            <a:t>■ 공용체란 무엇인지 알아보고</a:t>
          </a:r>
          <a:r>
            <a:rPr lang="en-US" altLang="ko-KR" sz="1700" kern="1200">
              <a:latin typeface="+mn-ea"/>
              <a:ea typeface="+mn-ea"/>
            </a:rPr>
            <a:t>, </a:t>
          </a:r>
          <a:r>
            <a:rPr lang="ko-KR" altLang="en-US" sz="1700" kern="1200">
              <a:latin typeface="+mn-ea"/>
              <a:ea typeface="+mn-ea"/>
            </a:rPr>
            <a:t>공용체를 정의하고 사용하는 방법을 알아본다</a:t>
          </a:r>
          <a:r>
            <a:rPr lang="en-US" altLang="ko-KR" sz="1700" kern="1200">
              <a:latin typeface="+mn-ea"/>
              <a:ea typeface="+mn-ea"/>
            </a:rPr>
            <a:t>.</a:t>
          </a:r>
          <a:endParaRPr lang="ko-KR" altLang="en-US" sz="1700" kern="1200" dirty="0">
            <a:latin typeface="+mn-ea"/>
            <a:ea typeface="+mn-ea"/>
          </a:endParaRPr>
        </a:p>
      </dsp:txBody>
      <dsp:txXfrm>
        <a:off x="26216" y="1932709"/>
        <a:ext cx="8100968" cy="484597"/>
      </dsp:txXfrm>
    </dsp:sp>
    <dsp:sp modelId="{62E15576-10B9-461B-9936-7E6B0D23BB24}">
      <dsp:nvSpPr>
        <dsp:cNvPr id="0" name=""/>
        <dsp:cNvSpPr/>
      </dsp:nvSpPr>
      <dsp:spPr>
        <a:xfrm>
          <a:off x="0" y="2492483"/>
          <a:ext cx="8153400" cy="5370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+mn-ea"/>
              <a:ea typeface="+mn-ea"/>
            </a:rPr>
            <a:t>■ 열거체란 무엇인지 알아보고</a:t>
          </a:r>
          <a:r>
            <a:rPr lang="en-US" altLang="ko-KR" sz="1700" kern="1200">
              <a:latin typeface="+mn-ea"/>
              <a:ea typeface="+mn-ea"/>
            </a:rPr>
            <a:t>, </a:t>
          </a:r>
          <a:r>
            <a:rPr lang="ko-KR" altLang="en-US" sz="1700" kern="1200">
              <a:latin typeface="+mn-ea"/>
              <a:ea typeface="+mn-ea"/>
            </a:rPr>
            <a:t>열거체를 정의하고 사용하는 방법을 알아본다</a:t>
          </a:r>
          <a:r>
            <a:rPr lang="en-US" altLang="ko-KR" sz="1700" kern="1200">
              <a:latin typeface="+mn-ea"/>
              <a:ea typeface="+mn-ea"/>
            </a:rPr>
            <a:t>.</a:t>
          </a:r>
          <a:endParaRPr lang="ko-KR" altLang="en-US" sz="1700" kern="1200" dirty="0">
            <a:latin typeface="+mn-ea"/>
            <a:ea typeface="+mn-ea"/>
          </a:endParaRPr>
        </a:p>
      </dsp:txBody>
      <dsp:txXfrm>
        <a:off x="26216" y="2518699"/>
        <a:ext cx="8100968" cy="484597"/>
      </dsp:txXfrm>
    </dsp:sp>
    <dsp:sp modelId="{8B04DC2F-0948-4D18-8DF5-2152227022B5}">
      <dsp:nvSpPr>
        <dsp:cNvPr id="0" name=""/>
        <dsp:cNvSpPr/>
      </dsp:nvSpPr>
      <dsp:spPr>
        <a:xfrm>
          <a:off x="0" y="3078474"/>
          <a:ext cx="8153400" cy="5370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+mn-ea"/>
              <a:ea typeface="+mn-ea"/>
            </a:rPr>
            <a:t>■ </a:t>
          </a:r>
          <a:r>
            <a:rPr lang="en-US" altLang="ko-KR" sz="1700" kern="1200">
              <a:latin typeface="+mn-ea"/>
              <a:ea typeface="+mn-ea"/>
            </a:rPr>
            <a:t>typedef</a:t>
          </a:r>
          <a:r>
            <a:rPr lang="ko-KR" altLang="en-US" sz="1700" kern="1200">
              <a:latin typeface="+mn-ea"/>
              <a:ea typeface="+mn-ea"/>
            </a:rPr>
            <a:t>를 정의하는 방법을 알아본다</a:t>
          </a:r>
          <a:r>
            <a:rPr lang="en-US" altLang="ko-KR" sz="1700" kern="1200">
              <a:latin typeface="+mn-ea"/>
              <a:ea typeface="+mn-ea"/>
            </a:rPr>
            <a:t>.</a:t>
          </a:r>
          <a:endParaRPr lang="ko-KR" altLang="en-US" sz="1700" kern="1200" dirty="0">
            <a:latin typeface="+mn-ea"/>
            <a:ea typeface="+mn-ea"/>
          </a:endParaRPr>
        </a:p>
      </dsp:txBody>
      <dsp:txXfrm>
        <a:off x="26216" y="3104690"/>
        <a:ext cx="8100968" cy="484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30C5F-4011-4BDC-8FEC-FA301D5B7DCB}">
      <dsp:nvSpPr>
        <dsp:cNvPr id="0" name=""/>
        <dsp:cNvSpPr/>
      </dsp:nvSpPr>
      <dsp:spPr>
        <a:xfrm>
          <a:off x="0" y="0"/>
          <a:ext cx="8486776" cy="128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+mn-ea"/>
              <a:ea typeface="+mn-ea"/>
            </a:rPr>
            <a:t>구조체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구조체의 기본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구조체의 사용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+mn-ea"/>
              <a:ea typeface="+mn-ea"/>
            </a:rPr>
            <a:t>비트필드</a:t>
          </a:r>
        </a:p>
      </dsp:txBody>
      <dsp:txXfrm>
        <a:off x="1825942" y="0"/>
        <a:ext cx="6660833" cy="1285874"/>
      </dsp:txXfrm>
    </dsp:sp>
    <dsp:sp modelId="{CDEAC5EA-11DD-4BC6-B276-BC5C74700141}">
      <dsp:nvSpPr>
        <dsp:cNvPr id="0" name=""/>
        <dsp:cNvSpPr/>
      </dsp:nvSpPr>
      <dsp:spPr>
        <a:xfrm>
          <a:off x="128587" y="128587"/>
          <a:ext cx="1697355" cy="10286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20000" contrast="20000"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E7C3C-A239-4DE6-8F81-476EBC72F465}">
      <dsp:nvSpPr>
        <dsp:cNvPr id="0" name=""/>
        <dsp:cNvSpPr/>
      </dsp:nvSpPr>
      <dsp:spPr>
        <a:xfrm>
          <a:off x="0" y="1414462"/>
          <a:ext cx="8486776" cy="128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+mn-ea"/>
              <a:ea typeface="+mn-ea"/>
            </a:rPr>
            <a:t>공용체와</a:t>
          </a:r>
          <a:r>
            <a:rPr lang="ko-KR" altLang="en-US" sz="1400" kern="1200" dirty="0">
              <a:latin typeface="+mn-ea"/>
              <a:ea typeface="+mn-ea"/>
            </a:rPr>
            <a:t> </a:t>
          </a:r>
          <a:r>
            <a:rPr lang="ko-KR" altLang="en-US" sz="1400" kern="1200" dirty="0" err="1">
              <a:latin typeface="+mn-ea"/>
              <a:ea typeface="+mn-ea"/>
            </a:rPr>
            <a:t>열거체</a:t>
          </a:r>
          <a:endParaRPr lang="ko-KR" altLang="en-US" sz="1400" kern="1200" dirty="0">
            <a:latin typeface="+mn-ea"/>
            <a:ea typeface="+mn-ea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 err="1">
              <a:latin typeface="+mn-ea"/>
              <a:ea typeface="+mn-ea"/>
            </a:rPr>
            <a:t>공용체</a:t>
          </a:r>
          <a:endParaRPr lang="ko-KR" altLang="en-US" sz="1200" kern="1200" dirty="0">
            <a:latin typeface="+mn-ea"/>
            <a:ea typeface="+mn-ea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 err="1">
              <a:latin typeface="+mn-ea"/>
              <a:ea typeface="+mn-ea"/>
            </a:rPr>
            <a:t>열거체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1825942" y="1414462"/>
        <a:ext cx="6660833" cy="1285874"/>
      </dsp:txXfrm>
    </dsp:sp>
    <dsp:sp modelId="{887C90A2-0063-457A-8B33-35F7C6DBF1AA}">
      <dsp:nvSpPr>
        <dsp:cNvPr id="0" name=""/>
        <dsp:cNvSpPr/>
      </dsp:nvSpPr>
      <dsp:spPr>
        <a:xfrm>
          <a:off x="128587" y="1543049"/>
          <a:ext cx="1697355" cy="10286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30C0C-157E-4A6D-BFAB-64690ADCA0B6}">
      <dsp:nvSpPr>
        <dsp:cNvPr id="0" name=""/>
        <dsp:cNvSpPr/>
      </dsp:nvSpPr>
      <dsp:spPr>
        <a:xfrm>
          <a:off x="0" y="2828924"/>
          <a:ext cx="8486776" cy="1285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>
              <a:latin typeface="+mn-ea"/>
              <a:ea typeface="+mn-ea"/>
            </a:rPr>
            <a:t>typedef</a:t>
          </a:r>
          <a:endParaRPr lang="ko-KR" altLang="en-US" sz="1400" kern="1200" dirty="0">
            <a:latin typeface="+mn-ea"/>
            <a:ea typeface="+mn-ea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>
              <a:latin typeface="+mn-ea"/>
              <a:ea typeface="+mn-ea"/>
            </a:rPr>
            <a:t>typedef</a:t>
          </a:r>
          <a:r>
            <a:rPr lang="ko-KR" altLang="en-US" sz="1200" kern="1200" dirty="0">
              <a:latin typeface="+mn-ea"/>
              <a:ea typeface="+mn-ea"/>
            </a:rPr>
            <a:t>의 정의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>
              <a:latin typeface="+mn-ea"/>
              <a:ea typeface="+mn-ea"/>
            </a:rPr>
            <a:t>typedef</a:t>
          </a:r>
          <a:r>
            <a:rPr lang="ko-KR" altLang="en-US" sz="1200" kern="1200" dirty="0">
              <a:latin typeface="+mn-ea"/>
              <a:ea typeface="+mn-ea"/>
            </a:rPr>
            <a:t>의 사용 목적</a:t>
          </a:r>
        </a:p>
      </dsp:txBody>
      <dsp:txXfrm>
        <a:off x="1825942" y="2828924"/>
        <a:ext cx="6660833" cy="1285874"/>
      </dsp:txXfrm>
    </dsp:sp>
    <dsp:sp modelId="{63D895F3-D2A5-4BBB-B437-EAC71C997949}">
      <dsp:nvSpPr>
        <dsp:cNvPr id="0" name=""/>
        <dsp:cNvSpPr/>
      </dsp:nvSpPr>
      <dsp:spPr>
        <a:xfrm>
          <a:off x="128587" y="2957512"/>
          <a:ext cx="1697355" cy="10286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9DAF9BB-4A5A-426F-8FFA-CF017AEF94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65C59-1243-484D-B8D6-898A5A7DD530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79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749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79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32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10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770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413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80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85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94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19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84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82754-4C04-4EB1-9F27-88F176855574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857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468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958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518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212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479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91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066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962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03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29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1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B0644-BD73-4F64-BBCA-D47890F39BBB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29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342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658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40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3743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22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227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337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59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184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39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94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4062C-790D-4B0D-BD3D-8CE3386F37D7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666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360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627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42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9219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184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0879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631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481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47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8447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50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3030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00D44-5CE1-491B-BB37-C0ABEFFA1BD0}" type="slidenum">
              <a:rPr lang="en-US" altLang="ko-KR" smtClean="0">
                <a:latin typeface="굴림" charset="-127"/>
                <a:ea typeface="굴림" charset="-127"/>
              </a:rPr>
              <a:pPr/>
              <a:t>53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16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519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3E97A-75C5-432F-BF96-1D51B6140E1E}" type="slidenum">
              <a:rPr lang="en-US" altLang="ko-KR" smtClean="0">
                <a:latin typeface="굴림" charset="-127"/>
                <a:ea typeface="굴림" charset="-127"/>
              </a:rPr>
              <a:pPr/>
              <a:t>54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370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A02AB-F165-4828-AA98-848CA1AAF5B2}" type="slidenum">
              <a:rPr lang="en-US" altLang="ko-KR" smtClean="0">
                <a:latin typeface="굴림" charset="-127"/>
                <a:ea typeface="굴림" charset="-127"/>
              </a:rPr>
              <a:pPr/>
              <a:t>55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77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73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7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0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8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24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FBA8A-45CB-4A60-BCC3-BF042E37D7A8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99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3" descr="c로고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5575" y="5873750"/>
            <a:ext cx="182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Tx/>
              <a:buBlip>
                <a:blip r:embed="rId4"/>
              </a:buBlip>
              <a:defRPr sz="18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buFontTx/>
              <a:buBlip>
                <a:blip r:embed="rId5"/>
              </a:buBlip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562100" y="56884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15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3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132CA-3C51-48D7-BDB2-4C14C913AC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81000" y="1338263"/>
            <a:ext cx="9144000" cy="5029200"/>
          </a:xfrm>
          <a:prstGeom prst="roundRect">
            <a:avLst>
              <a:gd name="adj" fmla="val 511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그림 5" descr="cobalt blue_bal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9088"/>
            <a:ext cx="2905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64" y="2286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 typeface="Wingdings" pitchFamily="2" charset="2"/>
              <a:buChar char="v"/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5867400" y="83820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Char char="§"/>
              <a:defRPr sz="160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137A-13F2-4E46-9B64-7B53A4738A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81000" y="1338263"/>
            <a:ext cx="9144000" cy="5029200"/>
          </a:xfrm>
          <a:prstGeom prst="roundRect">
            <a:avLst>
              <a:gd name="adj" fmla="val 511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그림 5" descr="cobalt blue_bal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9088"/>
            <a:ext cx="2905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64" y="2286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 typeface="Wingdings" pitchFamily="2" charset="2"/>
              <a:buChar char="v"/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5867400" y="83820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Char char="§"/>
              <a:defRPr sz="160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34D85-B0E8-49A7-8E91-D118689A3D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 bwMode="auto">
          <a:xfrm>
            <a:off x="381000" y="1338263"/>
            <a:ext cx="9144000" cy="5029200"/>
          </a:xfrm>
          <a:prstGeom prst="roundRect">
            <a:avLst>
              <a:gd name="adj" fmla="val 511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그림 5" descr="cobalt blue_ball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9088"/>
            <a:ext cx="290513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64" y="228600"/>
            <a:ext cx="6126136" cy="457200"/>
          </a:xfrm>
          <a:prstGeom prst="rect">
            <a:avLst/>
          </a:prstGeom>
        </p:spPr>
        <p:txBody>
          <a:bodyPr/>
          <a:lstStyle>
            <a:lvl1pPr algn="l">
              <a:defRPr sz="2600" b="1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8006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buFont typeface="Wingdings" pitchFamily="2" charset="2"/>
              <a:buChar char="v"/>
              <a:defRPr sz="2400">
                <a:solidFill>
                  <a:schemeClr val="accent1">
                    <a:lumMod val="2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>
                <a:solidFill>
                  <a:schemeClr val="accent1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3"/>
          </p:nvPr>
        </p:nvSpPr>
        <p:spPr>
          <a:xfrm>
            <a:off x="3581400" y="6593960"/>
            <a:ext cx="2743200" cy="30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5867400" y="838200"/>
            <a:ext cx="3543300" cy="304800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Char char="§"/>
              <a:defRPr sz="160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4DD6-123F-488C-98B7-A4385B3823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 userDrawn="1"/>
        </p:nvSpPr>
        <p:spPr bwMode="auto">
          <a:xfrm>
            <a:off x="3054350" y="228600"/>
            <a:ext cx="635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1">
              <a:defRPr/>
            </a:pPr>
            <a:r>
              <a:rPr kumimoji="1" lang="ko-KR" altLang="en-US" sz="2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7515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447800"/>
            <a:ext cx="4375150" cy="487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A56D9-61BF-4654-8FA0-6E4CAC7D71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 bwMode="auto">
          <a:xfrm>
            <a:off x="3054350" y="228600"/>
            <a:ext cx="635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latinLnBrk="1">
              <a:defRPr/>
            </a:pPr>
            <a:r>
              <a:rPr kumimoji="1" lang="ko-KR" altLang="en-US" sz="24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203C0-54B3-4C8F-B130-857F35668F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 b="-16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10EEF218-12B8-4B0C-A01E-7728D092CBC7}" type="datetimeFigureOut">
              <a:rPr lang="ko-KR" altLang="en-US"/>
              <a:pPr>
                <a:defRPr/>
              </a:pPr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0D96082F-2803-441D-BAB0-2855C7E1F1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43" descr="c로고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763000" y="152400"/>
            <a:ext cx="8985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장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구조체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5C5CD357-06A5-4286-A67A-AB1EBC393C1F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448521" y="2209800"/>
            <a:ext cx="1134249" cy="193899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12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438400"/>
            <a:ext cx="1982788" cy="1616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defRPr/>
            </a:pP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num;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(“Please enter an integer: 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scanf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("%d", &amp;num);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if ( num &lt; 0 )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("Is negative.\n");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("num = %d\n", num);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return 0;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변수의 선언</a:t>
            </a:r>
            <a:r>
              <a:rPr lang="en-US" altLang="ko-KR" dirty="0">
                <a:latin typeface="+mn-ea"/>
              </a:rPr>
              <a:t>(3/3)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구조체를 정의하면서 구조체 변수를 함께 선언할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구조체를 정의하면서 변수를 함께 선언할 때는 </a:t>
            </a:r>
            <a:r>
              <a:rPr lang="ko-KR" altLang="en-US" dirty="0" err="1">
                <a:latin typeface="+mn-ea"/>
              </a:rPr>
              <a:t>태그명을</a:t>
            </a:r>
            <a:r>
              <a:rPr lang="ko-KR" altLang="en-US" dirty="0">
                <a:latin typeface="+mn-ea"/>
              </a:rPr>
              <a:t> 생략할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663" y="2133600"/>
            <a:ext cx="6586537" cy="136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900" y="4114800"/>
            <a:ext cx="6591300" cy="133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변수의 사용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구조체의 멤버에 접근할 때는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멤버 접근 연산자인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를 이용한다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 r="15134"/>
          <a:stretch>
            <a:fillRect/>
          </a:stretch>
        </p:blipFill>
        <p:spPr bwMode="auto">
          <a:xfrm>
            <a:off x="1066800" y="2087854"/>
            <a:ext cx="5715000" cy="164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 r="14815"/>
          <a:stretch>
            <a:fillRect/>
          </a:stretch>
        </p:blipFill>
        <p:spPr bwMode="auto">
          <a:xfrm>
            <a:off x="1085850" y="3886201"/>
            <a:ext cx="5695950" cy="163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514600"/>
            <a:ext cx="26492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변수의 사용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5094" y="1814818"/>
            <a:ext cx="4455814" cy="412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41148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변수의 초기화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{ } </a:t>
            </a:r>
            <a:r>
              <a:rPr lang="ko-KR" altLang="en-US" dirty="0">
                <a:latin typeface="+mn-ea"/>
              </a:rPr>
              <a:t>안에 멤버들의 초기값을 순서대로 나열한다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{ } </a:t>
            </a:r>
            <a:r>
              <a:rPr lang="ko-KR" altLang="en-US" dirty="0">
                <a:latin typeface="+mn-ea"/>
              </a:rPr>
              <a:t>안에 지정한 초기값이 멤버의 개수보다 부족하면 나머지 멤버들은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으로 초기화된다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133600"/>
            <a:ext cx="5105400" cy="337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</a:rPr>
              <a:t>student </a:t>
            </a:r>
            <a:r>
              <a:rPr lang="ko-KR" altLang="en-US" b="1" dirty="0">
                <a:latin typeface="+mn-ea"/>
              </a:rPr>
              <a:t>구조체의 정의 및 사용 예</a:t>
            </a:r>
            <a:r>
              <a:rPr lang="en-US" altLang="ko-KR" dirty="0">
                <a:latin typeface="+mn-ea"/>
              </a:rPr>
              <a:t>(1/2)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57613"/>
            <a:ext cx="8305800" cy="332398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altLang="ko-KR" sz="1400" dirty="0">
                <a:latin typeface="+mn-ea"/>
              </a:rPr>
              <a:t>01: /* Ex09_01.c */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02: #include &lt;stdio.h&gt;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03: #include &lt;string.h&gt;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04: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05: struct student {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06: 	char name[20];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07: 	int korean, english, math;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08: 	double average;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09: };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10: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11: int main(void)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12: {</a:t>
            </a:r>
          </a:p>
          <a:p>
            <a:pPr>
              <a:defRPr/>
            </a:pPr>
            <a:r>
              <a:rPr lang="pt-BR" altLang="ko-KR" sz="1400" dirty="0">
                <a:latin typeface="+mn-ea"/>
              </a:rPr>
              <a:t>13: 	</a:t>
            </a:r>
            <a:r>
              <a:rPr lang="pt-BR" altLang="ko-KR" sz="1400" b="1" dirty="0">
                <a:latin typeface="+mn-ea"/>
              </a:rPr>
              <a:t>struct student s1; </a:t>
            </a:r>
            <a:endParaRPr lang="ko-KR" altLang="en-US" sz="1400" b="1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14: 	</a:t>
            </a:r>
            <a:r>
              <a:rPr lang="pt-BR" altLang="ko-KR" sz="1400" b="1" dirty="0">
                <a:latin typeface="+mn-ea"/>
              </a:rPr>
              <a:t>struct student s2 = {"</a:t>
            </a:r>
            <a:r>
              <a:rPr lang="ko-KR" altLang="en-US" sz="1400" b="1" dirty="0" err="1">
                <a:latin typeface="+mn-ea"/>
              </a:rPr>
              <a:t>박나나</a:t>
            </a:r>
            <a:r>
              <a:rPr lang="en-US" altLang="ko-KR" sz="1400" b="1" dirty="0">
                <a:latin typeface="+mn-ea"/>
              </a:rPr>
              <a:t>", 90, 78, 86};</a:t>
            </a:r>
            <a:r>
              <a:rPr lang="en-US" altLang="ko-KR" sz="1400" dirty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latin typeface="+mn-ea"/>
              </a:rPr>
              <a:t>15:</a:t>
            </a: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019002" y="3183175"/>
            <a:ext cx="2113352" cy="276999"/>
            <a:chOff x="3490872" y="2111716"/>
            <a:chExt cx="2113862" cy="278057"/>
          </a:xfrm>
        </p:grpSpPr>
        <p:cxnSp>
          <p:nvCxnSpPr>
            <p:cNvPr id="10" name="직선 화살표 연결선 9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36"/>
            <p:cNvSpPr txBox="1">
              <a:spLocks noChangeArrowheads="1"/>
            </p:cNvSpPr>
            <p:nvPr/>
          </p:nvSpPr>
          <p:spPr bwMode="auto">
            <a:xfrm>
              <a:off x="4472420" y="2111716"/>
              <a:ext cx="1132314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구조체의 정의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3714198" y="2802175"/>
            <a:ext cx="304800" cy="990600"/>
            <a:chOff x="3505200" y="3047999"/>
            <a:chExt cx="767148" cy="55495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그룹 19"/>
          <p:cNvGrpSpPr>
            <a:grpSpLocks/>
          </p:cNvGrpSpPr>
          <p:nvPr/>
        </p:nvGrpSpPr>
        <p:grpSpPr bwMode="auto">
          <a:xfrm>
            <a:off x="3333203" y="4402375"/>
            <a:ext cx="2457997" cy="276999"/>
            <a:chOff x="3490873" y="2111714"/>
            <a:chExt cx="2458590" cy="278057"/>
          </a:xfrm>
        </p:grpSpPr>
        <p:cxnSp>
          <p:nvCxnSpPr>
            <p:cNvPr id="31" name="직선 화살표 연결선 30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6"/>
            <p:cNvSpPr txBox="1">
              <a:spLocks noChangeArrowheads="1"/>
            </p:cNvSpPr>
            <p:nvPr/>
          </p:nvSpPr>
          <p:spPr bwMode="auto">
            <a:xfrm>
              <a:off x="4472421" y="2111714"/>
              <a:ext cx="147704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선언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6" name="그룹 19"/>
          <p:cNvGrpSpPr>
            <a:grpSpLocks/>
          </p:cNvGrpSpPr>
          <p:nvPr/>
        </p:nvGrpSpPr>
        <p:grpSpPr bwMode="auto">
          <a:xfrm>
            <a:off x="5310913" y="4658776"/>
            <a:ext cx="3147287" cy="276999"/>
            <a:chOff x="3490873" y="2111714"/>
            <a:chExt cx="3148044" cy="278057"/>
          </a:xfrm>
        </p:grpSpPr>
        <p:cxnSp>
          <p:nvCxnSpPr>
            <p:cNvPr id="37" name="직선 화살표 연결선 36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6"/>
            <p:cNvSpPr txBox="1">
              <a:spLocks noChangeArrowheads="1"/>
            </p:cNvSpPr>
            <p:nvPr/>
          </p:nvSpPr>
          <p:spPr bwMode="auto">
            <a:xfrm>
              <a:off x="4472418" y="2111714"/>
              <a:ext cx="2166499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선언 및 초기화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</a:rPr>
              <a:t>student </a:t>
            </a:r>
            <a:r>
              <a:rPr lang="ko-KR" altLang="en-US" b="1" dirty="0">
                <a:latin typeface="+mn-ea"/>
              </a:rPr>
              <a:t>구조체의 정의 및 사용 예</a:t>
            </a:r>
            <a:r>
              <a:rPr lang="en-US" altLang="ko-KR" dirty="0">
                <a:latin typeface="+mn-ea"/>
              </a:rPr>
              <a:t>(2/2)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18144"/>
            <a:ext cx="8305800" cy="26776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16: 	s1.korean = 100;</a:t>
            </a:r>
          </a:p>
          <a:p>
            <a:r>
              <a:rPr lang="en-US" altLang="ko-KR" sz="1400" dirty="0"/>
              <a:t>17: 	s1.english = 100;</a:t>
            </a:r>
          </a:p>
          <a:p>
            <a:r>
              <a:rPr lang="en-US" altLang="ko-KR" sz="1400" dirty="0"/>
              <a:t>18: 	s1.math = 100;</a:t>
            </a:r>
          </a:p>
          <a:p>
            <a:r>
              <a:rPr lang="en-US" altLang="ko-KR" sz="1400" dirty="0"/>
              <a:t>19: 	</a:t>
            </a:r>
            <a:r>
              <a:rPr lang="en-US" altLang="ko-KR" sz="1400" dirty="0" err="1"/>
              <a:t>strcpy</a:t>
            </a:r>
            <a:r>
              <a:rPr lang="en-US" altLang="ko-KR" sz="1400" dirty="0"/>
              <a:t>(s1.name, "</a:t>
            </a:r>
            <a:r>
              <a:rPr lang="ko-KR" altLang="en-US" sz="1400" dirty="0" err="1"/>
              <a:t>김모모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20: 	s1.average = (double)(s1.korean+s1.english+s1.math) / 3;</a:t>
            </a:r>
          </a:p>
          <a:p>
            <a:r>
              <a:rPr lang="en-US" altLang="ko-KR" sz="1400" dirty="0"/>
              <a:t>21:</a:t>
            </a:r>
          </a:p>
          <a:p>
            <a:r>
              <a:rPr lang="en-US" altLang="ko-KR" sz="1400" dirty="0"/>
              <a:t>22: 	s2.average = (double)(s2.korean+s2.english+s2.math) / 3;</a:t>
            </a:r>
          </a:p>
          <a:p>
            <a:r>
              <a:rPr lang="en-US" altLang="ko-KR" sz="1400" dirty="0"/>
              <a:t>23:</a:t>
            </a:r>
          </a:p>
          <a:p>
            <a:r>
              <a:rPr lang="en-US" altLang="ko-KR" sz="1400" dirty="0"/>
              <a:t>24: 	printf("%s : %5.2f\n", s1.name, s1.average);</a:t>
            </a:r>
          </a:p>
          <a:p>
            <a:r>
              <a:rPr lang="en-US" altLang="ko-KR" sz="1400" dirty="0"/>
              <a:t>25: 	printf("%s : %5.2f\n", s2.name, s2.average);</a:t>
            </a:r>
          </a:p>
          <a:p>
            <a:r>
              <a:rPr lang="en-US" altLang="ko-KR" sz="1400" dirty="0"/>
              <a:t>26: 	return 0;</a:t>
            </a:r>
          </a:p>
          <a:p>
            <a:r>
              <a:rPr lang="en-US" altLang="ko-KR" sz="1400" dirty="0"/>
              <a:t>27: }</a:t>
            </a:r>
            <a:endParaRPr lang="ko-KR" altLang="en-US" sz="1400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6649646" y="2790507"/>
            <a:ext cx="1989839" cy="276999"/>
            <a:chOff x="3490870" y="2111716"/>
            <a:chExt cx="1990319" cy="278057"/>
          </a:xfrm>
        </p:grpSpPr>
        <p:cxnSp>
          <p:nvCxnSpPr>
            <p:cNvPr id="10" name="직선 화살표 연결선 9"/>
            <p:cNvCxnSpPr/>
            <p:nvPr/>
          </p:nvCxnSpPr>
          <p:spPr>
            <a:xfrm flipH="1">
              <a:off x="3490870" y="2236791"/>
              <a:ext cx="513274" cy="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36"/>
            <p:cNvSpPr txBox="1">
              <a:spLocks noChangeArrowheads="1"/>
            </p:cNvSpPr>
            <p:nvPr/>
          </p:nvSpPr>
          <p:spPr bwMode="auto">
            <a:xfrm>
              <a:off x="4004147" y="2111716"/>
              <a:ext cx="147704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사용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6344844" y="1924506"/>
            <a:ext cx="304800" cy="2057400"/>
            <a:chOff x="3505200" y="3047999"/>
            <a:chExt cx="767148" cy="554954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313312"/>
            <a:ext cx="6931044" cy="14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</a:rPr>
              <a:t>point </a:t>
            </a:r>
            <a:r>
              <a:rPr lang="ko-KR" altLang="en-US" b="1" dirty="0">
                <a:latin typeface="+mn-ea"/>
              </a:rPr>
              <a:t>구조체의 정의 및 사용 예</a:t>
            </a:r>
            <a:r>
              <a:rPr lang="en-US" altLang="ko-KR" dirty="0">
                <a:latin typeface="+mn-ea"/>
              </a:rPr>
              <a:t>(1/2)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70770"/>
            <a:ext cx="8305800" cy="353943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Ex09_02.c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 </a:t>
            </a:r>
            <a:r>
              <a:rPr lang="en-US" altLang="ko-KR" sz="1400" b="1" dirty="0"/>
              <a:t>#include &lt;</a:t>
            </a:r>
            <a:r>
              <a:rPr lang="en-US" altLang="ko-KR" sz="1400" b="1" dirty="0" err="1"/>
              <a:t>math.h</a:t>
            </a:r>
            <a:r>
              <a:rPr lang="en-US" altLang="ko-KR" sz="1400" b="1" dirty="0"/>
              <a:t>&gt;</a:t>
            </a:r>
            <a:endParaRPr lang="ko-KR" altLang="en-US" sz="1400" dirty="0"/>
          </a:p>
          <a:p>
            <a:r>
              <a:rPr lang="en-US" altLang="ko-KR" sz="1400" dirty="0"/>
              <a:t>04:</a:t>
            </a:r>
          </a:p>
          <a:p>
            <a:r>
              <a:rPr lang="en-US" altLang="ko-KR" sz="1400" dirty="0"/>
              <a:t>05: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 {</a:t>
            </a:r>
          </a:p>
          <a:p>
            <a:r>
              <a:rPr lang="en-US" altLang="ko-KR" sz="1400" dirty="0"/>
              <a:t>06: </a:t>
            </a:r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y;</a:t>
            </a:r>
          </a:p>
          <a:p>
            <a:r>
              <a:rPr lang="en-US" altLang="ko-KR" sz="1400" dirty="0"/>
              <a:t>07: </a:t>
            </a:r>
            <a:r>
              <a:rPr lang="en-US" altLang="ko-KR" sz="1400" b="1" dirty="0"/>
              <a:t>};</a:t>
            </a:r>
          </a:p>
          <a:p>
            <a:r>
              <a:rPr lang="en-US" altLang="ko-KR" sz="1400" dirty="0"/>
              <a:t>08:</a:t>
            </a:r>
          </a:p>
          <a:p>
            <a:r>
              <a:rPr lang="en-US" altLang="ko-KR" sz="1400" dirty="0"/>
              <a:t>09: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10: {</a:t>
            </a:r>
          </a:p>
          <a:p>
            <a:r>
              <a:rPr lang="en-US" altLang="ko-KR" sz="1400" dirty="0"/>
              <a:t>11: 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 p1, p2; </a:t>
            </a:r>
            <a:endParaRPr lang="ko-KR" altLang="en-US" sz="1400" dirty="0"/>
          </a:p>
          <a:p>
            <a:r>
              <a:rPr lang="en-US" altLang="ko-KR" sz="1400" dirty="0"/>
              <a:t>12: 	double dist;</a:t>
            </a:r>
          </a:p>
          <a:p>
            <a:r>
              <a:rPr lang="en-US" altLang="ko-KR" sz="1400" dirty="0"/>
              <a:t>13:</a:t>
            </a:r>
          </a:p>
          <a:p>
            <a:r>
              <a:rPr lang="en-US" altLang="ko-KR" sz="1400" dirty="0"/>
              <a:t>14: 	printf("p1</a:t>
            </a:r>
            <a:r>
              <a:rPr lang="ko-KR" altLang="en-US" sz="1400" dirty="0"/>
              <a:t>의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좌표를 입력하세요 </a:t>
            </a:r>
            <a:r>
              <a:rPr lang="en-US" altLang="ko-KR" sz="1400" dirty="0"/>
              <a:t>: ");</a:t>
            </a:r>
          </a:p>
          <a:p>
            <a:r>
              <a:rPr lang="en-US" altLang="ko-KR" sz="1400" dirty="0"/>
              <a:t>15: 	</a:t>
            </a:r>
            <a:r>
              <a:rPr lang="en-US" altLang="ko-KR" sz="1400" b="1" dirty="0"/>
              <a:t>scanf("%d %d", &amp;p1.x, &amp;p1.y); </a:t>
            </a:r>
            <a:endParaRPr lang="ko-KR" altLang="en-US" sz="1400" b="1" dirty="0"/>
          </a:p>
          <a:p>
            <a:r>
              <a:rPr lang="en-US" altLang="ko-KR" sz="1400" dirty="0"/>
              <a:t>16:</a:t>
            </a:r>
            <a:endParaRPr lang="ko-KR" altLang="en-US" sz="1400" dirty="0"/>
          </a:p>
        </p:txBody>
      </p:sp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2743204" y="2995533"/>
            <a:ext cx="2113352" cy="276999"/>
            <a:chOff x="3490872" y="2111716"/>
            <a:chExt cx="2113862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20" y="2111716"/>
              <a:ext cx="1132314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구조체의 정의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그룹 22"/>
          <p:cNvGrpSpPr>
            <a:grpSpLocks/>
          </p:cNvGrpSpPr>
          <p:nvPr/>
        </p:nvGrpSpPr>
        <p:grpSpPr bwMode="auto">
          <a:xfrm>
            <a:off x="2438400" y="2891532"/>
            <a:ext cx="304800" cy="4572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19"/>
          <p:cNvGrpSpPr>
            <a:grpSpLocks/>
          </p:cNvGrpSpPr>
          <p:nvPr/>
        </p:nvGrpSpPr>
        <p:grpSpPr bwMode="auto">
          <a:xfrm>
            <a:off x="3485604" y="4062333"/>
            <a:ext cx="2457996" cy="276999"/>
            <a:chOff x="3490873" y="2111712"/>
            <a:chExt cx="2458589" cy="278057"/>
          </a:xfrm>
        </p:grpSpPr>
        <p:cxnSp>
          <p:nvCxnSpPr>
            <p:cNvPr id="24" name="직선 화살표 연결선 23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4472420" y="2111712"/>
              <a:ext cx="147704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선언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19"/>
          <p:cNvGrpSpPr>
            <a:grpSpLocks/>
          </p:cNvGrpSpPr>
          <p:nvPr/>
        </p:nvGrpSpPr>
        <p:grpSpPr bwMode="auto">
          <a:xfrm>
            <a:off x="4419600" y="4900533"/>
            <a:ext cx="2651959" cy="276999"/>
            <a:chOff x="3490873" y="2111714"/>
            <a:chExt cx="2652597" cy="278057"/>
          </a:xfrm>
        </p:grpSpPr>
        <p:cxnSp>
          <p:nvCxnSpPr>
            <p:cNvPr id="27" name="직선 화살표 연결선 26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4472418" y="2111714"/>
              <a:ext cx="167105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값 입력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그룹 19"/>
          <p:cNvGrpSpPr>
            <a:grpSpLocks/>
          </p:cNvGrpSpPr>
          <p:nvPr/>
        </p:nvGrpSpPr>
        <p:grpSpPr bwMode="auto">
          <a:xfrm>
            <a:off x="2819400" y="2358132"/>
            <a:ext cx="2953327" cy="276999"/>
            <a:chOff x="3490873" y="2111712"/>
            <a:chExt cx="2954039" cy="278057"/>
          </a:xfrm>
        </p:grpSpPr>
        <p:cxnSp>
          <p:nvCxnSpPr>
            <p:cNvPr id="30" name="직선 화살표 연결선 29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4472421" y="2111712"/>
              <a:ext cx="1972491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수학 관련 라이브러리 헤더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</a:rPr>
              <a:t>point </a:t>
            </a:r>
            <a:r>
              <a:rPr lang="ko-KR" altLang="en-US" b="1" dirty="0">
                <a:latin typeface="+mn-ea"/>
              </a:rPr>
              <a:t>구조체의 정의 및 사용 예</a:t>
            </a:r>
            <a:r>
              <a:rPr lang="en-US" altLang="ko-KR" dirty="0">
                <a:latin typeface="+mn-ea"/>
              </a:rPr>
              <a:t>(2/2)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54875"/>
            <a:ext cx="8305800" cy="203132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17: 	printf("p2</a:t>
            </a:r>
            <a:r>
              <a:rPr lang="ko-KR" altLang="en-US" sz="1400" dirty="0"/>
              <a:t>의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좌표를 입력하세요 </a:t>
            </a:r>
            <a:r>
              <a:rPr lang="en-US" altLang="ko-KR" sz="1400" dirty="0"/>
              <a:t>: ");</a:t>
            </a:r>
          </a:p>
          <a:p>
            <a:r>
              <a:rPr lang="en-US" altLang="ko-KR" sz="1400" dirty="0"/>
              <a:t>18: 	</a:t>
            </a:r>
            <a:r>
              <a:rPr lang="en-US" altLang="ko-KR" sz="1400" b="1" dirty="0"/>
              <a:t>scanf("%d %d", &amp;p2.x, &amp;p2.y);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r>
              <a:rPr lang="en-US" altLang="ko-KR" sz="1400" dirty="0"/>
              <a:t>19:</a:t>
            </a:r>
          </a:p>
          <a:p>
            <a:r>
              <a:rPr lang="en-US" altLang="ko-KR" sz="1400" dirty="0"/>
              <a:t>20: 	</a:t>
            </a:r>
            <a:r>
              <a:rPr lang="en-US" altLang="ko-KR" sz="1400" b="1" dirty="0"/>
              <a:t>dist = </a:t>
            </a:r>
            <a:r>
              <a:rPr lang="en-US" altLang="ko-KR" sz="1400" b="1" dirty="0" err="1"/>
              <a:t>sqrt</a:t>
            </a:r>
            <a:r>
              <a:rPr lang="en-US" altLang="ko-KR" sz="1400" b="1" dirty="0"/>
              <a:t>( </a:t>
            </a:r>
            <a:r>
              <a:rPr lang="en-US" altLang="ko-KR" sz="1400" b="1" dirty="0" err="1"/>
              <a:t>pow</a:t>
            </a:r>
            <a:r>
              <a:rPr lang="en-US" altLang="ko-KR" sz="1400" b="1" dirty="0"/>
              <a:t>(p2.x-p1.x, 2) + </a:t>
            </a:r>
            <a:r>
              <a:rPr lang="en-US" altLang="ko-KR" sz="1400" b="1" dirty="0" err="1"/>
              <a:t>pow</a:t>
            </a:r>
            <a:r>
              <a:rPr lang="en-US" altLang="ko-KR" sz="1400" b="1" dirty="0"/>
              <a:t>(p2.y-p1.y, 2) ); </a:t>
            </a:r>
            <a:endParaRPr lang="ko-KR" altLang="en-US" sz="1400" dirty="0"/>
          </a:p>
          <a:p>
            <a:r>
              <a:rPr lang="en-US" altLang="ko-KR" sz="1400" dirty="0"/>
              <a:t>21:</a:t>
            </a:r>
          </a:p>
          <a:p>
            <a:r>
              <a:rPr lang="en-US" altLang="ko-KR" sz="1400" dirty="0"/>
              <a:t>22: 	printf("</a:t>
            </a:r>
            <a:r>
              <a:rPr lang="ko-KR" altLang="en-US" sz="1400" dirty="0"/>
              <a:t>두 점 사이의 거리 </a:t>
            </a:r>
            <a:r>
              <a:rPr lang="en-US" altLang="ko-KR" sz="1400" dirty="0"/>
              <a:t>: %f\n", dist);</a:t>
            </a:r>
          </a:p>
          <a:p>
            <a:r>
              <a:rPr lang="en-US" altLang="ko-KR" sz="1400" dirty="0"/>
              <a:t>23:</a:t>
            </a:r>
          </a:p>
          <a:p>
            <a:r>
              <a:rPr lang="en-US" altLang="ko-KR" sz="1400" dirty="0"/>
              <a:t>24: 	return 0;</a:t>
            </a:r>
          </a:p>
          <a:p>
            <a:r>
              <a:rPr lang="en-US" altLang="ko-KR" sz="1400" dirty="0"/>
              <a:t>25: }</a:t>
            </a:r>
            <a:endParaRPr lang="ko-KR" altLang="en-US" sz="1400" dirty="0"/>
          </a:p>
        </p:txBody>
      </p:sp>
      <p:grpSp>
        <p:nvGrpSpPr>
          <p:cNvPr id="7" name="그룹 19"/>
          <p:cNvGrpSpPr>
            <a:grpSpLocks/>
          </p:cNvGrpSpPr>
          <p:nvPr/>
        </p:nvGrpSpPr>
        <p:grpSpPr bwMode="auto">
          <a:xfrm>
            <a:off x="6248400" y="2418437"/>
            <a:ext cx="2005950" cy="461665"/>
            <a:chOff x="3490873" y="2007312"/>
            <a:chExt cx="2006434" cy="463428"/>
          </a:xfrm>
        </p:grpSpPr>
        <p:cxnSp>
          <p:nvCxnSpPr>
            <p:cNvPr id="24" name="직선 화살표 연결선 23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4472421" y="2007312"/>
              <a:ext cx="1024886" cy="46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두 점 사이의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</a:rPr>
                <a:t>거리 구하기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19"/>
          <p:cNvGrpSpPr>
            <a:grpSpLocks/>
          </p:cNvGrpSpPr>
          <p:nvPr/>
        </p:nvGrpSpPr>
        <p:grpSpPr bwMode="auto">
          <a:xfrm>
            <a:off x="4434641" y="2113637"/>
            <a:ext cx="2651959" cy="276999"/>
            <a:chOff x="3490873" y="2111714"/>
            <a:chExt cx="2652597" cy="278057"/>
          </a:xfrm>
        </p:grpSpPr>
        <p:cxnSp>
          <p:nvCxnSpPr>
            <p:cNvPr id="27" name="직선 화살표 연결선 26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4472418" y="2111714"/>
              <a:ext cx="167105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값 입력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038600"/>
            <a:ext cx="6858000" cy="162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간의 초기화 및 대입</a:t>
            </a:r>
            <a:r>
              <a:rPr lang="en-US" altLang="ko-KR" dirty="0">
                <a:latin typeface="+mn-ea"/>
              </a:rPr>
              <a:t>(1/2)</a:t>
            </a:r>
            <a:endParaRPr lang="en-US" altLang="ko-KR" b="1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같은 구조체형의 변수들끼리는 서로 초기화나 대입이 가능하다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구조체간의 초기화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멤버 대 멤버 초기화 </a:t>
            </a:r>
            <a:endParaRPr lang="en-US" altLang="ko-KR" dirty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동일한 멤버 간에 </a:t>
            </a:r>
            <a:r>
              <a:rPr lang="en-US" altLang="ko-KR" dirty="0">
                <a:latin typeface="+mn-ea"/>
              </a:rPr>
              <a:t>1:1</a:t>
            </a:r>
            <a:r>
              <a:rPr lang="ko-KR" altLang="en-US" dirty="0">
                <a:latin typeface="+mn-ea"/>
              </a:rPr>
              <a:t>로 복사해서 초기화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구조체간의 대입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멤버 대 멤버 대입</a:t>
            </a: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663" y="3048000"/>
            <a:ext cx="6815137" cy="275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간의 초기화 및 대입</a:t>
            </a:r>
            <a:r>
              <a:rPr lang="en-US" altLang="ko-KR" dirty="0">
                <a:latin typeface="+mn-ea"/>
              </a:rPr>
              <a:t>(2/2)</a:t>
            </a:r>
            <a:endParaRPr lang="en-US" altLang="ko-KR" b="1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791200" cy="396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876300" y="1813686"/>
          <a:ext cx="8153400" cy="376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44" name="텍스트 개체 틀 3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학습목표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41A832C-C15B-4501-B59B-9AC32E99650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간의 초기화 및 대입</a:t>
            </a:r>
            <a:endParaRPr lang="en-US" altLang="ko-KR" b="1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722438"/>
            <a:ext cx="8305800" cy="483209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Ex09_03.c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</a:t>
            </a:r>
          </a:p>
          <a:p>
            <a:r>
              <a:rPr lang="en-US" altLang="ko-KR" sz="1400" dirty="0"/>
              <a:t>04: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{</a:t>
            </a:r>
          </a:p>
          <a:p>
            <a:r>
              <a:rPr lang="en-US" altLang="ko-KR" sz="1400" dirty="0"/>
              <a:t>05: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</a:t>
            </a:r>
          </a:p>
          <a:p>
            <a:r>
              <a:rPr lang="en-US" altLang="ko-KR" sz="1400" dirty="0"/>
              <a:t>06: };</a:t>
            </a:r>
          </a:p>
          <a:p>
            <a:r>
              <a:rPr lang="en-US" altLang="ko-KR" sz="1400" dirty="0"/>
              <a:t>07:</a:t>
            </a:r>
          </a:p>
          <a:p>
            <a:r>
              <a:rPr lang="en-US" altLang="ko-KR" sz="1400" dirty="0"/>
              <a:t>08: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09: {</a:t>
            </a:r>
          </a:p>
          <a:p>
            <a:r>
              <a:rPr lang="en-US" altLang="ko-KR" sz="1400" dirty="0"/>
              <a:t>10: 	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p1 = {10, 20};</a:t>
            </a:r>
          </a:p>
          <a:p>
            <a:r>
              <a:rPr lang="en-US" altLang="ko-KR" sz="1400" dirty="0"/>
              <a:t>11: 	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p2 = {30, 40};</a:t>
            </a:r>
          </a:p>
          <a:p>
            <a:r>
              <a:rPr lang="en-US" altLang="ko-KR" sz="1400" dirty="0"/>
              <a:t>12: 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 p3 = p1; </a:t>
            </a:r>
            <a:endParaRPr lang="ko-KR" altLang="en-US" sz="1400" dirty="0"/>
          </a:p>
          <a:p>
            <a:r>
              <a:rPr lang="en-US" altLang="ko-KR" sz="1400" dirty="0"/>
              <a:t>13: 	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p4;</a:t>
            </a:r>
          </a:p>
          <a:p>
            <a:r>
              <a:rPr lang="en-US" altLang="ko-KR" sz="1400" dirty="0"/>
              <a:t>14:</a:t>
            </a:r>
          </a:p>
          <a:p>
            <a:r>
              <a:rPr lang="en-US" altLang="ko-KR" sz="1400" dirty="0"/>
              <a:t>15: 	printf("p3</a:t>
            </a:r>
            <a:r>
              <a:rPr lang="ko-KR" altLang="en-US" sz="1400" dirty="0"/>
              <a:t>의 좌표 </a:t>
            </a:r>
            <a:r>
              <a:rPr lang="en-US" altLang="ko-KR" sz="1400" dirty="0"/>
              <a:t>: %d, %d\n", p3.x, p3.y);</a:t>
            </a:r>
          </a:p>
          <a:p>
            <a:r>
              <a:rPr lang="en-US" altLang="ko-KR" sz="1400" dirty="0"/>
              <a:t>16:</a:t>
            </a:r>
          </a:p>
          <a:p>
            <a:r>
              <a:rPr lang="en-US" altLang="ko-KR" sz="1400" dirty="0"/>
              <a:t>17: 	</a:t>
            </a:r>
            <a:r>
              <a:rPr lang="en-US" altLang="ko-KR" sz="1400" b="1" dirty="0"/>
              <a:t>p4 = p2; </a:t>
            </a:r>
            <a:endParaRPr lang="ko-KR" altLang="en-US" sz="1400" b="1" dirty="0"/>
          </a:p>
          <a:p>
            <a:r>
              <a:rPr lang="en-US" altLang="ko-KR" sz="1400" dirty="0"/>
              <a:t>18:</a:t>
            </a:r>
          </a:p>
          <a:p>
            <a:r>
              <a:rPr lang="en-US" altLang="ko-KR" sz="1400" dirty="0"/>
              <a:t>19: 	printf("p4</a:t>
            </a:r>
            <a:r>
              <a:rPr lang="ko-KR" altLang="en-US" sz="1400" dirty="0"/>
              <a:t>의 좌표 </a:t>
            </a:r>
            <a:r>
              <a:rPr lang="en-US" altLang="ko-KR" sz="1400" dirty="0"/>
              <a:t>: %d, %d\n", p4.x, p4.y);</a:t>
            </a:r>
          </a:p>
          <a:p>
            <a:r>
              <a:rPr lang="en-US" altLang="ko-KR" sz="1400" dirty="0"/>
              <a:t>20:</a:t>
            </a:r>
          </a:p>
          <a:p>
            <a:r>
              <a:rPr lang="en-US" altLang="ko-KR" sz="1400" dirty="0"/>
              <a:t>21: 	return 0;</a:t>
            </a:r>
          </a:p>
          <a:p>
            <a:r>
              <a:rPr lang="en-US" altLang="ko-KR" sz="1400" dirty="0"/>
              <a:t>22: }</a:t>
            </a:r>
            <a:endParaRPr lang="ko-KR" altLang="en-US" sz="1400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267204" y="3810000"/>
            <a:ext cx="3147285" cy="276999"/>
            <a:chOff x="3490872" y="2111716"/>
            <a:chExt cx="3148041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5" y="2111716"/>
              <a:ext cx="2166498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선언 및 초기화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3962396" y="3810000"/>
            <a:ext cx="304800" cy="2286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그룹 19"/>
          <p:cNvGrpSpPr>
            <a:grpSpLocks/>
          </p:cNvGrpSpPr>
          <p:nvPr/>
        </p:nvGrpSpPr>
        <p:grpSpPr bwMode="auto">
          <a:xfrm>
            <a:off x="3638005" y="4114800"/>
            <a:ext cx="2457995" cy="276999"/>
            <a:chOff x="3490873" y="2111710"/>
            <a:chExt cx="2458588" cy="278057"/>
          </a:xfrm>
        </p:grpSpPr>
        <p:cxnSp>
          <p:nvCxnSpPr>
            <p:cNvPr id="24" name="직선 화살표 연결선 23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4472419" y="2111710"/>
              <a:ext cx="147704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간의 초기화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그룹 19"/>
          <p:cNvGrpSpPr>
            <a:grpSpLocks/>
          </p:cNvGrpSpPr>
          <p:nvPr/>
        </p:nvGrpSpPr>
        <p:grpSpPr bwMode="auto">
          <a:xfrm>
            <a:off x="2590801" y="5209401"/>
            <a:ext cx="3352800" cy="276999"/>
            <a:chOff x="2445134" y="2111712"/>
            <a:chExt cx="3353606" cy="278057"/>
          </a:xfrm>
        </p:grpSpPr>
        <p:cxnSp>
          <p:nvCxnSpPr>
            <p:cNvPr id="27" name="직선 화살표 연결선 26"/>
            <p:cNvCxnSpPr/>
            <p:nvPr/>
          </p:nvCxnSpPr>
          <p:spPr>
            <a:xfrm flipH="1" flipV="1">
              <a:off x="2445134" y="2236787"/>
              <a:ext cx="2036580" cy="24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4472417" y="2111712"/>
              <a:ext cx="1326323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간의 대입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 r="21839"/>
          <a:stretch>
            <a:fillRect/>
          </a:stretch>
        </p:blipFill>
        <p:spPr bwMode="auto">
          <a:xfrm>
            <a:off x="4191000" y="1905000"/>
            <a:ext cx="5181600" cy="13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간의 비교</a:t>
            </a:r>
            <a:endParaRPr lang="en-US" altLang="ko-KR" b="1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 변수 간에는 직접 비교 연산을 할 수 없다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두 구조체 변수의 값이 같은지 비교하려면 구조체 변수끼리 비교하는 대신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멤버 대 멤버로 비교</a:t>
            </a:r>
            <a:r>
              <a:rPr lang="ko-KR" altLang="en-US" dirty="0">
                <a:latin typeface="+mn-ea"/>
              </a:rPr>
              <a:t>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33600"/>
            <a:ext cx="6657975" cy="137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425" y="4381500"/>
            <a:ext cx="6581775" cy="81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배열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같은 구조체형의 변수를 여러 개 사용하려면 구조체 배열을 선언한다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 배열도 일반 배열처럼 인덱스를 이용해서 배열의 원소에 접근한다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2057400"/>
            <a:ext cx="651394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2" y="2667000"/>
            <a:ext cx="4724398" cy="96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4900" y="4038600"/>
            <a:ext cx="6515100" cy="186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배열</a:t>
            </a:r>
            <a:r>
              <a:rPr lang="en-US" altLang="ko-KR" dirty="0">
                <a:latin typeface="+mn-ea"/>
              </a:rPr>
              <a:t>(2/2)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 배열을 초기화하려면 </a:t>
            </a:r>
            <a:r>
              <a:rPr lang="en-US" altLang="ko-KR" dirty="0"/>
              <a:t>{ } </a:t>
            </a:r>
            <a:r>
              <a:rPr lang="ko-KR" altLang="en-US" dirty="0"/>
              <a:t>안에 배열 원소의 초기값을 나열한다</a:t>
            </a:r>
            <a:r>
              <a:rPr lang="en-US" altLang="ko-KR" dirty="0"/>
              <a:t>. 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006" y="2209800"/>
            <a:ext cx="6249988" cy="34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 배열을 이용한 성적 처리 프로그램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20882"/>
            <a:ext cx="8305800" cy="397031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Ex09_04.c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</a:t>
            </a:r>
          </a:p>
          <a:p>
            <a:r>
              <a:rPr lang="en-US" altLang="ko-KR" sz="1400" dirty="0"/>
              <a:t>04: </a:t>
            </a:r>
            <a:r>
              <a:rPr lang="en-US" altLang="ko-KR" sz="1400" b="1" dirty="0"/>
              <a:t>#define MAX_STUDENT 5</a:t>
            </a:r>
            <a:endParaRPr lang="ko-KR" altLang="en-US" sz="1400" dirty="0"/>
          </a:p>
          <a:p>
            <a:r>
              <a:rPr lang="en-US" altLang="ko-KR" sz="1400" dirty="0"/>
              <a:t>05:</a:t>
            </a:r>
          </a:p>
          <a:p>
            <a:r>
              <a:rPr lang="en-US" altLang="ko-KR" sz="1400" dirty="0"/>
              <a:t>06: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student {</a:t>
            </a:r>
            <a:endParaRPr lang="en-US" altLang="ko-KR" sz="1400" b="1" dirty="0"/>
          </a:p>
          <a:p>
            <a:r>
              <a:rPr lang="en-US" altLang="ko-KR" sz="1400" dirty="0"/>
              <a:t>07: 	char name[20];</a:t>
            </a:r>
          </a:p>
          <a:p>
            <a:r>
              <a:rPr lang="en-US" altLang="ko-KR" sz="1400" dirty="0"/>
              <a:t>08: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korean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english</a:t>
            </a:r>
            <a:r>
              <a:rPr lang="en-US" altLang="ko-KR" sz="1400" dirty="0"/>
              <a:t>, math;</a:t>
            </a:r>
          </a:p>
          <a:p>
            <a:r>
              <a:rPr lang="en-US" altLang="ko-KR" sz="1400" dirty="0"/>
              <a:t>09: 	double average;</a:t>
            </a:r>
          </a:p>
          <a:p>
            <a:r>
              <a:rPr lang="en-US" altLang="ko-KR" sz="1400" dirty="0"/>
              <a:t>10: };</a:t>
            </a:r>
          </a:p>
          <a:p>
            <a:r>
              <a:rPr lang="en-US" altLang="ko-KR" sz="1400" dirty="0"/>
              <a:t>11:</a:t>
            </a:r>
          </a:p>
          <a:p>
            <a:r>
              <a:rPr lang="en-US" altLang="ko-KR" sz="1400" dirty="0"/>
              <a:t>12: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13: {</a:t>
            </a:r>
          </a:p>
          <a:p>
            <a:r>
              <a:rPr lang="en-US" altLang="ko-KR" sz="1400" dirty="0"/>
              <a:t>14: 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student std[MAX_STUDENT]; </a:t>
            </a:r>
            <a:endParaRPr lang="ko-KR" altLang="en-US" sz="1400" b="1" dirty="0"/>
          </a:p>
          <a:p>
            <a:r>
              <a:rPr lang="en-US" altLang="ko-KR" sz="1400" dirty="0"/>
              <a:t>15: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16: 	double </a:t>
            </a:r>
            <a:r>
              <a:rPr lang="en-US" altLang="ko-KR" sz="1400" dirty="0" err="1"/>
              <a:t>total_average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17:</a:t>
            </a:r>
          </a:p>
          <a:p>
            <a:r>
              <a:rPr lang="en-US" altLang="ko-KR" sz="1400" dirty="0"/>
              <a:t>18: 	printf("%d </a:t>
            </a:r>
            <a:r>
              <a:rPr lang="ko-KR" altLang="en-US" sz="1400" dirty="0"/>
              <a:t>명의 학생 정보를 입력하세요</a:t>
            </a:r>
            <a:r>
              <a:rPr lang="en-US" altLang="ko-KR" sz="1400" dirty="0"/>
              <a:t>.\n", MAX_STUDENT);</a:t>
            </a:r>
            <a:endParaRPr lang="ko-KR" altLang="en-US" sz="1400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267205" y="3326645"/>
            <a:ext cx="2156628" cy="276999"/>
            <a:chOff x="3490872" y="2111716"/>
            <a:chExt cx="2157145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3" y="2111716"/>
              <a:ext cx="1175604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구조체의 정의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3962400" y="2994044"/>
            <a:ext cx="304800" cy="9144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그룹 19"/>
          <p:cNvGrpSpPr>
            <a:grpSpLocks/>
          </p:cNvGrpSpPr>
          <p:nvPr/>
        </p:nvGrpSpPr>
        <p:grpSpPr bwMode="auto">
          <a:xfrm>
            <a:off x="3429000" y="2488445"/>
            <a:ext cx="2457994" cy="276999"/>
            <a:chOff x="3490873" y="2111708"/>
            <a:chExt cx="2458587" cy="278057"/>
          </a:xfrm>
        </p:grpSpPr>
        <p:cxnSp>
          <p:nvCxnSpPr>
            <p:cNvPr id="24" name="직선 화살표 연결선 23"/>
            <p:cNvCxnSpPr/>
            <p:nvPr/>
          </p:nvCxnSpPr>
          <p:spPr>
            <a:xfrm rot="10800000">
              <a:off x="3490873" y="2237606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4472418" y="2111708"/>
              <a:ext cx="147704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배열의 크기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그룹 19"/>
          <p:cNvGrpSpPr>
            <a:grpSpLocks/>
          </p:cNvGrpSpPr>
          <p:nvPr/>
        </p:nvGrpSpPr>
        <p:grpSpPr bwMode="auto">
          <a:xfrm>
            <a:off x="4781007" y="4622045"/>
            <a:ext cx="2457993" cy="276999"/>
            <a:chOff x="3490874" y="2111706"/>
            <a:chExt cx="2458586" cy="278057"/>
          </a:xfrm>
        </p:grpSpPr>
        <p:cxnSp>
          <p:nvCxnSpPr>
            <p:cNvPr id="26" name="직선 화살표 연결선 25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4472418" y="2111706"/>
              <a:ext cx="147704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배열의 선언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 배열을 이용한 성적 처리 프로그램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57613"/>
            <a:ext cx="8305800" cy="332398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19:	for(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MAX_STUDENT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)</a:t>
            </a:r>
          </a:p>
          <a:p>
            <a:r>
              <a:rPr lang="en-US" altLang="ko-KR" sz="1400" dirty="0"/>
              <a:t>20: 	{</a:t>
            </a:r>
          </a:p>
          <a:p>
            <a:r>
              <a:rPr lang="en-US" altLang="ko-KR" sz="1400" dirty="0"/>
              <a:t>21: 	    printf("</a:t>
            </a:r>
            <a:r>
              <a:rPr lang="ko-KR" altLang="en-US" sz="1400" dirty="0"/>
              <a:t>이름 </a:t>
            </a:r>
            <a:r>
              <a:rPr lang="en-US" altLang="ko-KR" sz="1400" dirty="0"/>
              <a:t>: ");</a:t>
            </a:r>
          </a:p>
          <a:p>
            <a:r>
              <a:rPr lang="en-US" altLang="ko-KR" sz="1400" dirty="0"/>
              <a:t>22: 	    </a:t>
            </a:r>
            <a:r>
              <a:rPr lang="en-US" altLang="ko-KR" sz="1400" b="1" dirty="0"/>
              <a:t>scanf("%s", std[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].name);</a:t>
            </a:r>
          </a:p>
          <a:p>
            <a:r>
              <a:rPr lang="en-US" altLang="ko-KR" sz="1400" dirty="0"/>
              <a:t>23: 	    printf("</a:t>
            </a:r>
            <a:r>
              <a:rPr lang="ko-KR" altLang="en-US" sz="1400" dirty="0"/>
              <a:t>국어</a:t>
            </a:r>
            <a:r>
              <a:rPr lang="en-US" altLang="ko-KR" sz="1400" dirty="0"/>
              <a:t>, </a:t>
            </a:r>
            <a:r>
              <a:rPr lang="ko-KR" altLang="en-US" sz="1400" dirty="0"/>
              <a:t>영어</a:t>
            </a:r>
            <a:r>
              <a:rPr lang="en-US" altLang="ko-KR" sz="1400" dirty="0"/>
              <a:t>, </a:t>
            </a:r>
            <a:r>
              <a:rPr lang="ko-KR" altLang="en-US" sz="1400" dirty="0"/>
              <a:t>수학 점수 </a:t>
            </a:r>
            <a:r>
              <a:rPr lang="en-US" altLang="ko-KR" sz="1400" dirty="0"/>
              <a:t>: ");</a:t>
            </a:r>
          </a:p>
          <a:p>
            <a:r>
              <a:rPr lang="en-US" altLang="ko-KR" sz="1400" dirty="0"/>
              <a:t>24: 	    </a:t>
            </a:r>
            <a:r>
              <a:rPr lang="en-US" altLang="ko-KR" sz="1400" b="1" dirty="0"/>
              <a:t>scanf("%d %d %d",</a:t>
            </a:r>
          </a:p>
          <a:p>
            <a:r>
              <a:rPr lang="en-US" altLang="ko-KR" sz="1400" dirty="0"/>
              <a:t>25: 	        </a:t>
            </a:r>
            <a:r>
              <a:rPr lang="en-US" altLang="ko-KR" sz="1400" b="1" dirty="0"/>
              <a:t>&amp;std[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].</a:t>
            </a:r>
            <a:r>
              <a:rPr lang="en-US" altLang="ko-KR" sz="1400" b="1" dirty="0" err="1"/>
              <a:t>korean</a:t>
            </a:r>
            <a:r>
              <a:rPr lang="en-US" altLang="ko-KR" sz="1400" b="1" dirty="0"/>
              <a:t>, &amp;std[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].</a:t>
            </a:r>
            <a:r>
              <a:rPr lang="en-US" altLang="ko-KR" sz="1400" b="1" dirty="0" err="1"/>
              <a:t>english</a:t>
            </a:r>
            <a:r>
              <a:rPr lang="en-US" altLang="ko-KR" sz="1400" b="1" dirty="0"/>
              <a:t>, &amp;std[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].math);</a:t>
            </a:r>
          </a:p>
          <a:p>
            <a:r>
              <a:rPr lang="en-US" altLang="ko-KR" sz="1400" dirty="0"/>
              <a:t>26: 	    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].average = (double)</a:t>
            </a:r>
          </a:p>
          <a:p>
            <a:r>
              <a:rPr lang="en-US" altLang="ko-KR" sz="1400" dirty="0"/>
              <a:t>27: 	        (std[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korean+std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english+std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].math) / 3;</a:t>
            </a:r>
          </a:p>
          <a:p>
            <a:r>
              <a:rPr lang="en-US" altLang="ko-KR" sz="1400" dirty="0"/>
              <a:t>28: 	    </a:t>
            </a:r>
            <a:r>
              <a:rPr lang="en-US" altLang="ko-KR" sz="1400" dirty="0" err="1"/>
              <a:t>total_average</a:t>
            </a:r>
            <a:r>
              <a:rPr lang="en-US" altLang="ko-KR" sz="1400" dirty="0"/>
              <a:t> += 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].average;</a:t>
            </a:r>
          </a:p>
          <a:p>
            <a:r>
              <a:rPr lang="en-US" altLang="ko-KR" sz="1400" dirty="0"/>
              <a:t>29: 	}</a:t>
            </a:r>
          </a:p>
          <a:p>
            <a:r>
              <a:rPr lang="en-US" altLang="ko-KR" sz="1400" dirty="0"/>
              <a:t>30:</a:t>
            </a:r>
          </a:p>
          <a:p>
            <a:r>
              <a:rPr lang="en-US" altLang="ko-KR" sz="1400" dirty="0"/>
              <a:t>31: 	</a:t>
            </a:r>
            <a:r>
              <a:rPr lang="en-US" altLang="ko-KR" sz="1400" dirty="0" err="1"/>
              <a:t>total_average</a:t>
            </a:r>
            <a:r>
              <a:rPr lang="en-US" altLang="ko-KR" sz="1400" dirty="0"/>
              <a:t> /= MAX_STUDENT;</a:t>
            </a:r>
          </a:p>
          <a:p>
            <a:r>
              <a:rPr lang="en-US" altLang="ko-KR" sz="1400" dirty="0"/>
              <a:t>32:</a:t>
            </a:r>
          </a:p>
          <a:p>
            <a:r>
              <a:rPr lang="en-US" altLang="ko-KR" sz="1400" dirty="0"/>
              <a:t>33: 	printf("\n</a:t>
            </a:r>
            <a:r>
              <a:rPr lang="ko-KR" altLang="en-US" sz="1400" dirty="0"/>
              <a:t>이름 국어 영어 수학 평균</a:t>
            </a:r>
            <a:r>
              <a:rPr lang="en-US" altLang="ko-KR" sz="1400" dirty="0"/>
              <a:t>\n");</a:t>
            </a:r>
            <a:endParaRPr lang="ko-KR" altLang="en-US" sz="1400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6400800" y="2497375"/>
            <a:ext cx="2457992" cy="276999"/>
            <a:chOff x="3490872" y="2111716"/>
            <a:chExt cx="2458581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3" y="2111716"/>
              <a:ext cx="1477040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배열의 입력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6096000" y="1963975"/>
            <a:ext cx="304800" cy="13716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 배열을 이용한 성적 처리 프로그램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68031"/>
            <a:ext cx="8305800" cy="22467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ko-KR" sz="1400" dirty="0"/>
              <a:t>34: 	for( i = 0 ; i &lt; MAX_STUDENT ; i++ )</a:t>
            </a:r>
          </a:p>
          <a:p>
            <a:r>
              <a:rPr lang="en-US" altLang="ko-KR" sz="1400" dirty="0"/>
              <a:t>35: 	{</a:t>
            </a:r>
          </a:p>
          <a:p>
            <a:r>
              <a:rPr lang="pt-BR" altLang="ko-KR" sz="1400" dirty="0"/>
              <a:t>36: 	    printf("%-10s %3d %3d %3d %6.2f\n",</a:t>
            </a:r>
          </a:p>
          <a:p>
            <a:r>
              <a:rPr lang="en-US" altLang="ko-KR" sz="1400" dirty="0"/>
              <a:t>37: 	        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].name, 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korean</a:t>
            </a:r>
            <a:r>
              <a:rPr lang="en-US" altLang="ko-KR" sz="1400" dirty="0"/>
              <a:t>, 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english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38: 	        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].math, std[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].average);</a:t>
            </a:r>
          </a:p>
          <a:p>
            <a:r>
              <a:rPr lang="en-US" altLang="ko-KR" sz="1400" dirty="0"/>
              <a:t>39: 	}</a:t>
            </a:r>
          </a:p>
          <a:p>
            <a:r>
              <a:rPr lang="en-US" altLang="ko-KR" sz="1400" dirty="0"/>
              <a:t>40: 	printf("</a:t>
            </a:r>
            <a:r>
              <a:rPr lang="ko-KR" altLang="en-US" sz="1400" dirty="0"/>
              <a:t>전체 평균 </a:t>
            </a:r>
            <a:r>
              <a:rPr lang="en-US" altLang="ko-KR" sz="1400" dirty="0"/>
              <a:t>: %6.2f\n", </a:t>
            </a:r>
            <a:r>
              <a:rPr lang="en-US" altLang="ko-KR" sz="1400" dirty="0" err="1"/>
              <a:t>total_average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41:</a:t>
            </a:r>
          </a:p>
          <a:p>
            <a:r>
              <a:rPr lang="en-US" altLang="ko-KR" sz="1400" dirty="0"/>
              <a:t>42: 	return 0;</a:t>
            </a:r>
          </a:p>
          <a:p>
            <a:r>
              <a:rPr lang="en-US" altLang="ko-KR" sz="1400" dirty="0"/>
              <a:t>43: }</a:t>
            </a:r>
            <a:endParaRPr lang="ko-KR" altLang="en-US" sz="1400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5466808" y="2459394"/>
            <a:ext cx="2457992" cy="276999"/>
            <a:chOff x="3490872" y="2111716"/>
            <a:chExt cx="2458581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3" y="2111716"/>
              <a:ext cx="1477040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배열의 출력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4800600" y="2050593"/>
            <a:ext cx="666208" cy="10668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 r="24685"/>
          <a:stretch>
            <a:fillRect/>
          </a:stretch>
        </p:blipFill>
        <p:spPr bwMode="auto">
          <a:xfrm>
            <a:off x="5791200" y="2819400"/>
            <a:ext cx="3657600" cy="388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 포인터</a:t>
            </a:r>
            <a:r>
              <a:rPr lang="en-US" altLang="ko-KR" dirty="0"/>
              <a:t>(1/2)</a:t>
            </a:r>
          </a:p>
          <a:p>
            <a:pPr lvl="1">
              <a:defRPr/>
            </a:pPr>
            <a:r>
              <a:rPr lang="ko-KR" altLang="en-US" dirty="0"/>
              <a:t>구조체 변수의 주소를 저장하는 포인터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2133600"/>
            <a:ext cx="6824128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9569" y="3505200"/>
            <a:ext cx="50868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 포인터</a:t>
            </a:r>
            <a:r>
              <a:rPr lang="en-US" altLang="ko-KR" dirty="0"/>
              <a:t>(2/2)</a:t>
            </a:r>
          </a:p>
          <a:p>
            <a:pPr lvl="1">
              <a:defRPr/>
            </a:pPr>
            <a:r>
              <a:rPr lang="ko-KR" altLang="en-US" dirty="0"/>
              <a:t>구조체 포인터로 구조체의 멤버에 접근할 때는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연산자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구조체 변수로 멤버에 접근할 때는 </a:t>
            </a:r>
            <a:r>
              <a:rPr lang="en-US" altLang="ko-KR" dirty="0"/>
              <a:t>. </a:t>
            </a:r>
            <a:r>
              <a:rPr lang="ko-KR" altLang="en-US" dirty="0"/>
              <a:t>연산자를 사용한다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2438400"/>
            <a:ext cx="6886575" cy="85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414" y="3352800"/>
            <a:ext cx="3173172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 포인터의 사용 예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722438"/>
            <a:ext cx="8305800" cy="418576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Ex09_05.c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 #include &lt;</a:t>
            </a:r>
            <a:r>
              <a:rPr lang="en-US" altLang="ko-KR" sz="1400" dirty="0" err="1"/>
              <a:t>math.h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04:</a:t>
            </a:r>
          </a:p>
          <a:p>
            <a:r>
              <a:rPr lang="en-US" altLang="ko-KR" sz="1400" dirty="0"/>
              <a:t>05: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{</a:t>
            </a:r>
          </a:p>
          <a:p>
            <a:r>
              <a:rPr lang="en-US" altLang="ko-KR" sz="1400" dirty="0"/>
              <a:t>06: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</a:t>
            </a:r>
          </a:p>
          <a:p>
            <a:r>
              <a:rPr lang="en-US" altLang="ko-KR" sz="1400" dirty="0"/>
              <a:t>07: };</a:t>
            </a:r>
          </a:p>
          <a:p>
            <a:r>
              <a:rPr lang="en-US" altLang="ko-KR" sz="1400" dirty="0"/>
              <a:t>08:</a:t>
            </a:r>
          </a:p>
          <a:p>
            <a:r>
              <a:rPr lang="en-US" altLang="ko-KR" sz="1400" dirty="0"/>
              <a:t>09: </a:t>
            </a:r>
            <a:r>
              <a:rPr lang="en-US" altLang="ko-KR" sz="1400" b="1" dirty="0"/>
              <a:t>double </a:t>
            </a:r>
            <a:r>
              <a:rPr lang="en-US" altLang="ko-KR" sz="1400" b="1" dirty="0" err="1"/>
              <a:t>GetDistance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point* p1,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point* p2);</a:t>
            </a:r>
          </a:p>
          <a:p>
            <a:r>
              <a:rPr lang="en-US" altLang="ko-KR" sz="1400" dirty="0"/>
              <a:t>10:</a:t>
            </a:r>
          </a:p>
          <a:p>
            <a:r>
              <a:rPr lang="en-US" altLang="ko-KR" sz="1400" dirty="0"/>
              <a:t>11: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12: {</a:t>
            </a:r>
          </a:p>
          <a:p>
            <a:r>
              <a:rPr lang="en-US" altLang="ko-KR" sz="1400" dirty="0"/>
              <a:t>13: 	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pt1 = {0, 0};</a:t>
            </a:r>
          </a:p>
          <a:p>
            <a:r>
              <a:rPr lang="en-US" altLang="ko-KR" sz="1400" dirty="0"/>
              <a:t>14: 	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pt2 = {10, 10};</a:t>
            </a:r>
          </a:p>
          <a:p>
            <a:r>
              <a:rPr lang="en-US" altLang="ko-KR" sz="1400" dirty="0"/>
              <a:t>15: 	double distance;</a:t>
            </a:r>
          </a:p>
          <a:p>
            <a:r>
              <a:rPr lang="en-US" altLang="ko-KR" sz="1400" dirty="0"/>
              <a:t>16:</a:t>
            </a:r>
          </a:p>
          <a:p>
            <a:r>
              <a:rPr lang="en-US" altLang="ko-KR" sz="1400" dirty="0"/>
              <a:t>17: 	</a:t>
            </a:r>
            <a:r>
              <a:rPr lang="en-US" altLang="ko-KR" sz="1400" b="1" dirty="0"/>
              <a:t>distance = </a:t>
            </a:r>
            <a:r>
              <a:rPr lang="en-US" altLang="ko-KR" sz="1400" b="1" dirty="0" err="1"/>
              <a:t>GetDistance</a:t>
            </a:r>
            <a:r>
              <a:rPr lang="en-US" altLang="ko-KR" sz="1400" b="1" dirty="0"/>
              <a:t>(&amp;pt1, &amp;pt2); </a:t>
            </a:r>
            <a:endParaRPr lang="ko-KR" altLang="en-US" sz="1400" b="1" dirty="0"/>
          </a:p>
          <a:p>
            <a:r>
              <a:rPr lang="en-US" altLang="ko-KR" sz="1400" dirty="0"/>
              <a:t>18: 	printf("</a:t>
            </a:r>
            <a:r>
              <a:rPr lang="ko-KR" altLang="en-US" sz="1400" dirty="0"/>
              <a:t>두 점 사이의 거리 </a:t>
            </a:r>
            <a:r>
              <a:rPr lang="en-US" altLang="ko-KR" sz="1400" dirty="0"/>
              <a:t>: %5.2f\n", distance);</a:t>
            </a:r>
          </a:p>
          <a:p>
            <a:r>
              <a:rPr lang="en-US" altLang="ko-KR" sz="1400" dirty="0"/>
              <a:t>19:</a:t>
            </a: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819400" y="2847201"/>
            <a:ext cx="2156628" cy="276999"/>
            <a:chOff x="3490872" y="2111716"/>
            <a:chExt cx="2157145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3" y="2111716"/>
              <a:ext cx="1175604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구조체의 정의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2514600" y="2743200"/>
            <a:ext cx="304800" cy="4572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그룹 19"/>
          <p:cNvGrpSpPr>
            <a:grpSpLocks/>
          </p:cNvGrpSpPr>
          <p:nvPr/>
        </p:nvGrpSpPr>
        <p:grpSpPr bwMode="auto">
          <a:xfrm>
            <a:off x="5847807" y="3239869"/>
            <a:ext cx="2307311" cy="646331"/>
            <a:chOff x="3490874" y="1921850"/>
            <a:chExt cx="2307868" cy="648799"/>
          </a:xfrm>
        </p:grpSpPr>
        <p:cxnSp>
          <p:nvCxnSpPr>
            <p:cNvPr id="26" name="직선 화살표 연결선 25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4472418" y="1921850"/>
              <a:ext cx="1326324" cy="64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포인터를 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</a:rPr>
                <a:t>매개변수로 갖는 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</a:rPr>
                <a:t>함수 선언</a:t>
              </a:r>
            </a:p>
          </p:txBody>
        </p:sp>
      </p:grpSp>
      <p:grpSp>
        <p:nvGrpSpPr>
          <p:cNvPr id="31" name="그룹 19"/>
          <p:cNvGrpSpPr>
            <a:grpSpLocks/>
          </p:cNvGrpSpPr>
          <p:nvPr/>
        </p:nvGrpSpPr>
        <p:grpSpPr bwMode="auto">
          <a:xfrm>
            <a:off x="4953000" y="5100935"/>
            <a:ext cx="2651957" cy="461665"/>
            <a:chOff x="3490874" y="2012296"/>
            <a:chExt cx="2652597" cy="463428"/>
          </a:xfrm>
        </p:grpSpPr>
        <p:cxnSp>
          <p:nvCxnSpPr>
            <p:cNvPr id="32" name="직선 화살표 연결선 31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6"/>
            <p:cNvSpPr txBox="1">
              <a:spLocks noChangeArrowheads="1"/>
            </p:cNvSpPr>
            <p:nvPr/>
          </p:nvSpPr>
          <p:spPr bwMode="auto">
            <a:xfrm>
              <a:off x="4472418" y="2012296"/>
              <a:ext cx="1671053" cy="46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변수의 주소를 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</a:rPr>
                <a:t>함수의 인자로 전달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목차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A664E66-B584-4E3A-867E-3A91D07AAC3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7" name="내용 개체 틀 8"/>
          <p:cNvGraphicFramePr>
            <a:graphicFrameLocks noGrp="1"/>
          </p:cNvGraphicFramePr>
          <p:nvPr/>
        </p:nvGraphicFramePr>
        <p:xfrm>
          <a:off x="709612" y="1600200"/>
          <a:ext cx="8486776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 포인터의 사용 예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활용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68031"/>
            <a:ext cx="8305800" cy="224676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20: 	return 0;</a:t>
            </a:r>
          </a:p>
          <a:p>
            <a:r>
              <a:rPr lang="en-US" altLang="ko-KR" sz="1400" dirty="0"/>
              <a:t>21: }</a:t>
            </a:r>
          </a:p>
          <a:p>
            <a:r>
              <a:rPr lang="en-US" altLang="ko-KR" sz="1400" dirty="0"/>
              <a:t>22:</a:t>
            </a:r>
          </a:p>
          <a:p>
            <a:r>
              <a:rPr lang="en-US" altLang="ko-KR" sz="1400" dirty="0"/>
              <a:t>23: </a:t>
            </a:r>
            <a:r>
              <a:rPr lang="en-US" altLang="ko-KR" sz="1400" b="1" dirty="0"/>
              <a:t>double </a:t>
            </a:r>
            <a:r>
              <a:rPr lang="en-US" altLang="ko-KR" sz="1400" b="1" dirty="0" err="1"/>
              <a:t>GetDistance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point* p1,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point* p2)</a:t>
            </a:r>
          </a:p>
          <a:p>
            <a:r>
              <a:rPr lang="en-US" altLang="ko-KR" sz="1400" dirty="0"/>
              <a:t>24: {</a:t>
            </a:r>
          </a:p>
          <a:p>
            <a:r>
              <a:rPr lang="en-US" altLang="ko-KR" sz="1400" dirty="0"/>
              <a:t>25: 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dx</a:t>
            </a:r>
            <a:r>
              <a:rPr lang="en-US" altLang="ko-KR" sz="1400" b="1" dirty="0"/>
              <a:t> = p2-&gt;x - p1-&gt;x;</a:t>
            </a:r>
          </a:p>
          <a:p>
            <a:r>
              <a:rPr lang="en-US" altLang="ko-KR" sz="1400" dirty="0"/>
              <a:t>26: 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dy</a:t>
            </a:r>
            <a:r>
              <a:rPr lang="en-US" altLang="ko-KR" sz="1400" b="1" dirty="0"/>
              <a:t> = p2-&gt;y - p1-&gt;y;</a:t>
            </a:r>
          </a:p>
          <a:p>
            <a:r>
              <a:rPr lang="en-US" altLang="ko-KR" sz="1400" dirty="0"/>
              <a:t>27:</a:t>
            </a:r>
          </a:p>
          <a:p>
            <a:r>
              <a:rPr lang="en-US" altLang="ko-KR" sz="1400" dirty="0"/>
              <a:t>28: 	return </a:t>
            </a:r>
            <a:r>
              <a:rPr lang="en-US" altLang="ko-KR" sz="1400" dirty="0" err="1"/>
              <a:t>sqrt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dx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dx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dy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29: }</a:t>
            </a: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6150892" y="3004462"/>
            <a:ext cx="2307308" cy="646331"/>
            <a:chOff x="3490872" y="1921860"/>
            <a:chExt cx="2307860" cy="648799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1" y="1921860"/>
              <a:ext cx="1326321" cy="64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구조체 포인터를 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</a:rPr>
                <a:t>인자로 갖는 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</a:rPr>
                <a:t>함수 정의</a:t>
              </a:r>
              <a:endParaRPr lang="en-US" altLang="ko-KR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5846090" y="2660193"/>
            <a:ext cx="304800" cy="12954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4338979"/>
            <a:ext cx="6857998" cy="116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비트필드</a:t>
            </a:r>
            <a:r>
              <a:rPr lang="en-US" altLang="ko-KR" dirty="0"/>
              <a:t>(1/3)</a:t>
            </a:r>
          </a:p>
          <a:p>
            <a:pPr lvl="1"/>
            <a:r>
              <a:rPr lang="ko-KR" altLang="en-US" dirty="0"/>
              <a:t>구조체가 가진 멤버를 </a:t>
            </a:r>
            <a:r>
              <a:rPr lang="ko-KR" altLang="en-US" b="1" dirty="0">
                <a:solidFill>
                  <a:srgbClr val="FF0000"/>
                </a:solidFill>
              </a:rPr>
              <a:t>비트 단위로 사용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비트필드를 정의할 때는 멤버 이름 다음에 </a:t>
            </a:r>
            <a:r>
              <a:rPr lang="en-US" altLang="ko-KR" dirty="0"/>
              <a:t>:</a:t>
            </a:r>
            <a:r>
              <a:rPr lang="ko-KR" altLang="en-US" dirty="0"/>
              <a:t>을 쓰고 비트 수를 적어주면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비트필드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2486025"/>
            <a:ext cx="6505575" cy="15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191000"/>
            <a:ext cx="5943600" cy="166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비트필드</a:t>
            </a:r>
            <a:r>
              <a:rPr lang="en-US" altLang="ko-KR" dirty="0"/>
              <a:t>(2/3)</a:t>
            </a:r>
          </a:p>
          <a:p>
            <a:pPr lvl="1"/>
            <a:r>
              <a:rPr lang="ko-KR" altLang="en-US" dirty="0"/>
              <a:t>메모리에 할당할 때</a:t>
            </a:r>
            <a:r>
              <a:rPr lang="en-US" altLang="ko-KR" dirty="0"/>
              <a:t>,</a:t>
            </a:r>
            <a:r>
              <a:rPr lang="ko-KR" altLang="en-US" dirty="0"/>
              <a:t> 첫 번째 멤버를 최하위 비트에서부터 할당한다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비트필드의 멤버에 주어진 비트로 표현 가능한 범위 밖의 값을 저장하면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비트필드도 구조체와 같은 방법으로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비트필드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743200"/>
            <a:ext cx="6581775" cy="134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비트필드</a:t>
            </a:r>
            <a:r>
              <a:rPr lang="en-US" altLang="ko-KR" dirty="0"/>
              <a:t>(2/3)</a:t>
            </a:r>
          </a:p>
          <a:p>
            <a:pPr lvl="1"/>
            <a:r>
              <a:rPr lang="ko-KR" altLang="en-US" dirty="0"/>
              <a:t>비트필드를 정의할 때는 중간에 일부 </a:t>
            </a:r>
            <a:r>
              <a:rPr lang="ko-KR" altLang="en-US" dirty="0" err="1"/>
              <a:t>비트를</a:t>
            </a:r>
            <a:r>
              <a:rPr lang="ko-KR" altLang="en-US" dirty="0"/>
              <a:t> 비워두고 멤버를 특정 비트에 할당할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비트필드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663" y="2362200"/>
            <a:ext cx="5672137" cy="183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343400"/>
            <a:ext cx="5334000" cy="164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비트필드의 사용 예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비트필드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57613"/>
            <a:ext cx="8305800" cy="332398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Ex09_06.c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</a:t>
            </a:r>
          </a:p>
          <a:p>
            <a:r>
              <a:rPr lang="en-US" altLang="ko-KR" sz="1400" dirty="0"/>
              <a:t>04: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time {</a:t>
            </a:r>
          </a:p>
          <a:p>
            <a:r>
              <a:rPr lang="en-US" altLang="ko-KR" sz="1400" dirty="0"/>
              <a:t>05: 	</a:t>
            </a:r>
            <a:r>
              <a:rPr lang="en-US" altLang="ko-KR" sz="1400" b="1" dirty="0"/>
              <a:t>unsigned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sec : 6;</a:t>
            </a:r>
          </a:p>
          <a:p>
            <a:r>
              <a:rPr lang="da-DK" altLang="ko-KR" sz="1400" dirty="0"/>
              <a:t>06: 	</a:t>
            </a:r>
            <a:r>
              <a:rPr lang="da-DK" altLang="ko-KR" sz="1400" b="1" dirty="0"/>
              <a:t>unsigned int min : 6;</a:t>
            </a:r>
          </a:p>
          <a:p>
            <a:r>
              <a:rPr lang="en-US" altLang="ko-KR" sz="1400" dirty="0"/>
              <a:t>07: 	</a:t>
            </a:r>
            <a:r>
              <a:rPr lang="en-US" altLang="ko-KR" sz="1400" b="1" dirty="0"/>
              <a:t>unsigned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hour : 5;</a:t>
            </a:r>
          </a:p>
          <a:p>
            <a:r>
              <a:rPr lang="en-US" altLang="ko-KR" sz="1400" dirty="0"/>
              <a:t>08: </a:t>
            </a:r>
            <a:r>
              <a:rPr lang="en-US" altLang="ko-KR" sz="1400" b="1" dirty="0"/>
              <a:t>};</a:t>
            </a:r>
          </a:p>
          <a:p>
            <a:r>
              <a:rPr lang="en-US" altLang="ko-KR" sz="1400" dirty="0"/>
              <a:t>09:</a:t>
            </a:r>
          </a:p>
          <a:p>
            <a:r>
              <a:rPr lang="en-US" altLang="ko-KR" sz="1400" dirty="0"/>
              <a:t>10: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11: {</a:t>
            </a:r>
          </a:p>
          <a:p>
            <a:r>
              <a:rPr lang="en-US" altLang="ko-KR" sz="1400" dirty="0"/>
              <a:t>12: 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time t1; </a:t>
            </a:r>
            <a:endParaRPr lang="ko-KR" altLang="en-US" sz="1400" b="1" dirty="0"/>
          </a:p>
          <a:p>
            <a:r>
              <a:rPr lang="en-US" altLang="ko-KR" sz="1400" dirty="0"/>
              <a:t>13:</a:t>
            </a:r>
          </a:p>
          <a:p>
            <a:r>
              <a:rPr lang="en-US" altLang="ko-KR" sz="1400" dirty="0"/>
              <a:t>14: 	</a:t>
            </a:r>
            <a:r>
              <a:rPr lang="en-US" altLang="ko-KR" sz="1400" b="1" dirty="0"/>
              <a:t>printf("time </a:t>
            </a:r>
            <a:r>
              <a:rPr lang="ko-KR" altLang="en-US" sz="1400" b="1" dirty="0"/>
              <a:t>구조체의 크기 </a:t>
            </a:r>
            <a:r>
              <a:rPr lang="en-US" altLang="ko-KR" sz="1400" b="1" dirty="0"/>
              <a:t>: %d\n", </a:t>
            </a:r>
            <a:r>
              <a:rPr lang="en-US" altLang="ko-KR" sz="1400" b="1" dirty="0" err="1"/>
              <a:t>sizeof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time)); </a:t>
            </a:r>
            <a:endParaRPr lang="ko-KR" altLang="en-US" sz="1400" b="1" dirty="0"/>
          </a:p>
          <a:p>
            <a:r>
              <a:rPr lang="en-US" altLang="ko-KR" sz="1400" dirty="0"/>
              <a:t>15:</a:t>
            </a: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3962401" y="2982376"/>
            <a:ext cx="2264028" cy="276999"/>
            <a:chOff x="3490872" y="2111716"/>
            <a:chExt cx="2264571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2" y="2237608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2" y="2111716"/>
              <a:ext cx="1283031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비트필드의 정의</a:t>
              </a: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3657600" y="2649775"/>
            <a:ext cx="304800" cy="9144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그룹 19"/>
          <p:cNvGrpSpPr>
            <a:grpSpLocks/>
          </p:cNvGrpSpPr>
          <p:nvPr/>
        </p:nvGrpSpPr>
        <p:grpSpPr bwMode="auto">
          <a:xfrm>
            <a:off x="3048002" y="4249975"/>
            <a:ext cx="2651957" cy="276999"/>
            <a:chOff x="3490874" y="2093263"/>
            <a:chExt cx="2652596" cy="278056"/>
          </a:xfrm>
        </p:grpSpPr>
        <p:cxnSp>
          <p:nvCxnSpPr>
            <p:cNvPr id="32" name="직선 화살표 연결선 31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6"/>
            <p:cNvSpPr txBox="1">
              <a:spLocks noChangeArrowheads="1"/>
            </p:cNvSpPr>
            <p:nvPr/>
          </p:nvSpPr>
          <p:spPr bwMode="auto">
            <a:xfrm>
              <a:off x="4472417" y="2093263"/>
              <a:ext cx="1671053" cy="278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비트필드  변수의 선언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76998" y="4630975"/>
            <a:ext cx="2307311" cy="276999"/>
            <a:chOff x="6476998" y="4495800"/>
            <a:chExt cx="2307311" cy="276999"/>
          </a:xfrm>
        </p:grpSpPr>
        <p:cxnSp>
          <p:nvCxnSpPr>
            <p:cNvPr id="30" name="직선 화살표 연결선 29"/>
            <p:cNvCxnSpPr/>
            <p:nvPr/>
          </p:nvCxnSpPr>
          <p:spPr bwMode="auto">
            <a:xfrm rot="10800000">
              <a:off x="6476998" y="4639592"/>
              <a:ext cx="9906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7458306" y="4495800"/>
              <a:ext cx="13260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비트필드의 크기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비트필드의 사용 예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비트필드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41718"/>
            <a:ext cx="8305800" cy="181588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16: 	</a:t>
            </a:r>
            <a:r>
              <a:rPr lang="en-US" altLang="ko-KR" sz="1400" b="1" dirty="0"/>
              <a:t>t1.hour = 5;</a:t>
            </a:r>
          </a:p>
          <a:p>
            <a:r>
              <a:rPr lang="en-US" altLang="ko-KR" sz="1400" dirty="0"/>
              <a:t>17: 	</a:t>
            </a:r>
            <a:r>
              <a:rPr lang="en-US" altLang="ko-KR" sz="1400" b="1" dirty="0"/>
              <a:t>t1.min = 30;</a:t>
            </a:r>
          </a:p>
          <a:p>
            <a:r>
              <a:rPr lang="en-US" altLang="ko-KR" sz="1400" dirty="0"/>
              <a:t>18: 	</a:t>
            </a:r>
            <a:r>
              <a:rPr lang="en-US" altLang="ko-KR" sz="1400" b="1" dirty="0"/>
              <a:t>t1.sec = 70; </a:t>
            </a:r>
            <a:endParaRPr lang="ko-KR" altLang="en-US" sz="1400" b="1" dirty="0"/>
          </a:p>
          <a:p>
            <a:r>
              <a:rPr lang="en-US" altLang="ko-KR" sz="1400" dirty="0"/>
              <a:t>19:</a:t>
            </a:r>
          </a:p>
          <a:p>
            <a:r>
              <a:rPr lang="en-US" altLang="ko-KR" sz="1400" dirty="0"/>
              <a:t>20: 	printf("%02d:%02d:%02d\n", t1.hour, t1.min, t1.sec);</a:t>
            </a:r>
          </a:p>
          <a:p>
            <a:r>
              <a:rPr lang="en-US" altLang="ko-KR" sz="1400" dirty="0"/>
              <a:t>21:</a:t>
            </a:r>
          </a:p>
          <a:p>
            <a:r>
              <a:rPr lang="en-US" altLang="ko-KR" sz="1400" dirty="0"/>
              <a:t>22: 	return 0;</a:t>
            </a:r>
          </a:p>
          <a:p>
            <a:r>
              <a:rPr lang="en-US" altLang="ko-KR" sz="1400" dirty="0"/>
              <a:t>23: }</a:t>
            </a:r>
            <a:endParaRPr lang="ko-KR" altLang="en-US" sz="1400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038600"/>
            <a:ext cx="6096000" cy="121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그룹 24"/>
          <p:cNvGrpSpPr/>
          <p:nvPr/>
        </p:nvGrpSpPr>
        <p:grpSpPr>
          <a:xfrm>
            <a:off x="2819400" y="2280681"/>
            <a:ext cx="3405369" cy="276999"/>
            <a:chOff x="5791198" y="5334002"/>
            <a:chExt cx="3405369" cy="276999"/>
          </a:xfrm>
        </p:grpSpPr>
        <p:cxnSp>
          <p:nvCxnSpPr>
            <p:cNvPr id="26" name="직선 화살표 연결선 25"/>
            <p:cNvCxnSpPr/>
            <p:nvPr/>
          </p:nvCxnSpPr>
          <p:spPr bwMode="auto">
            <a:xfrm rot="10800000">
              <a:off x="5791198" y="5477793"/>
              <a:ext cx="9906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36"/>
            <p:cNvSpPr txBox="1">
              <a:spLocks noChangeArrowheads="1"/>
            </p:cNvSpPr>
            <p:nvPr/>
          </p:nvSpPr>
          <p:spPr bwMode="auto">
            <a:xfrm>
              <a:off x="6772506" y="5334002"/>
              <a:ext cx="24240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비트필드 멤버의 </a:t>
              </a:r>
              <a:r>
                <a:rPr lang="ko-KR" altLang="en-US" sz="1200" b="1" dirty="0" err="1">
                  <a:solidFill>
                    <a:srgbClr val="C00000"/>
                  </a:solidFill>
                </a:rPr>
                <a:t>오버플로우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 발생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공용체의</a:t>
            </a:r>
            <a:r>
              <a:rPr lang="ko-KR" altLang="en-US" b="1" dirty="0"/>
              <a:t> 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공용체는</a:t>
            </a:r>
            <a:r>
              <a:rPr lang="ko-KR" altLang="en-US" dirty="0"/>
              <a:t> 여러 멤버들이 </a:t>
            </a:r>
            <a:r>
              <a:rPr lang="ko-KR" altLang="en-US" b="1" dirty="0">
                <a:solidFill>
                  <a:srgbClr val="FF0000"/>
                </a:solidFill>
              </a:rPr>
              <a:t>메모리를 공유해서 사용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공용체를</a:t>
            </a:r>
            <a:r>
              <a:rPr lang="ko-KR" altLang="en-US" dirty="0"/>
              <a:t> 정의하면 </a:t>
            </a:r>
            <a:r>
              <a:rPr lang="ko-KR" altLang="en-US" dirty="0" err="1"/>
              <a:t>공용체도</a:t>
            </a:r>
            <a:r>
              <a:rPr lang="ko-KR" altLang="en-US" dirty="0"/>
              <a:t> 구조체처럼 새로운 </a:t>
            </a:r>
            <a:r>
              <a:rPr lang="ko-KR" altLang="en-US" dirty="0" err="1"/>
              <a:t>데이터형이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133600"/>
            <a:ext cx="637990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공용체의</a:t>
            </a:r>
            <a:r>
              <a:rPr lang="ko-KR" altLang="en-US" b="1" dirty="0"/>
              <a:t> 사용</a:t>
            </a:r>
            <a:r>
              <a:rPr lang="en-US" altLang="ko-KR" dirty="0"/>
              <a:t>(1/3)</a:t>
            </a:r>
          </a:p>
          <a:p>
            <a:pPr lvl="1">
              <a:defRPr/>
            </a:pPr>
            <a:r>
              <a:rPr lang="ko-KR" altLang="en-US" dirty="0" err="1"/>
              <a:t>공용체</a:t>
            </a:r>
            <a:r>
              <a:rPr lang="ko-KR" altLang="en-US" dirty="0"/>
              <a:t> 변수의 멤버들은 </a:t>
            </a:r>
            <a:r>
              <a:rPr lang="ko-KR" altLang="en-US" b="1" dirty="0">
                <a:solidFill>
                  <a:srgbClr val="FF0000"/>
                </a:solidFill>
              </a:rPr>
              <a:t>모두 같은 주소에 할당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 err="1"/>
              <a:t>공용체의</a:t>
            </a:r>
            <a:r>
              <a:rPr lang="ko-KR" altLang="en-US" dirty="0"/>
              <a:t> 크기는 </a:t>
            </a:r>
            <a:r>
              <a:rPr lang="ko-KR" altLang="en-US" dirty="0" err="1"/>
              <a:t>공용체의</a:t>
            </a:r>
            <a:r>
              <a:rPr lang="ko-KR" altLang="en-US" dirty="0"/>
              <a:t> 멤버 중 가장 크기가 큰 멤버에 의해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6586538" cy="56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162" y="2476500"/>
            <a:ext cx="6581775" cy="133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166" y="3124200"/>
            <a:ext cx="340783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공용체의</a:t>
            </a:r>
            <a:r>
              <a:rPr lang="ko-KR" altLang="en-US" b="1" dirty="0"/>
              <a:t> 사용</a:t>
            </a:r>
            <a:r>
              <a:rPr lang="en-US" altLang="ko-KR" dirty="0"/>
              <a:t>(2/3)</a:t>
            </a:r>
          </a:p>
          <a:p>
            <a:pPr lvl="1">
              <a:defRPr/>
            </a:pPr>
            <a:r>
              <a:rPr lang="ko-KR" altLang="en-US" dirty="0" err="1"/>
              <a:t>공용체</a:t>
            </a:r>
            <a:r>
              <a:rPr lang="ko-KR" altLang="en-US" dirty="0"/>
              <a:t> 변수를 초기화할 때는 첫 번째 멤버의 초기값만 지정한다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공용체의</a:t>
            </a:r>
            <a:r>
              <a:rPr lang="ko-KR" altLang="en-US" dirty="0"/>
              <a:t> 멤버에 접근할 때도 </a:t>
            </a:r>
            <a:r>
              <a:rPr lang="en-US" altLang="ko-KR" dirty="0"/>
              <a:t>. </a:t>
            </a:r>
            <a:r>
              <a:rPr lang="ko-KR" altLang="en-US" dirty="0"/>
              <a:t>와 </a:t>
            </a:r>
            <a:r>
              <a:rPr lang="en-US" altLang="ko-KR" dirty="0"/>
              <a:t>-&gt; </a:t>
            </a:r>
            <a:r>
              <a:rPr lang="ko-KR" altLang="en-US" dirty="0"/>
              <a:t>연산자를 사용한다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2133600"/>
            <a:ext cx="7191375" cy="58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425" y="3476625"/>
            <a:ext cx="7191375" cy="116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공용체의</a:t>
            </a:r>
            <a:r>
              <a:rPr lang="ko-KR" altLang="en-US" b="1" dirty="0"/>
              <a:t> 사용 예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57613"/>
            <a:ext cx="8305800" cy="332398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Ex09_07.c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</a:t>
            </a:r>
          </a:p>
          <a:p>
            <a:r>
              <a:rPr lang="en-US" altLang="ko-KR" sz="1400" dirty="0"/>
              <a:t>04: </a:t>
            </a:r>
            <a:r>
              <a:rPr lang="en-US" altLang="ko-KR" sz="1400" b="1" dirty="0"/>
              <a:t>union data {</a:t>
            </a:r>
          </a:p>
          <a:p>
            <a:r>
              <a:rPr lang="en-US" altLang="ko-KR" sz="1400" dirty="0"/>
              <a:t>05: 	</a:t>
            </a:r>
            <a:r>
              <a:rPr lang="en-US" altLang="ko-KR" sz="1400" b="1" dirty="0"/>
              <a:t>unsigned long </a:t>
            </a:r>
            <a:r>
              <a:rPr lang="en-US" altLang="ko-KR" sz="1400" b="1" dirty="0" err="1"/>
              <a:t>dword</a:t>
            </a:r>
            <a:r>
              <a:rPr lang="en-US" altLang="ko-KR" sz="1400" b="1" dirty="0"/>
              <a:t>;</a:t>
            </a:r>
          </a:p>
          <a:p>
            <a:r>
              <a:rPr lang="en-US" altLang="ko-KR" sz="1400" dirty="0"/>
              <a:t>06: 	</a:t>
            </a:r>
            <a:r>
              <a:rPr lang="en-US" altLang="ko-KR" sz="1400" b="1" dirty="0"/>
              <a:t>unsigned char byte[4];</a:t>
            </a:r>
          </a:p>
          <a:p>
            <a:r>
              <a:rPr lang="en-US" altLang="ko-KR" sz="1400" dirty="0"/>
              <a:t>07: </a:t>
            </a:r>
            <a:r>
              <a:rPr lang="en-US" altLang="ko-KR" sz="1400" b="1" dirty="0"/>
              <a:t>};</a:t>
            </a:r>
          </a:p>
          <a:p>
            <a:r>
              <a:rPr lang="en-US" altLang="ko-KR" sz="1400" dirty="0"/>
              <a:t>08:</a:t>
            </a:r>
          </a:p>
          <a:p>
            <a:r>
              <a:rPr lang="en-US" altLang="ko-KR" sz="1400" dirty="0"/>
              <a:t>09: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10: {</a:t>
            </a:r>
          </a:p>
          <a:p>
            <a:r>
              <a:rPr lang="en-US" altLang="ko-KR" sz="1400" dirty="0"/>
              <a:t>11: 	</a:t>
            </a:r>
            <a:r>
              <a:rPr lang="en-US" altLang="ko-KR" sz="1400" b="1" dirty="0"/>
              <a:t>union data d1;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r>
              <a:rPr lang="en-US" altLang="ko-KR" sz="1400" dirty="0"/>
              <a:t>12: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13:</a:t>
            </a:r>
          </a:p>
          <a:p>
            <a:r>
              <a:rPr lang="en-US" altLang="ko-KR" sz="1400" dirty="0"/>
              <a:t>14: 	printf("data </a:t>
            </a:r>
            <a:r>
              <a:rPr lang="ko-KR" altLang="en-US" sz="1400" dirty="0" err="1"/>
              <a:t>공용체의</a:t>
            </a:r>
            <a:r>
              <a:rPr lang="ko-KR" altLang="en-US" sz="1400" dirty="0"/>
              <a:t> 크기 </a:t>
            </a:r>
            <a:r>
              <a:rPr lang="en-US" altLang="ko-KR" sz="1400" dirty="0"/>
              <a:t>: %d\n", </a:t>
            </a:r>
            <a:r>
              <a:rPr lang="en-US" altLang="ko-KR" sz="1400" b="1" dirty="0" err="1"/>
              <a:t>sizeof</a:t>
            </a:r>
            <a:r>
              <a:rPr lang="en-US" altLang="ko-KR" sz="1400" b="1" dirty="0"/>
              <a:t>(union data)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15:</a:t>
            </a:r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3962401" y="2878375"/>
            <a:ext cx="2113346" cy="276999"/>
            <a:chOff x="3490871" y="2111716"/>
            <a:chExt cx="2113852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1" y="2237608"/>
              <a:ext cx="990839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1" y="2111716"/>
              <a:ext cx="113231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</a:rPr>
                <a:t>공용체의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 정의</a:t>
              </a: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3657600" y="2649775"/>
            <a:ext cx="304800" cy="6858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그룹 19"/>
          <p:cNvGrpSpPr>
            <a:grpSpLocks/>
          </p:cNvGrpSpPr>
          <p:nvPr/>
        </p:nvGrpSpPr>
        <p:grpSpPr bwMode="auto">
          <a:xfrm>
            <a:off x="3048003" y="4021375"/>
            <a:ext cx="2457992" cy="276999"/>
            <a:chOff x="3490874" y="2093263"/>
            <a:chExt cx="2458584" cy="278056"/>
          </a:xfrm>
        </p:grpSpPr>
        <p:cxnSp>
          <p:nvCxnSpPr>
            <p:cNvPr id="32" name="직선 화살표 연결선 31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6"/>
            <p:cNvSpPr txBox="1">
              <a:spLocks noChangeArrowheads="1"/>
            </p:cNvSpPr>
            <p:nvPr/>
          </p:nvSpPr>
          <p:spPr bwMode="auto">
            <a:xfrm>
              <a:off x="4472416" y="2093263"/>
              <a:ext cx="1477042" cy="278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</a:rPr>
                <a:t>공용체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 변수의 선언</a:t>
              </a:r>
            </a:p>
          </p:txBody>
        </p:sp>
      </p:grpSp>
      <p:grpSp>
        <p:nvGrpSpPr>
          <p:cNvPr id="9" name="그룹 36"/>
          <p:cNvGrpSpPr/>
          <p:nvPr/>
        </p:nvGrpSpPr>
        <p:grpSpPr>
          <a:xfrm>
            <a:off x="6400800" y="4630975"/>
            <a:ext cx="2236969" cy="276999"/>
            <a:chOff x="6476998" y="4495800"/>
            <a:chExt cx="2236969" cy="276999"/>
          </a:xfrm>
        </p:grpSpPr>
        <p:cxnSp>
          <p:nvCxnSpPr>
            <p:cNvPr id="30" name="직선 화살표 연결선 29"/>
            <p:cNvCxnSpPr>
              <a:stCxn id="31" idx="1"/>
            </p:cNvCxnSpPr>
            <p:nvPr/>
          </p:nvCxnSpPr>
          <p:spPr bwMode="auto">
            <a:xfrm flipH="1">
              <a:off x="6476998" y="4634300"/>
              <a:ext cx="609600" cy="5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7086598" y="4495800"/>
              <a:ext cx="16273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</a:rPr>
                <a:t>공용체의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 크기 구하기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dirty="0">
                <a:latin typeface="+mn-ea"/>
              </a:rPr>
              <a:t>구조체를 사용하면 관련된 변수들을 하나로 묶어서 사용할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229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BFF7CE5-98F5-4946-8753-825478D6B51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4733" y="1905000"/>
            <a:ext cx="471653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공용체의</a:t>
            </a:r>
            <a:r>
              <a:rPr lang="ko-KR" altLang="en-US" b="1" dirty="0"/>
              <a:t> 사용 예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828562"/>
            <a:ext cx="8305800" cy="160043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16: 	</a:t>
            </a:r>
            <a:r>
              <a:rPr lang="en-US" altLang="ko-KR" sz="1400" b="1" dirty="0"/>
              <a:t>d1.dword = 0x12345678;</a:t>
            </a:r>
          </a:p>
          <a:p>
            <a:r>
              <a:rPr lang="en-US" altLang="ko-KR" sz="1400" dirty="0"/>
              <a:t>17: 	printf("d1.dword = %08x\n", </a:t>
            </a:r>
            <a:r>
              <a:rPr lang="en-US" altLang="ko-KR" sz="1400" b="1" dirty="0"/>
              <a:t>d1.dword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18: 	for(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4 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)</a:t>
            </a:r>
          </a:p>
          <a:p>
            <a:r>
              <a:rPr lang="en-US" altLang="ko-KR" sz="1400" dirty="0"/>
              <a:t>19: 	    printf("d1.byte[%d] = %02x\n",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b="1" dirty="0"/>
              <a:t>d1.byte[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20:</a:t>
            </a:r>
          </a:p>
          <a:p>
            <a:r>
              <a:rPr lang="en-US" altLang="ko-KR" sz="1400" dirty="0"/>
              <a:t>21: 	return 0;</a:t>
            </a:r>
          </a:p>
          <a:p>
            <a:r>
              <a:rPr lang="en-US" altLang="ko-KR" sz="1400" dirty="0"/>
              <a:t>22: }</a:t>
            </a:r>
            <a:endParaRPr lang="ko-KR" altLang="en-US" sz="1400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6096000" y="2163524"/>
            <a:ext cx="2113346" cy="276999"/>
            <a:chOff x="3490871" y="2111716"/>
            <a:chExt cx="2113852" cy="278057"/>
          </a:xfrm>
        </p:grpSpPr>
        <p:cxnSp>
          <p:nvCxnSpPr>
            <p:cNvPr id="17" name="직선 화살표 연결선 16"/>
            <p:cNvCxnSpPr/>
            <p:nvPr/>
          </p:nvCxnSpPr>
          <p:spPr>
            <a:xfrm rot="10800000">
              <a:off x="3490871" y="2237608"/>
              <a:ext cx="990839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36"/>
            <p:cNvSpPr txBox="1">
              <a:spLocks noChangeArrowheads="1"/>
            </p:cNvSpPr>
            <p:nvPr/>
          </p:nvSpPr>
          <p:spPr bwMode="auto">
            <a:xfrm>
              <a:off x="4472411" y="2111716"/>
              <a:ext cx="113231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</a:rPr>
                <a:t>공용체의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 사용</a:t>
              </a:r>
            </a:p>
          </p:txBody>
        </p:sp>
      </p:grpSp>
      <p:grpSp>
        <p:nvGrpSpPr>
          <p:cNvPr id="5" name="그룹 22"/>
          <p:cNvGrpSpPr>
            <a:grpSpLocks/>
          </p:cNvGrpSpPr>
          <p:nvPr/>
        </p:nvGrpSpPr>
        <p:grpSpPr bwMode="auto">
          <a:xfrm>
            <a:off x="5791200" y="1934924"/>
            <a:ext cx="304800" cy="762000"/>
            <a:chOff x="3505200" y="3047999"/>
            <a:chExt cx="767148" cy="554954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05200"/>
            <a:ext cx="6096000" cy="209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리틀</a:t>
            </a:r>
            <a:r>
              <a:rPr lang="ko-KR" altLang="en-US" b="1" dirty="0"/>
              <a:t> </a:t>
            </a:r>
            <a:r>
              <a:rPr lang="ko-KR" altLang="en-US" b="1" dirty="0" err="1"/>
              <a:t>엔디안과</a:t>
            </a:r>
            <a:r>
              <a:rPr lang="ko-KR" altLang="en-US" b="1" dirty="0"/>
              <a:t> </a:t>
            </a:r>
            <a:r>
              <a:rPr lang="ko-KR" altLang="en-US" b="1" dirty="0" err="1"/>
              <a:t>빅</a:t>
            </a:r>
            <a:r>
              <a:rPr lang="ko-KR" altLang="en-US" b="1" dirty="0"/>
              <a:t> </a:t>
            </a:r>
            <a:r>
              <a:rPr lang="ko-KR" altLang="en-US" b="1" dirty="0" err="1"/>
              <a:t>엔디안</a:t>
            </a:r>
            <a:endParaRPr lang="en-US" altLang="ko-KR" dirty="0"/>
          </a:p>
          <a:p>
            <a:pPr lvl="1">
              <a:defRPr/>
            </a:pPr>
            <a:r>
              <a:rPr lang="ko-KR" altLang="en-US" b="1" dirty="0" err="1">
                <a:solidFill>
                  <a:srgbClr val="FF0000"/>
                </a:solidFill>
              </a:rPr>
              <a:t>리틀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최하위 바이트부터 메모리에 저장하는 방식</a:t>
            </a:r>
            <a:endParaRPr lang="en-US" altLang="ko-KR" dirty="0"/>
          </a:p>
          <a:p>
            <a:pPr lvl="1">
              <a:defRPr/>
            </a:pPr>
            <a:r>
              <a:rPr lang="ko-KR" altLang="en-US" b="1" dirty="0" err="1">
                <a:solidFill>
                  <a:srgbClr val="FF0000"/>
                </a:solidFill>
              </a:rPr>
              <a:t>빅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최상위 바이트부터 메모리에 저장하는 방식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인텔 계열의 </a:t>
            </a:r>
            <a:r>
              <a:rPr lang="en-US" altLang="ko-KR" dirty="0"/>
              <a:t>CPU</a:t>
            </a:r>
            <a:r>
              <a:rPr lang="ko-KR" altLang="en-US" dirty="0"/>
              <a:t>는 리틀 </a:t>
            </a:r>
            <a:r>
              <a:rPr lang="ko-KR" altLang="en-US" dirty="0" err="1"/>
              <a:t>엔디안</a:t>
            </a:r>
            <a:r>
              <a:rPr lang="ko-KR" altLang="en-US" dirty="0"/>
              <a:t> 방식을 사용하고</a:t>
            </a:r>
            <a:r>
              <a:rPr lang="en-US" altLang="ko-KR" dirty="0"/>
              <a:t>, </a:t>
            </a:r>
            <a:r>
              <a:rPr lang="ko-KR" altLang="en-US" dirty="0"/>
              <a:t>모토로라 계열의 </a:t>
            </a:r>
            <a:r>
              <a:rPr lang="en-US" altLang="ko-KR" dirty="0"/>
              <a:t>CPU</a:t>
            </a:r>
            <a:r>
              <a:rPr lang="ko-KR" altLang="en-US" dirty="0"/>
              <a:t>는 빅 </a:t>
            </a:r>
            <a:r>
              <a:rPr lang="ko-KR" altLang="en-US" dirty="0" err="1"/>
              <a:t>엔디안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103575"/>
            <a:ext cx="5486400" cy="26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공용체의</a:t>
            </a:r>
            <a:r>
              <a:rPr lang="ko-KR" altLang="en-US" b="1" dirty="0"/>
              <a:t> 사용</a:t>
            </a:r>
            <a:r>
              <a:rPr lang="en-US" altLang="ko-KR" dirty="0"/>
              <a:t>(3/3)</a:t>
            </a:r>
          </a:p>
          <a:p>
            <a:pPr lvl="1">
              <a:defRPr/>
            </a:pPr>
            <a:r>
              <a:rPr lang="ko-KR" altLang="en-US" b="1" dirty="0" err="1">
                <a:solidFill>
                  <a:srgbClr val="FF0000"/>
                </a:solidFill>
              </a:rPr>
              <a:t>공용체의</a:t>
            </a:r>
            <a:r>
              <a:rPr lang="ko-KR" altLang="en-US" b="1" dirty="0">
                <a:solidFill>
                  <a:srgbClr val="FF0000"/>
                </a:solidFill>
              </a:rPr>
              <a:t> 멤버들은 동시에 사용되지 않는다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2">
              <a:defRPr/>
            </a:pPr>
            <a:r>
              <a:rPr lang="en-US" altLang="ko-KR" dirty="0" err="1"/>
              <a:t>job_code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 err="1"/>
              <a:t>job_info</a:t>
            </a:r>
            <a:r>
              <a:rPr lang="en-US" altLang="ko-KR" dirty="0"/>
              <a:t> </a:t>
            </a:r>
            <a:r>
              <a:rPr lang="ko-KR" altLang="en-US" dirty="0" err="1"/>
              <a:t>공용체</a:t>
            </a:r>
            <a:r>
              <a:rPr lang="ko-KR" altLang="en-US" dirty="0"/>
              <a:t> 변수의 </a:t>
            </a:r>
            <a:r>
              <a:rPr lang="en-US" altLang="ko-KR" dirty="0" err="1"/>
              <a:t>school_name</a:t>
            </a:r>
            <a:r>
              <a:rPr lang="ko-KR" altLang="en-US" dirty="0"/>
              <a:t>을 사용하고</a:t>
            </a:r>
            <a:r>
              <a:rPr lang="en-US" altLang="ko-KR" dirty="0"/>
              <a:t>, </a:t>
            </a:r>
            <a:r>
              <a:rPr lang="en-US" altLang="ko-KR" dirty="0" err="1"/>
              <a:t>job_code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 err="1"/>
              <a:t>company_name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pPr lvl="2">
              <a:defRPr/>
            </a:pPr>
            <a:r>
              <a:rPr lang="ko-KR" altLang="en-US" dirty="0" err="1"/>
              <a:t>공용체의</a:t>
            </a:r>
            <a:r>
              <a:rPr lang="ko-KR" altLang="en-US" dirty="0"/>
              <a:t> 멤버인 </a:t>
            </a:r>
            <a:r>
              <a:rPr lang="en-US" altLang="ko-KR" dirty="0" err="1"/>
              <a:t>school_name</a:t>
            </a:r>
            <a:r>
              <a:rPr lang="ko-KR" altLang="en-US" dirty="0"/>
              <a:t>과 </a:t>
            </a:r>
            <a:r>
              <a:rPr lang="en-US" altLang="ko-KR" dirty="0" err="1"/>
              <a:t>company_name</a:t>
            </a:r>
            <a:r>
              <a:rPr lang="ko-KR" altLang="en-US" dirty="0"/>
              <a:t>이 동시에 사용되는 경우는 없으며</a:t>
            </a:r>
            <a:r>
              <a:rPr lang="en-US" altLang="ko-KR" dirty="0"/>
              <a:t>, </a:t>
            </a:r>
            <a:r>
              <a:rPr lang="ko-KR" altLang="en-US" dirty="0"/>
              <a:t>항상 둘 중 한 가지 값을 저장하는 용도로 사용된다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3234152"/>
            <a:ext cx="6477000" cy="263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/>
              <a:t>구조체와 </a:t>
            </a:r>
            <a:r>
              <a:rPr lang="ko-KR" altLang="en-US" b="1" dirty="0" err="1"/>
              <a:t>공용체의</a:t>
            </a:r>
            <a:r>
              <a:rPr lang="ko-KR" altLang="en-US" b="1" dirty="0"/>
              <a:t> 비교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5357861" cy="166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429000"/>
            <a:ext cx="4343400" cy="259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248400" y="2286000"/>
            <a:ext cx="1524000" cy="715089"/>
          </a:xfrm>
          <a:prstGeom prst="wedgeRoundRectCallout">
            <a:avLst>
              <a:gd name="adj1" fmla="val -41435"/>
              <a:gd name="adj2" fmla="val 9438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공용체의</a:t>
            </a: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1524000" cy="715089"/>
          </a:xfrm>
          <a:prstGeom prst="wedgeRoundRectCallout">
            <a:avLst>
              <a:gd name="adj1" fmla="val -37645"/>
              <a:gd name="adj2" fmla="val -10751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구조체의 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열거체의</a:t>
            </a:r>
            <a:r>
              <a:rPr lang="ko-KR" altLang="en-US" b="1" dirty="0"/>
              <a:t> 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나열된 정수 값 중 하나를 갖는 정수형의 일종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2133600"/>
            <a:ext cx="6015037" cy="163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9663" y="3886201"/>
            <a:ext cx="6662738" cy="8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663" y="4953001"/>
            <a:ext cx="6662738" cy="81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열거체의</a:t>
            </a:r>
            <a:r>
              <a:rPr lang="ko-KR" altLang="en-US" b="1" dirty="0"/>
              <a:t>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열거체도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일종의 사용자 정의형</a:t>
            </a:r>
            <a:r>
              <a:rPr lang="ko-KR" altLang="en-US" dirty="0"/>
              <a:t>이므로 </a:t>
            </a:r>
            <a:r>
              <a:rPr lang="ko-KR" altLang="en-US" dirty="0" err="1"/>
              <a:t>열거체를</a:t>
            </a:r>
            <a:r>
              <a:rPr lang="ko-KR" altLang="en-US" dirty="0"/>
              <a:t> 일단 정의하고 나면</a:t>
            </a:r>
            <a:r>
              <a:rPr lang="en-US" altLang="ko-KR" dirty="0"/>
              <a:t>, </a:t>
            </a:r>
            <a:r>
              <a:rPr lang="ko-KR" altLang="en-US" dirty="0"/>
              <a:t>열거체형의 변수를 선언하거나 배열 또는 구조체를 선언할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 err="1"/>
              <a:t>열거체</a:t>
            </a:r>
            <a:r>
              <a:rPr lang="ko-KR" altLang="en-US" dirty="0"/>
              <a:t> 변수에는 </a:t>
            </a:r>
            <a:r>
              <a:rPr lang="ko-KR" altLang="en-US" dirty="0" err="1"/>
              <a:t>열거체</a:t>
            </a:r>
            <a:r>
              <a:rPr lang="ko-KR" altLang="en-US" dirty="0"/>
              <a:t> 정의에 나열된 </a:t>
            </a:r>
            <a:r>
              <a:rPr lang="ko-KR" altLang="en-US" b="1" dirty="0">
                <a:solidFill>
                  <a:srgbClr val="FF0000"/>
                </a:solidFill>
              </a:rPr>
              <a:t>열거 상수 </a:t>
            </a:r>
            <a:r>
              <a:rPr lang="ko-KR" altLang="en-US" dirty="0"/>
              <a:t>중 하나를 저장하고 사용한다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열거 상수만 정수형 상수로 </a:t>
            </a:r>
            <a:r>
              <a:rPr lang="ko-KR" altLang="en-US" dirty="0" err="1"/>
              <a:t>정의할수도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열거체와</a:t>
            </a:r>
            <a:r>
              <a:rPr lang="ko-KR" altLang="en-US" dirty="0"/>
              <a:t> 열거 상수는 프로그램의 </a:t>
            </a:r>
            <a:r>
              <a:rPr lang="ko-KR" altLang="en-US" b="1" dirty="0" err="1">
                <a:solidFill>
                  <a:srgbClr val="FF0000"/>
                </a:solidFill>
              </a:rPr>
              <a:t>가독성</a:t>
            </a:r>
            <a:r>
              <a:rPr lang="en-US" altLang="ko-KR" b="1" dirty="0">
                <a:solidFill>
                  <a:srgbClr val="FF0000"/>
                </a:solidFill>
              </a:rPr>
              <a:t>(readability)</a:t>
            </a:r>
            <a:r>
              <a:rPr lang="ko-KR" altLang="en-US" dirty="0"/>
              <a:t>을 향상시키는 기능이다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0" y="2749330"/>
            <a:ext cx="6591300" cy="83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9187" y="4267200"/>
            <a:ext cx="6577013" cy="54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열거체의</a:t>
            </a:r>
            <a:r>
              <a:rPr lang="ko-KR" altLang="en-US" b="1" dirty="0"/>
              <a:t> 사용 예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722438"/>
            <a:ext cx="8305800" cy="418576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Ex09_08.c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</a:t>
            </a:r>
          </a:p>
          <a:p>
            <a:r>
              <a:rPr lang="en-US" altLang="ko-KR" sz="1400" dirty="0"/>
              <a:t>04: </a:t>
            </a:r>
            <a:r>
              <a:rPr lang="en-US" altLang="ko-KR" sz="1400" b="1" dirty="0" err="1"/>
              <a:t>enum</a:t>
            </a:r>
            <a:r>
              <a:rPr lang="en-US" altLang="ko-KR" sz="1400" b="1" dirty="0"/>
              <a:t> week {sun, </a:t>
            </a:r>
            <a:r>
              <a:rPr lang="en-US" altLang="ko-KR" sz="1400" b="1" dirty="0" err="1"/>
              <a:t>mon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tue</a:t>
            </a:r>
            <a:r>
              <a:rPr lang="en-US" altLang="ko-KR" sz="1400" b="1" dirty="0"/>
              <a:t>, wed, </a:t>
            </a:r>
            <a:r>
              <a:rPr lang="en-US" altLang="ko-KR" sz="1400" b="1" dirty="0" err="1"/>
              <a:t>thu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fri</a:t>
            </a:r>
            <a:r>
              <a:rPr lang="en-US" altLang="ko-KR" sz="1400" b="1" dirty="0"/>
              <a:t>, sat}; </a:t>
            </a:r>
            <a:endParaRPr lang="ko-KR" altLang="en-US" sz="1400" b="1" dirty="0"/>
          </a:p>
          <a:p>
            <a:r>
              <a:rPr lang="en-US" altLang="ko-KR" sz="1400" dirty="0"/>
              <a:t>05:</a:t>
            </a:r>
          </a:p>
          <a:p>
            <a:r>
              <a:rPr lang="en-US" altLang="ko-KR" sz="1400" dirty="0"/>
              <a:t>06: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07: {</a:t>
            </a:r>
          </a:p>
          <a:p>
            <a:r>
              <a:rPr lang="en-US" altLang="ko-KR" sz="1400" dirty="0"/>
              <a:t>08: 	</a:t>
            </a:r>
            <a:r>
              <a:rPr lang="en-US" altLang="ko-KR" sz="1400" b="1" dirty="0" err="1"/>
              <a:t>enum</a:t>
            </a:r>
            <a:r>
              <a:rPr lang="en-US" altLang="ko-KR" sz="1400" b="1" dirty="0"/>
              <a:t> week weekday;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r>
              <a:rPr lang="en-US" altLang="ko-KR" sz="1400" dirty="0"/>
              <a:t>09:</a:t>
            </a:r>
          </a:p>
          <a:p>
            <a:r>
              <a:rPr lang="en-US" altLang="ko-KR" sz="1400" dirty="0"/>
              <a:t>10: 	</a:t>
            </a:r>
            <a:r>
              <a:rPr lang="en-US" altLang="ko-KR" sz="1400" b="1" dirty="0"/>
              <a:t>weekday = </a:t>
            </a:r>
            <a:r>
              <a:rPr lang="en-US" altLang="ko-KR" sz="1400" b="1" dirty="0" err="1"/>
              <a:t>mon</a:t>
            </a:r>
            <a:r>
              <a:rPr lang="en-US" altLang="ko-KR" sz="1400" b="1" dirty="0"/>
              <a:t>;</a:t>
            </a:r>
            <a:r>
              <a:rPr lang="en-US" altLang="ko-KR" sz="1400" dirty="0"/>
              <a:t> </a:t>
            </a:r>
            <a:endParaRPr lang="ko-KR" altLang="en-US" sz="1400" dirty="0"/>
          </a:p>
          <a:p>
            <a:r>
              <a:rPr lang="en-US" altLang="ko-KR" sz="1400" dirty="0"/>
              <a:t>11:</a:t>
            </a:r>
          </a:p>
          <a:p>
            <a:r>
              <a:rPr lang="en-US" altLang="ko-KR" sz="1400" dirty="0"/>
              <a:t>12: 	switch( weekday )</a:t>
            </a:r>
          </a:p>
          <a:p>
            <a:r>
              <a:rPr lang="en-US" altLang="ko-KR" sz="1400" dirty="0"/>
              <a:t>13: 	{</a:t>
            </a:r>
          </a:p>
          <a:p>
            <a:r>
              <a:rPr lang="en-US" altLang="ko-KR" sz="1400" dirty="0"/>
              <a:t>14: 	</a:t>
            </a:r>
            <a:r>
              <a:rPr lang="en-US" altLang="ko-KR" sz="1400" b="1" dirty="0"/>
              <a:t>case sun:</a:t>
            </a:r>
          </a:p>
          <a:p>
            <a:r>
              <a:rPr lang="en-US" altLang="ko-KR" sz="1400" dirty="0"/>
              <a:t>15: 	    printf("</a:t>
            </a:r>
            <a:r>
              <a:rPr lang="ko-KR" altLang="en-US" sz="1400" dirty="0"/>
              <a:t>일요일입니다</a:t>
            </a:r>
            <a:r>
              <a:rPr lang="en-US" altLang="ko-KR" sz="1400" dirty="0"/>
              <a:t>.\n");</a:t>
            </a:r>
          </a:p>
          <a:p>
            <a:r>
              <a:rPr lang="en-US" altLang="ko-KR" sz="1400" dirty="0"/>
              <a:t>16: 	    break;</a:t>
            </a:r>
          </a:p>
          <a:p>
            <a:r>
              <a:rPr lang="en-US" altLang="ko-KR" sz="1400" dirty="0"/>
              <a:t>17: 	</a:t>
            </a:r>
            <a:r>
              <a:rPr lang="en-US" altLang="ko-KR" sz="1400" b="1" dirty="0"/>
              <a:t>case </a:t>
            </a:r>
            <a:r>
              <a:rPr lang="en-US" altLang="ko-KR" sz="1400" b="1" dirty="0" err="1"/>
              <a:t>mon</a:t>
            </a:r>
            <a:r>
              <a:rPr lang="en-US" altLang="ko-KR" sz="1400" b="1" dirty="0"/>
              <a:t>:</a:t>
            </a:r>
          </a:p>
          <a:p>
            <a:r>
              <a:rPr lang="en-US" altLang="ko-KR" sz="1400" dirty="0"/>
              <a:t>18: 	    printf("</a:t>
            </a:r>
            <a:r>
              <a:rPr lang="ko-KR" altLang="en-US" sz="1400" dirty="0"/>
              <a:t>월요일입니다</a:t>
            </a:r>
            <a:r>
              <a:rPr lang="en-US" altLang="ko-KR" sz="1400" dirty="0"/>
              <a:t>.\n");</a:t>
            </a:r>
          </a:p>
          <a:p>
            <a:r>
              <a:rPr lang="en-US" altLang="ko-KR" sz="1400" dirty="0"/>
              <a:t>19: 	    break;</a:t>
            </a:r>
          </a:p>
        </p:txBody>
      </p:sp>
      <p:grpSp>
        <p:nvGrpSpPr>
          <p:cNvPr id="7" name="그룹 19"/>
          <p:cNvGrpSpPr>
            <a:grpSpLocks/>
          </p:cNvGrpSpPr>
          <p:nvPr/>
        </p:nvGrpSpPr>
        <p:grpSpPr bwMode="auto">
          <a:xfrm>
            <a:off x="3634235" y="3228201"/>
            <a:ext cx="2637529" cy="276999"/>
            <a:chOff x="3490874" y="2093265"/>
            <a:chExt cx="2638164" cy="278056"/>
          </a:xfrm>
        </p:grpSpPr>
        <p:cxnSp>
          <p:nvCxnSpPr>
            <p:cNvPr id="32" name="직선 화살표 연결선 31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6"/>
            <p:cNvSpPr txBox="1">
              <a:spLocks noChangeArrowheads="1"/>
            </p:cNvSpPr>
            <p:nvPr/>
          </p:nvSpPr>
          <p:spPr bwMode="auto">
            <a:xfrm>
              <a:off x="4472416" y="2093265"/>
              <a:ext cx="1656622" cy="278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열거체형 변수의 선언</a:t>
              </a:r>
            </a:p>
          </p:txBody>
        </p:sp>
      </p:grpSp>
      <p:grpSp>
        <p:nvGrpSpPr>
          <p:cNvPr id="9" name="그룹 36"/>
          <p:cNvGrpSpPr/>
          <p:nvPr/>
        </p:nvGrpSpPr>
        <p:grpSpPr>
          <a:xfrm>
            <a:off x="5105400" y="2362200"/>
            <a:ext cx="1741641" cy="276999"/>
            <a:chOff x="6476998" y="4495800"/>
            <a:chExt cx="1741641" cy="276999"/>
          </a:xfrm>
        </p:grpSpPr>
        <p:cxnSp>
          <p:nvCxnSpPr>
            <p:cNvPr id="30" name="직선 화살표 연결선 29"/>
            <p:cNvCxnSpPr>
              <a:stCxn id="31" idx="1"/>
            </p:cNvCxnSpPr>
            <p:nvPr/>
          </p:nvCxnSpPr>
          <p:spPr bwMode="auto">
            <a:xfrm flipH="1">
              <a:off x="6476998" y="4634300"/>
              <a:ext cx="609600" cy="52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7086598" y="4495800"/>
              <a:ext cx="11320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solidFill>
                    <a:srgbClr val="C00000"/>
                  </a:solidFill>
                </a:rPr>
                <a:t>열거체의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 정의</a:t>
              </a:r>
            </a:p>
          </p:txBody>
        </p:sp>
      </p:grpSp>
      <p:grpSp>
        <p:nvGrpSpPr>
          <p:cNvPr id="23" name="그룹 19"/>
          <p:cNvGrpSpPr>
            <a:grpSpLocks/>
          </p:cNvGrpSpPr>
          <p:nvPr/>
        </p:nvGrpSpPr>
        <p:grpSpPr bwMode="auto">
          <a:xfrm>
            <a:off x="3306072" y="3685402"/>
            <a:ext cx="2307310" cy="276999"/>
            <a:chOff x="3490874" y="2093267"/>
            <a:chExt cx="2307865" cy="278056"/>
          </a:xfrm>
        </p:grpSpPr>
        <p:cxnSp>
          <p:nvCxnSpPr>
            <p:cNvPr id="24" name="직선 화살표 연결선 23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4472416" y="2093267"/>
              <a:ext cx="1326323" cy="278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열거 상수의 사용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/>
              <a:t>열거체의</a:t>
            </a:r>
            <a:r>
              <a:rPr lang="ko-KR" altLang="en-US" b="1" dirty="0"/>
              <a:t> 사용 예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 dirty="0" err="1"/>
              <a:t>공용체와</a:t>
            </a:r>
            <a:r>
              <a:rPr lang="ko-KR" altLang="en-US" dirty="0"/>
              <a:t> </a:t>
            </a:r>
            <a:r>
              <a:rPr lang="ko-KR" altLang="en-US" dirty="0" err="1"/>
              <a:t>열거체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722438"/>
            <a:ext cx="8305800" cy="424731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20: 	</a:t>
            </a:r>
            <a:r>
              <a:rPr lang="en-US" altLang="ko-KR" sz="1400" b="1" dirty="0"/>
              <a:t>case </a:t>
            </a:r>
            <a:r>
              <a:rPr lang="en-US" altLang="ko-KR" sz="1400" b="1" dirty="0" err="1"/>
              <a:t>tue</a:t>
            </a:r>
            <a:r>
              <a:rPr lang="en-US" altLang="ko-KR" sz="1400" b="1" dirty="0"/>
              <a:t>:</a:t>
            </a:r>
          </a:p>
          <a:p>
            <a:r>
              <a:rPr lang="en-US" altLang="ko-KR" sz="1400" dirty="0"/>
              <a:t>21: 	    printf("</a:t>
            </a:r>
            <a:r>
              <a:rPr lang="ko-KR" altLang="en-US" sz="1400" dirty="0"/>
              <a:t>화요일입니다</a:t>
            </a:r>
            <a:r>
              <a:rPr lang="en-US" altLang="ko-KR" sz="1400" dirty="0"/>
              <a:t>.\n");</a:t>
            </a:r>
          </a:p>
          <a:p>
            <a:r>
              <a:rPr lang="en-US" altLang="ko-KR" sz="1400" dirty="0"/>
              <a:t>22: 	    break;</a:t>
            </a:r>
          </a:p>
          <a:p>
            <a:r>
              <a:rPr lang="en-US" altLang="ko-KR" sz="1400" dirty="0"/>
              <a:t>23: 	</a:t>
            </a:r>
            <a:r>
              <a:rPr lang="en-US" altLang="ko-KR" sz="1400" b="1" dirty="0"/>
              <a:t>case wed:</a:t>
            </a:r>
          </a:p>
          <a:p>
            <a:r>
              <a:rPr lang="en-US" altLang="ko-KR" sz="1400" dirty="0"/>
              <a:t>24: 	    printf("</a:t>
            </a:r>
            <a:r>
              <a:rPr lang="ko-KR" altLang="en-US" sz="1400" dirty="0"/>
              <a:t>수요일입니다</a:t>
            </a:r>
            <a:r>
              <a:rPr lang="en-US" altLang="ko-KR" sz="1400" dirty="0"/>
              <a:t>.\n");</a:t>
            </a:r>
          </a:p>
          <a:p>
            <a:r>
              <a:rPr lang="en-US" altLang="ko-KR" sz="1400" dirty="0"/>
              <a:t>25: 	    break;</a:t>
            </a:r>
          </a:p>
          <a:p>
            <a:r>
              <a:rPr lang="en-US" altLang="ko-KR" sz="1400" dirty="0"/>
              <a:t>26: 	</a:t>
            </a:r>
            <a:r>
              <a:rPr lang="en-US" altLang="ko-KR" sz="1400" b="1" dirty="0"/>
              <a:t>case </a:t>
            </a:r>
            <a:r>
              <a:rPr lang="en-US" altLang="ko-KR" sz="1400" b="1" dirty="0" err="1"/>
              <a:t>thu</a:t>
            </a:r>
            <a:r>
              <a:rPr lang="en-US" altLang="ko-KR" sz="1400" b="1" dirty="0"/>
              <a:t>:</a:t>
            </a:r>
          </a:p>
          <a:p>
            <a:r>
              <a:rPr lang="en-US" altLang="ko-KR" sz="1400" dirty="0"/>
              <a:t>27: 	    printf("</a:t>
            </a:r>
            <a:r>
              <a:rPr lang="ko-KR" altLang="en-US" sz="1400" dirty="0"/>
              <a:t>목요일입니다</a:t>
            </a:r>
            <a:r>
              <a:rPr lang="en-US" altLang="ko-KR" sz="1400" dirty="0"/>
              <a:t>.\n");</a:t>
            </a:r>
          </a:p>
          <a:p>
            <a:r>
              <a:rPr lang="en-US" altLang="ko-KR" sz="1400" dirty="0"/>
              <a:t>28: 	    break;</a:t>
            </a:r>
          </a:p>
          <a:p>
            <a:r>
              <a:rPr lang="en-US" altLang="ko-KR" sz="1400" dirty="0"/>
              <a:t>29: 	</a:t>
            </a:r>
            <a:r>
              <a:rPr lang="en-US" altLang="ko-KR" sz="1400" b="1" dirty="0"/>
              <a:t>case </a:t>
            </a:r>
            <a:r>
              <a:rPr lang="en-US" altLang="ko-KR" sz="1400" b="1" dirty="0" err="1"/>
              <a:t>fri</a:t>
            </a:r>
            <a:r>
              <a:rPr lang="en-US" altLang="ko-KR" sz="1400" b="1" dirty="0"/>
              <a:t>:</a:t>
            </a:r>
          </a:p>
          <a:p>
            <a:r>
              <a:rPr lang="en-US" altLang="ko-KR" sz="1400" dirty="0"/>
              <a:t>30: 	    printf("</a:t>
            </a:r>
            <a:r>
              <a:rPr lang="ko-KR" altLang="en-US" sz="1400" dirty="0"/>
              <a:t>금요일입니다</a:t>
            </a:r>
            <a:r>
              <a:rPr lang="en-US" altLang="ko-KR" sz="1400" dirty="0"/>
              <a:t>.\n");</a:t>
            </a:r>
          </a:p>
          <a:p>
            <a:r>
              <a:rPr lang="en-US" altLang="ko-KR" sz="1400" dirty="0"/>
              <a:t>31: 	    break;</a:t>
            </a:r>
          </a:p>
          <a:p>
            <a:r>
              <a:rPr lang="en-US" altLang="ko-KR" sz="1400" dirty="0"/>
              <a:t>32: 	</a:t>
            </a:r>
            <a:r>
              <a:rPr lang="en-US" altLang="ko-KR" sz="1400" b="1" dirty="0"/>
              <a:t>case sat:</a:t>
            </a:r>
          </a:p>
          <a:p>
            <a:r>
              <a:rPr lang="en-US" altLang="ko-KR" sz="1400" dirty="0"/>
              <a:t>33: 	    printf("</a:t>
            </a:r>
            <a:r>
              <a:rPr lang="ko-KR" altLang="en-US" sz="1400" dirty="0"/>
              <a:t>토요일입니다</a:t>
            </a:r>
            <a:r>
              <a:rPr lang="en-US" altLang="ko-KR" sz="1400" dirty="0"/>
              <a:t>.\n");</a:t>
            </a:r>
          </a:p>
          <a:p>
            <a:r>
              <a:rPr lang="en-US" altLang="ko-KR" sz="1400" dirty="0"/>
              <a:t>34: 	    break;</a:t>
            </a:r>
          </a:p>
          <a:p>
            <a:r>
              <a:rPr lang="en-US" altLang="ko-KR" sz="1400" dirty="0"/>
              <a:t>35: 	}</a:t>
            </a:r>
          </a:p>
          <a:p>
            <a:r>
              <a:rPr lang="en-US" altLang="ko-KR" sz="1400" dirty="0"/>
              <a:t>36:</a:t>
            </a:r>
          </a:p>
          <a:p>
            <a:r>
              <a:rPr lang="en-US" altLang="ko-KR" sz="1400" dirty="0"/>
              <a:t>37: 	return 0;</a:t>
            </a:r>
          </a:p>
          <a:p>
            <a:r>
              <a:rPr lang="en-US" altLang="ko-KR" sz="1400" dirty="0"/>
              <a:t>38: }</a:t>
            </a:r>
            <a:endParaRPr lang="ko-KR" altLang="en-US" sz="14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952999"/>
            <a:ext cx="6593004" cy="109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typedef</a:t>
            </a:r>
            <a:r>
              <a:rPr lang="ko-KR" altLang="en-US" b="1" dirty="0"/>
              <a:t>의 정의</a:t>
            </a:r>
            <a:endParaRPr lang="en-US" altLang="ko-KR" b="1" dirty="0"/>
          </a:p>
          <a:p>
            <a:pPr lvl="1"/>
            <a:r>
              <a:rPr lang="en-US" altLang="ko-KR" dirty="0" err="1"/>
              <a:t>typedef</a:t>
            </a:r>
            <a:r>
              <a:rPr lang="ko-KR" altLang="en-US" dirty="0"/>
              <a:t>는 기존의 데이터형에 새로운 이름을 붙인다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의 정의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B3132CA-3C51-48D7-BDB2-4C14C913ACDA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9" y="2138060"/>
            <a:ext cx="6405562" cy="228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4495800"/>
            <a:ext cx="6353175" cy="104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구조체와 </a:t>
            </a:r>
            <a:r>
              <a:rPr lang="en-US" altLang="ko-KR" b="1" dirty="0" err="1"/>
              <a:t>typedef</a:t>
            </a:r>
            <a:endParaRPr lang="en-US" altLang="ko-KR" b="1" dirty="0"/>
          </a:p>
          <a:p>
            <a:pPr lvl="1"/>
            <a:r>
              <a:rPr lang="ko-KR" altLang="en-US" dirty="0"/>
              <a:t>구조체나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 err="1"/>
              <a:t>열거체를</a:t>
            </a:r>
            <a:r>
              <a:rPr lang="ko-KR" altLang="en-US" dirty="0"/>
              <a:t> 정의할 때</a:t>
            </a:r>
            <a:r>
              <a:rPr lang="en-US" altLang="ko-KR" dirty="0"/>
              <a:t>, </a:t>
            </a:r>
            <a:r>
              <a:rPr lang="en-US" altLang="ko-KR" dirty="0" err="1"/>
              <a:t>typedef</a:t>
            </a:r>
            <a:r>
              <a:rPr lang="ko-KR" altLang="en-US" dirty="0"/>
              <a:t>가 유용하게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ko-KR" altLang="en-US" dirty="0"/>
              <a:t>정의를 한 다음에도 원래의 </a:t>
            </a:r>
            <a:r>
              <a:rPr lang="ko-KR" altLang="en-US" dirty="0" err="1"/>
              <a:t>데이터형을</a:t>
            </a:r>
            <a:r>
              <a:rPr lang="ko-KR" altLang="en-US" dirty="0"/>
              <a:t> 그대로 사용할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의 정의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B3132CA-3C51-48D7-BDB2-4C14C913ACDA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817768" cy="138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3752850"/>
            <a:ext cx="6800850" cy="57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1100" y="4852988"/>
            <a:ext cx="68199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구조체의 정의</a:t>
            </a:r>
            <a:r>
              <a:rPr lang="en-US" altLang="ko-KR" dirty="0">
                <a:latin typeface="+mn-ea"/>
              </a:rPr>
              <a:t>(1/2)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구조체의 멤버로 일반 변수뿐만 아니라 배열이나 포인터를 선언할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구조체를 정의하면 새로운 </a:t>
            </a:r>
            <a:r>
              <a:rPr lang="ko-KR" altLang="en-US" dirty="0" err="1">
                <a:latin typeface="+mn-ea"/>
              </a:rPr>
              <a:t>데이터형이</a:t>
            </a:r>
            <a:r>
              <a:rPr lang="ko-KR" altLang="en-US" dirty="0">
                <a:latin typeface="+mn-ea"/>
              </a:rPr>
              <a:t> 만들어진다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구조체를 정의한다고 해서 구조체의 멤버가 메모리에 할당되지는 않는다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구조체형의 변수를 선언하면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구조체의 멤버들이 메모리에 할당된다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019" y="3048000"/>
            <a:ext cx="5707962" cy="140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9018" y="4514850"/>
            <a:ext cx="571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ko-KR" b="1" dirty="0" err="1"/>
              <a:t>typedef</a:t>
            </a:r>
            <a:r>
              <a:rPr lang="ko-KR" altLang="en-US" b="1" dirty="0"/>
              <a:t>의 사용 예</a:t>
            </a:r>
            <a:endParaRPr lang="ko-KR" altLang="en-US" dirty="0"/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/>
              <a:t>typedef</a:t>
            </a:r>
            <a:r>
              <a:rPr lang="ko-KR" altLang="en-US" dirty="0"/>
              <a:t>의 정의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en-US" altLang="ko-KR" dirty="0" err="1"/>
              <a:t>typedef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62000" y="1722438"/>
            <a:ext cx="8305800" cy="44627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01: /* Ex09_09.c */</a:t>
            </a:r>
          </a:p>
          <a:p>
            <a:r>
              <a:rPr lang="en-US" altLang="ko-KR" sz="1400" dirty="0"/>
              <a:t>02: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03:</a:t>
            </a:r>
          </a:p>
          <a:p>
            <a:r>
              <a:rPr lang="en-US" altLang="ko-KR" sz="1400" dirty="0"/>
              <a:t>04: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point {</a:t>
            </a:r>
          </a:p>
          <a:p>
            <a:r>
              <a:rPr lang="en-US" altLang="ko-KR" sz="1400" dirty="0"/>
              <a:t>05: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x;</a:t>
            </a:r>
          </a:p>
          <a:p>
            <a:r>
              <a:rPr lang="en-US" altLang="ko-KR" sz="1400" dirty="0"/>
              <a:t>06: 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y;</a:t>
            </a:r>
          </a:p>
          <a:p>
            <a:r>
              <a:rPr lang="en-US" altLang="ko-KR" sz="1400" dirty="0"/>
              <a:t>07: };</a:t>
            </a:r>
          </a:p>
          <a:p>
            <a:r>
              <a:rPr lang="en-US" altLang="ko-KR" sz="1400" dirty="0"/>
              <a:t>08:</a:t>
            </a:r>
          </a:p>
          <a:p>
            <a:r>
              <a:rPr lang="en-US" altLang="ko-KR" sz="1400" dirty="0"/>
              <a:t>09: </a:t>
            </a:r>
            <a:r>
              <a:rPr lang="en-US" altLang="ko-KR" sz="1400" b="1" dirty="0" err="1"/>
              <a:t>typedef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 </a:t>
            </a:r>
            <a:r>
              <a:rPr lang="en-US" altLang="ko-KR" sz="1400" b="1" dirty="0" err="1"/>
              <a:t>POINT</a:t>
            </a:r>
            <a:r>
              <a:rPr lang="en-US" altLang="ko-KR" sz="1400" b="1" dirty="0"/>
              <a:t>; </a:t>
            </a:r>
            <a:endParaRPr lang="ko-KR" altLang="en-US" sz="1400" b="1" dirty="0"/>
          </a:p>
          <a:p>
            <a:r>
              <a:rPr lang="en-US" altLang="ko-KR" sz="1400" dirty="0"/>
              <a:t>10:</a:t>
            </a:r>
          </a:p>
          <a:p>
            <a:r>
              <a:rPr lang="en-US" altLang="ko-KR" sz="1400" dirty="0"/>
              <a:t>11: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r>
              <a:rPr lang="en-US" altLang="ko-KR" sz="1400" dirty="0"/>
              <a:t>12: {</a:t>
            </a:r>
          </a:p>
          <a:p>
            <a:r>
              <a:rPr lang="en-US" altLang="ko-KR" sz="1400" dirty="0"/>
              <a:t>13:	</a:t>
            </a:r>
            <a:r>
              <a:rPr lang="en-US" altLang="ko-KR" sz="1400" b="1" dirty="0" err="1"/>
              <a:t>struct</a:t>
            </a:r>
            <a:r>
              <a:rPr lang="en-US" altLang="ko-KR" sz="1400" b="1" dirty="0"/>
              <a:t> point p1 = {10, 20};</a:t>
            </a:r>
          </a:p>
          <a:p>
            <a:r>
              <a:rPr lang="en-US" altLang="ko-KR" sz="1400" dirty="0"/>
              <a:t>14: 	</a:t>
            </a:r>
            <a:r>
              <a:rPr lang="en-US" altLang="ko-KR" sz="1400" b="1" dirty="0"/>
              <a:t>POINT p2;</a:t>
            </a:r>
          </a:p>
          <a:p>
            <a:r>
              <a:rPr lang="en-US" altLang="ko-KR" sz="1400" dirty="0"/>
              <a:t>15:</a:t>
            </a:r>
          </a:p>
          <a:p>
            <a:r>
              <a:rPr lang="en-US" altLang="ko-KR" sz="1400" dirty="0"/>
              <a:t>16: 	</a:t>
            </a:r>
            <a:r>
              <a:rPr lang="en-US" altLang="ko-KR" sz="1400" b="1" dirty="0"/>
              <a:t>p2 = p1; </a:t>
            </a:r>
            <a:endParaRPr lang="ko-KR" altLang="en-US" sz="1400" b="1" dirty="0"/>
          </a:p>
          <a:p>
            <a:r>
              <a:rPr lang="en-US" altLang="ko-KR" sz="1400" dirty="0"/>
              <a:t>17: 	printf("p2</a:t>
            </a:r>
            <a:r>
              <a:rPr lang="ko-KR" altLang="en-US" sz="1400" dirty="0"/>
              <a:t>의 좌표 </a:t>
            </a:r>
            <a:r>
              <a:rPr lang="en-US" altLang="ko-KR" sz="1400" dirty="0"/>
              <a:t>: %d, %d\n", p2.x, p2.y);</a:t>
            </a:r>
          </a:p>
          <a:p>
            <a:r>
              <a:rPr lang="en-US" altLang="ko-KR" sz="1400" dirty="0"/>
              <a:t>18:</a:t>
            </a:r>
          </a:p>
          <a:p>
            <a:r>
              <a:rPr lang="en-US" altLang="ko-KR" sz="1400" dirty="0"/>
              <a:t>19: 	return 0;</a:t>
            </a:r>
          </a:p>
          <a:p>
            <a:r>
              <a:rPr lang="en-US" altLang="ko-KR" sz="1400" dirty="0"/>
              <a:t>20: }</a:t>
            </a:r>
            <a:endParaRPr lang="ko-KR" altLang="en-US" sz="1400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3581400" y="3429000"/>
            <a:ext cx="2057241" cy="276999"/>
            <a:chOff x="3490874" y="2093267"/>
            <a:chExt cx="2057736" cy="278056"/>
          </a:xfrm>
        </p:grpSpPr>
        <p:cxnSp>
          <p:nvCxnSpPr>
            <p:cNvPr id="32" name="직선 화살표 연결선 31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6"/>
            <p:cNvSpPr txBox="1">
              <a:spLocks noChangeArrowheads="1"/>
            </p:cNvSpPr>
            <p:nvPr/>
          </p:nvSpPr>
          <p:spPr bwMode="auto">
            <a:xfrm>
              <a:off x="4472415" y="2093267"/>
              <a:ext cx="1076195" cy="278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>
                  <a:solidFill>
                    <a:srgbClr val="C00000"/>
                  </a:solidFill>
                </a:rPr>
                <a:t>typedef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 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정의</a:t>
              </a:r>
            </a:p>
          </p:txBody>
        </p:sp>
      </p:grpSp>
      <p:grpSp>
        <p:nvGrpSpPr>
          <p:cNvPr id="7" name="그룹 19"/>
          <p:cNvGrpSpPr>
            <a:grpSpLocks/>
          </p:cNvGrpSpPr>
          <p:nvPr/>
        </p:nvGrpSpPr>
        <p:grpSpPr bwMode="auto">
          <a:xfrm>
            <a:off x="2565999" y="4953000"/>
            <a:ext cx="2996601" cy="276999"/>
            <a:chOff x="3490874" y="2093269"/>
            <a:chExt cx="2997322" cy="278056"/>
          </a:xfrm>
        </p:grpSpPr>
        <p:cxnSp>
          <p:nvCxnSpPr>
            <p:cNvPr id="24" name="직선 화살표 연결선 23"/>
            <p:cNvCxnSpPr/>
            <p:nvPr/>
          </p:nvCxnSpPr>
          <p:spPr>
            <a:xfrm rot="10800000">
              <a:off x="3490874" y="2237605"/>
              <a:ext cx="990840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4472416" y="2093269"/>
              <a:ext cx="2015780" cy="278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</a:rPr>
                <a:t>같은 구조체 변수 간의 대입</a:t>
              </a:r>
            </a:p>
          </p:txBody>
        </p:sp>
      </p:grpSp>
      <p:grpSp>
        <p:nvGrpSpPr>
          <p:cNvPr id="17" name="그룹 19"/>
          <p:cNvGrpSpPr>
            <a:grpSpLocks/>
          </p:cNvGrpSpPr>
          <p:nvPr/>
        </p:nvGrpSpPr>
        <p:grpSpPr bwMode="auto">
          <a:xfrm>
            <a:off x="2839654" y="2694801"/>
            <a:ext cx="2113346" cy="276999"/>
            <a:chOff x="3490871" y="2111716"/>
            <a:chExt cx="2113852" cy="278057"/>
          </a:xfrm>
        </p:grpSpPr>
        <p:cxnSp>
          <p:nvCxnSpPr>
            <p:cNvPr id="18" name="직선 화살표 연결선 17"/>
            <p:cNvCxnSpPr/>
            <p:nvPr/>
          </p:nvCxnSpPr>
          <p:spPr>
            <a:xfrm rot="10800000">
              <a:off x="3490871" y="2237608"/>
              <a:ext cx="990839" cy="1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36"/>
            <p:cNvSpPr txBox="1">
              <a:spLocks noChangeArrowheads="1"/>
            </p:cNvSpPr>
            <p:nvPr/>
          </p:nvSpPr>
          <p:spPr bwMode="auto">
            <a:xfrm>
              <a:off x="4472411" y="2111716"/>
              <a:ext cx="1132312" cy="278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</a:rPr>
                <a:t>구조체의 정의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그룹 22"/>
          <p:cNvGrpSpPr>
            <a:grpSpLocks/>
          </p:cNvGrpSpPr>
          <p:nvPr/>
        </p:nvGrpSpPr>
        <p:grpSpPr bwMode="auto">
          <a:xfrm>
            <a:off x="2534854" y="2514600"/>
            <a:ext cx="304800" cy="609600"/>
            <a:chOff x="3505200" y="3047999"/>
            <a:chExt cx="767148" cy="554954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505200" y="3047999"/>
              <a:ext cx="7591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 flipH="1">
              <a:off x="3996798" y="3323549"/>
              <a:ext cx="5511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 flipV="1">
              <a:off x="3509197" y="3602953"/>
              <a:ext cx="755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typedef</a:t>
            </a:r>
            <a:r>
              <a:rPr lang="ko-KR" altLang="en-US" b="1" dirty="0"/>
              <a:t>의 사용 목적</a:t>
            </a:r>
            <a:r>
              <a:rPr lang="en-US" altLang="ko-KR" dirty="0"/>
              <a:t>(1/2)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프로그램의 </a:t>
            </a:r>
            <a:r>
              <a:rPr lang="ko-KR" altLang="en-US" b="1" dirty="0" err="1">
                <a:solidFill>
                  <a:srgbClr val="FF0000"/>
                </a:solidFill>
              </a:rPr>
              <a:t>이식성을</a:t>
            </a:r>
            <a:r>
              <a:rPr lang="ko-KR" altLang="en-US" b="1" dirty="0">
                <a:solidFill>
                  <a:srgbClr val="FF0000"/>
                </a:solidFill>
              </a:rPr>
              <a:t> 향상</a:t>
            </a:r>
            <a:r>
              <a:rPr lang="ko-KR" altLang="en-US" dirty="0"/>
              <a:t>시키기 위한 목적으로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의 사용 목적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B3132CA-3C51-48D7-BDB2-4C14C913ACDA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2162351"/>
            <a:ext cx="6858768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4038601"/>
            <a:ext cx="6858768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typedef</a:t>
            </a:r>
            <a:r>
              <a:rPr lang="ko-KR" altLang="en-US" b="1" dirty="0"/>
              <a:t>의 사용 목적</a:t>
            </a:r>
            <a:r>
              <a:rPr lang="en-US" altLang="ko-KR" dirty="0"/>
              <a:t>(2/2)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프로그램의 </a:t>
            </a:r>
            <a:r>
              <a:rPr lang="ko-KR" altLang="en-US" b="1" dirty="0" err="1">
                <a:solidFill>
                  <a:srgbClr val="FF0000"/>
                </a:solidFill>
              </a:rPr>
              <a:t>가독성을</a:t>
            </a:r>
            <a:r>
              <a:rPr lang="ko-KR" altLang="en-US" b="1" dirty="0">
                <a:solidFill>
                  <a:srgbClr val="FF0000"/>
                </a:solidFill>
              </a:rPr>
              <a:t> 향상</a:t>
            </a:r>
            <a:r>
              <a:rPr lang="ko-KR" altLang="en-US" dirty="0"/>
              <a:t>시키기 위한 목적으로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의 사용 목적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B3132CA-3C51-48D7-BDB2-4C14C913ACDA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7" y="2362200"/>
            <a:ext cx="7667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3352800"/>
            <a:ext cx="76676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서로 다른 데이터 형의 변수들을 하나로 묶어서 사용하는 기능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구조체의 정의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student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	    char name[20];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		 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korean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english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math;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		  double average;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};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 변수의 선언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구조체 변수 선언 시 멤버들이 메모리에 할당된다</a:t>
            </a:r>
            <a:r>
              <a:rPr lang="en-US" altLang="ko-KR" dirty="0"/>
              <a:t>.</a:t>
            </a:r>
            <a:endParaRPr lang="ko-KR" altLang="en-US" dirty="0">
              <a:latin typeface="+mn-ea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student s1;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구조체의 멤버 접근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멤버 접근 연산자</a:t>
            </a:r>
            <a:r>
              <a:rPr lang="en-US" altLang="ko-KR" dirty="0">
                <a:latin typeface="+mn-ea"/>
              </a:rPr>
              <a:t>(.)</a:t>
            </a:r>
            <a:r>
              <a:rPr lang="ko-KR" altLang="en-US" dirty="0">
                <a:latin typeface="+mn-ea"/>
              </a:rPr>
              <a:t>를 이용한다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s1.average = (double)(s1.korean+s1.english+s1.math)/3;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구조체의 초기화 </a:t>
            </a:r>
            <a:r>
              <a:rPr lang="en-US" altLang="ko-KR" dirty="0">
                <a:latin typeface="+mn-ea"/>
              </a:rPr>
              <a:t>: { }</a:t>
            </a:r>
            <a:r>
              <a:rPr lang="ko-KR" altLang="en-US" dirty="0">
                <a:latin typeface="+mn-ea"/>
              </a:rPr>
              <a:t>안에 초기값을 나열한다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student s1 = {"</a:t>
            </a:r>
            <a:r>
              <a:rPr lang="ko-KR" altLang="en-US" sz="1600" dirty="0" err="1">
                <a:solidFill>
                  <a:srgbClr val="0000FF"/>
                </a:solidFill>
                <a:latin typeface="+mn-ea"/>
              </a:rPr>
              <a:t>김모모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", 100, 100, 100, 0.0};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 배열 및 포인터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구조체 배열을 선언하거나 포인터를 선언할 수 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53253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EF843DC-0802-429F-AEEA-678A40A18609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 err="1">
                <a:latin typeface="+mn-ea"/>
              </a:rPr>
              <a:t>공용체와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열거체</a:t>
            </a:r>
            <a:endParaRPr lang="ko-KR" altLang="en-US" b="1" dirty="0">
              <a:latin typeface="+mn-ea"/>
            </a:endParaRP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공용체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공용체의</a:t>
            </a:r>
            <a:r>
              <a:rPr lang="ko-KR" altLang="en-US" dirty="0">
                <a:latin typeface="+mn-ea"/>
              </a:rPr>
              <a:t> 멤버들은 모두 같은 주소에 할당되므로 메모리를 공유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sz="1600" dirty="0">
                <a:latin typeface="+mn-ea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union data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	    unsigned long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dword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	    unsigned char byte[4];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	};</a:t>
            </a:r>
          </a:p>
          <a:p>
            <a:pPr lvl="1">
              <a:defRPr/>
            </a:pPr>
            <a:r>
              <a:rPr lang="ko-KR" altLang="en-US" dirty="0" err="1">
                <a:latin typeface="+mn-ea"/>
              </a:rPr>
              <a:t>열거체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정수형의 일종으로 변수가 가질 수 있는 값을 열거 상수로 나열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>
                <a:latin typeface="+mn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enum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week {sun,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mon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tue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wed,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thu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fri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sat};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err="1">
                <a:latin typeface="+mn-ea"/>
              </a:rPr>
              <a:t>typedef</a:t>
            </a:r>
            <a:endParaRPr lang="en-US" altLang="ko-KR" b="1" dirty="0"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typedef</a:t>
            </a:r>
            <a:r>
              <a:rPr lang="ko-KR" altLang="en-US" dirty="0">
                <a:latin typeface="+mn-ea"/>
              </a:rPr>
              <a:t>란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기존의 데이터 형에 새로운 이름을 만드는 기능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>
                <a:latin typeface="+mn-ea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typedef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unsigned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UINT;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typedef</a:t>
            </a:r>
            <a:r>
              <a:rPr lang="ko-KR" altLang="en-US" dirty="0">
                <a:latin typeface="+mn-ea"/>
              </a:rPr>
              <a:t>의 사용목적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typedef</a:t>
            </a:r>
            <a:r>
              <a:rPr lang="ko-KR" altLang="en-US" dirty="0">
                <a:latin typeface="+mn-ea"/>
              </a:rPr>
              <a:t>는 이식성과 가독성을 제공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5427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학습정리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F06A81F-4696-4B5E-B9BC-7AE072F542C1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524000" y="533400"/>
            <a:ext cx="68580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</a:t>
            </a:r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장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구조체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4A7B4044-5BAF-4BA4-9E7F-C388889D2B36}" type="slidenum">
              <a:rPr lang="en-US" altLang="ko-KR"/>
              <a:pPr>
                <a:defRPr/>
              </a:pPr>
              <a:t>55</a:t>
            </a:fld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7696200" y="3781425"/>
            <a:ext cx="1828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 eaLnBrk="1" fontAlgn="auto" latinLnBrk="1" hangingPunct="1">
              <a:lnSpc>
                <a:spcPct val="220000"/>
              </a:lnSpc>
              <a:spcAft>
                <a:spcPts val="0"/>
              </a:spcAft>
              <a:defRPr/>
            </a:pPr>
            <a:r>
              <a:rPr lang="en-US" altLang="ko-KR" sz="4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+mj-ea"/>
                <a:cs typeface="Arial" charset="0"/>
              </a:rPr>
              <a:t>NEXT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+mj-ea"/>
                <a:cs typeface="Arial" charset="0"/>
              </a:rPr>
              <a:t> Chapter</a:t>
            </a:r>
          </a:p>
          <a:p>
            <a:pPr eaLnBrk="1" fontAlgn="auto" latinLnBrk="1" hangingPunct="1">
              <a:lnSpc>
                <a:spcPct val="220000"/>
              </a:lnSpc>
              <a:spcAft>
                <a:spcPts val="0"/>
              </a:spcAft>
              <a:defRPr/>
            </a:pP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+mj-ea"/>
                <a:cs typeface="Arial" charset="0"/>
              </a:rPr>
              <a:t>10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+mj-ea"/>
                <a:cs typeface="Arial" charset="0"/>
              </a:rPr>
              <a:t>장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+mj-ea"/>
                <a:cs typeface="Arial" charset="0"/>
              </a:rPr>
              <a:t>.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+mj-ea"/>
                <a:cs typeface="Arial" charset="0"/>
              </a:rPr>
              <a:t>함수의 활용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3180720" y="1371600"/>
            <a:ext cx="354456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defRPr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질문 있습니까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구조체의 정의</a:t>
            </a:r>
            <a:r>
              <a:rPr lang="en-US" altLang="ko-KR" dirty="0">
                <a:latin typeface="+mn-ea"/>
              </a:rPr>
              <a:t>(2/2)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6400800" cy="15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206" y="3563524"/>
            <a:ext cx="4573588" cy="207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구조체의 크기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구조체의 크기는 모든 멤버들의 크기의 합보다 크거나 같다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>
              <a:defRPr/>
            </a:pPr>
            <a:r>
              <a:rPr lang="ko-KR" altLang="en-US" dirty="0">
                <a:latin typeface="+mn-ea"/>
              </a:rPr>
              <a:t>메모리 정렬 때문에 멤버들 사이에 </a:t>
            </a:r>
            <a:r>
              <a:rPr lang="ko-KR" altLang="en-US" dirty="0" err="1">
                <a:latin typeface="+mn-ea"/>
              </a:rPr>
              <a:t>패딩이</a:t>
            </a:r>
            <a:r>
              <a:rPr lang="ko-KR" altLang="en-US" dirty="0">
                <a:latin typeface="+mn-ea"/>
              </a:rPr>
              <a:t> 들어갈 수도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구조체의 크기를 구하려면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sizeof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연산자</a:t>
            </a:r>
            <a:r>
              <a:rPr lang="ko-KR" altLang="en-US" dirty="0">
                <a:latin typeface="+mn-ea"/>
              </a:rPr>
              <a:t>를 이용해야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806" y="2676702"/>
            <a:ext cx="5640388" cy="319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변수의 선언</a:t>
            </a:r>
            <a:r>
              <a:rPr lang="en-US" altLang="ko-KR" dirty="0">
                <a:latin typeface="+mn-ea"/>
              </a:rPr>
              <a:t>(1/3)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struct</a:t>
            </a:r>
            <a:r>
              <a:rPr lang="ko-KR" altLang="en-US" dirty="0">
                <a:latin typeface="+mn-ea"/>
              </a:rPr>
              <a:t>키워드 없이 태그명만 사용하면 컴파일 에러가 되므로 주의해야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850" y="1752600"/>
            <a:ext cx="6534150" cy="209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9663" y="4495800"/>
            <a:ext cx="6434138" cy="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</a:rPr>
              <a:t>구조체 변수의 선언</a:t>
            </a:r>
            <a:r>
              <a:rPr lang="en-US" altLang="ko-KR" dirty="0">
                <a:latin typeface="+mn-ea"/>
              </a:rPr>
              <a:t>(2/3)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구조체 변수를 선언하면 구조체 변수가 가진 멤버들이 메모리에 선언된 순서대로 할당된다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295" name="텍스트 개체 틀 4"/>
          <p:cNvSpPr>
            <a:spLocks noGrp="1"/>
          </p:cNvSpPr>
          <p:nvPr>
            <p:ph type="body" idx="13"/>
          </p:nvPr>
        </p:nvSpPr>
        <p:spPr>
          <a:xfrm>
            <a:off x="3581400" y="6594475"/>
            <a:ext cx="2743200" cy="3048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ko-KR" dirty="0">
                <a:solidFill>
                  <a:srgbClr val="FFFFFF"/>
                </a:solidFill>
              </a:rPr>
              <a:t>9</a:t>
            </a:r>
            <a:r>
              <a:rPr lang="ko-KR" altLang="en-US" dirty="0">
                <a:solidFill>
                  <a:srgbClr val="FFFFFF"/>
                </a:solidFill>
              </a:rPr>
              <a:t>장</a:t>
            </a:r>
            <a:r>
              <a:rPr lang="en-US" altLang="ko-KR" dirty="0">
                <a:solidFill>
                  <a:srgbClr val="FFFFFF"/>
                </a:solidFill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구조체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4"/>
          </p:nvPr>
        </p:nvSpPr>
        <p:spPr>
          <a:xfrm>
            <a:off x="1562100" y="568325"/>
            <a:ext cx="3543300" cy="30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구조체의 기본</a:t>
            </a:r>
          </a:p>
        </p:txBody>
      </p:sp>
      <p:sp>
        <p:nvSpPr>
          <p:cNvPr id="13317" name="제목 1"/>
          <p:cNvSpPr>
            <a:spLocks noGrp="1"/>
          </p:cNvSpPr>
          <p:nvPr>
            <p:ph type="title"/>
          </p:nvPr>
        </p:nvSpPr>
        <p:spPr>
          <a:xfrm>
            <a:off x="1409700" y="152400"/>
            <a:ext cx="6126163" cy="457200"/>
          </a:xfrm>
        </p:spPr>
        <p:txBody>
          <a:bodyPr anchor="t"/>
          <a:lstStyle/>
          <a:p>
            <a:pPr eaLnBrk="1" hangingPunct="1"/>
            <a:r>
              <a:rPr lang="ko-KR" altLang="en-US"/>
              <a:t>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557527F-C942-4C39-90D2-5886F015A0F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14600"/>
            <a:ext cx="7620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3716</Words>
  <Application>Microsoft Office PowerPoint</Application>
  <PresentationFormat>A4 용지(210x297mm)</PresentationFormat>
  <Paragraphs>793</Paragraphs>
  <Slides>55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굴림</vt:lpstr>
      <vt:lpstr>맑은 고딕</vt:lpstr>
      <vt:lpstr>Arial</vt:lpstr>
      <vt:lpstr>Arial Black</vt:lpstr>
      <vt:lpstr>Wingdings</vt:lpstr>
      <vt:lpstr>Office 테마</vt:lpstr>
      <vt:lpstr>9장. 구조체</vt:lpstr>
      <vt:lpstr>학습목표</vt:lpstr>
      <vt:lpstr>목차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공용체와 열거체</vt:lpstr>
      <vt:lpstr>typedef</vt:lpstr>
      <vt:lpstr>typedef</vt:lpstr>
      <vt:lpstr>typedef</vt:lpstr>
      <vt:lpstr>typedef</vt:lpstr>
      <vt:lpstr>typedef</vt:lpstr>
      <vt:lpstr>학습정리</vt:lpstr>
      <vt:lpstr>학습정리</vt:lpstr>
      <vt:lpstr>9장. 구조체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2021-07-27T06:41:50Z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