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9" r:id="rId3"/>
    <p:sldId id="302" r:id="rId4"/>
    <p:sldId id="262" r:id="rId5"/>
    <p:sldId id="292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49" r:id="rId16"/>
    <p:sldId id="312" r:id="rId17"/>
    <p:sldId id="306" r:id="rId18"/>
    <p:sldId id="350" r:id="rId19"/>
    <p:sldId id="309" r:id="rId20"/>
    <p:sldId id="316" r:id="rId21"/>
    <p:sldId id="317" r:id="rId22"/>
    <p:sldId id="318" r:id="rId23"/>
    <p:sldId id="319" r:id="rId24"/>
    <p:sldId id="320" r:id="rId25"/>
    <p:sldId id="322" r:id="rId26"/>
    <p:sldId id="323" r:id="rId27"/>
    <p:sldId id="324" r:id="rId28"/>
    <p:sldId id="325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268" r:id="rId40"/>
    <p:sldId id="343" r:id="rId41"/>
    <p:sldId id="345" r:id="rId42"/>
    <p:sldId id="346" r:id="rId43"/>
    <p:sldId id="347" r:id="rId44"/>
    <p:sldId id="315" r:id="rId45"/>
    <p:sldId id="308" r:id="rId46"/>
    <p:sldId id="34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478"/>
    <a:srgbClr val="418A9D"/>
    <a:srgbClr val="BCDEE3"/>
    <a:srgbClr val="AEAFA9"/>
    <a:srgbClr val="007095"/>
    <a:srgbClr val="1E3252"/>
    <a:srgbClr val="005289"/>
    <a:srgbClr val="393939"/>
    <a:srgbClr val="04396C"/>
    <a:srgbClr val="6497B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95">
              <a:alpha val="55000"/>
            </a:srgbClr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989225" y="2676872"/>
            <a:ext cx="6213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/>
              <a:t>1</a:t>
            </a:r>
            <a:r>
              <a:rPr lang="ko-KR" altLang="en-US" sz="4800" spc="-300" dirty="0"/>
              <a:t>장 로봇 공작의 첫걸음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089070"/>
            <a:ext cx="4467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359261" y="4346555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Snslab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최영광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2424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제어부 설계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AFA35A6-7F48-4768-9CFC-9E8C1C858179}"/>
              </a:ext>
            </a:extLst>
          </p:cNvPr>
          <p:cNvSpPr/>
          <p:nvPr/>
        </p:nvSpPr>
        <p:spPr>
          <a:xfrm>
            <a:off x="2922141" y="1515898"/>
            <a:ext cx="6347718" cy="822036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모터의 구동 회로는 어떻게 할지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8ABF4AA5-F656-453B-B677-36239F301E96}"/>
              </a:ext>
            </a:extLst>
          </p:cNvPr>
          <p:cNvSpPr/>
          <p:nvPr/>
        </p:nvSpPr>
        <p:spPr>
          <a:xfrm>
            <a:off x="2922141" y="3406185"/>
            <a:ext cx="6347718" cy="822036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센서는 무엇을 사용할 것이고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어떻게 연결할지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80F2BB4A-973A-4859-8B7C-D337CAD9EAD3}"/>
              </a:ext>
            </a:extLst>
          </p:cNvPr>
          <p:cNvSpPr/>
          <p:nvPr/>
        </p:nvSpPr>
        <p:spPr>
          <a:xfrm>
            <a:off x="2922141" y="5296472"/>
            <a:ext cx="6347718" cy="822036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전자 회로의 하드웨어로 실현 하는 부분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프로그램으로 처리하는 부분을 어떻게 분담할지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35533BB-227F-490C-93B3-DCBC0E6FEA10}"/>
              </a:ext>
            </a:extLst>
          </p:cNvPr>
          <p:cNvSpPr/>
          <p:nvPr/>
        </p:nvSpPr>
        <p:spPr>
          <a:xfrm>
            <a:off x="5827090" y="2551623"/>
            <a:ext cx="537820" cy="6153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54A03FE-E056-4E76-923F-589F7AB01DEB}"/>
              </a:ext>
            </a:extLst>
          </p:cNvPr>
          <p:cNvSpPr/>
          <p:nvPr/>
        </p:nvSpPr>
        <p:spPr>
          <a:xfrm>
            <a:off x="5827090" y="4457180"/>
            <a:ext cx="537820" cy="6153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194FC-C204-4740-8CCC-CC94DC7F6315}"/>
              </a:ext>
            </a:extLst>
          </p:cNvPr>
          <p:cNvSpPr txBox="1"/>
          <p:nvPr/>
        </p:nvSpPr>
        <p:spPr>
          <a:xfrm>
            <a:off x="132080" y="11730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로봇 공작의 순서</a:t>
            </a:r>
          </a:p>
        </p:txBody>
      </p:sp>
    </p:spTree>
    <p:extLst>
      <p:ext uri="{BB962C8B-B14F-4D97-AF65-F5344CB8AC3E}">
        <p14:creationId xmlns:p14="http://schemas.microsoft.com/office/powerpoint/2010/main" val="39537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19504"/>
              <a:ext cx="71368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 PCB</a:t>
              </a:r>
              <a:r>
                <a:rPr lang="ko-KR" altLang="en-US" sz="3600" spc="-300" dirty="0"/>
                <a:t>의 설계 제작 및 컨트롤러의 조립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AFA35A6-7F48-4768-9CFC-9E8C1C858179}"/>
              </a:ext>
            </a:extLst>
          </p:cNvPr>
          <p:cNvSpPr/>
          <p:nvPr/>
        </p:nvSpPr>
        <p:spPr>
          <a:xfrm>
            <a:off x="2922141" y="2358467"/>
            <a:ext cx="6347718" cy="822036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설계된 회로를 </a:t>
            </a:r>
            <a:r>
              <a:rPr lang="en-US" altLang="ko-KR" sz="2400" dirty="0">
                <a:solidFill>
                  <a:schemeClr val="tx1"/>
                </a:solidFill>
              </a:rPr>
              <a:t>PCB</a:t>
            </a:r>
            <a:r>
              <a:rPr lang="ko-KR" altLang="en-US" sz="2400" dirty="0">
                <a:solidFill>
                  <a:schemeClr val="tx1"/>
                </a:solidFill>
              </a:rPr>
              <a:t>로 제작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8ABF4AA5-F656-453B-B677-36239F301E96}"/>
              </a:ext>
            </a:extLst>
          </p:cNvPr>
          <p:cNvSpPr/>
          <p:nvPr/>
        </p:nvSpPr>
        <p:spPr>
          <a:xfrm>
            <a:off x="2922141" y="4462010"/>
            <a:ext cx="6347718" cy="822036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PCB</a:t>
            </a:r>
            <a:r>
              <a:rPr lang="ko-KR" altLang="en-US" sz="2400" dirty="0">
                <a:solidFill>
                  <a:schemeClr val="tx1"/>
                </a:solidFill>
              </a:rPr>
              <a:t>가 만들어지면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각 부품을 실제로 삽입시킨 후 납땜 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812B7C6-D402-4A8A-A5F7-1054CC9A8E74}"/>
              </a:ext>
            </a:extLst>
          </p:cNvPr>
          <p:cNvSpPr/>
          <p:nvPr/>
        </p:nvSpPr>
        <p:spPr>
          <a:xfrm>
            <a:off x="5827090" y="3513574"/>
            <a:ext cx="537820" cy="6153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EC577-AAF0-483E-9806-A2D1A8211BFE}"/>
              </a:ext>
            </a:extLst>
          </p:cNvPr>
          <p:cNvSpPr txBox="1"/>
          <p:nvPr/>
        </p:nvSpPr>
        <p:spPr>
          <a:xfrm>
            <a:off x="132080" y="11730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로봇 공작의 순서</a:t>
            </a:r>
          </a:p>
        </p:txBody>
      </p:sp>
    </p:spTree>
    <p:extLst>
      <p:ext uri="{BB962C8B-B14F-4D97-AF65-F5344CB8AC3E}">
        <p14:creationId xmlns:p14="http://schemas.microsoft.com/office/powerpoint/2010/main" val="289792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30610"/>
              <a:ext cx="29706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조립 및 테스트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AFA35A6-7F48-4768-9CFC-9E8C1C858179}"/>
              </a:ext>
            </a:extLst>
          </p:cNvPr>
          <p:cNvSpPr/>
          <p:nvPr/>
        </p:nvSpPr>
        <p:spPr>
          <a:xfrm>
            <a:off x="2922140" y="1251771"/>
            <a:ext cx="6347718" cy="1185448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완성된 메카부와 컨트롤러부를 함께 조립 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실장에 따라 센서 값의 감도 조정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모터의 회전 방향 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기본적인 동작이 제대로 작동하는지 확임 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EEA41928-2829-4306-BF04-3DB0AE8B104F}"/>
              </a:ext>
            </a:extLst>
          </p:cNvPr>
          <p:cNvSpPr/>
          <p:nvPr/>
        </p:nvSpPr>
        <p:spPr>
          <a:xfrm>
            <a:off x="2922140" y="3364986"/>
            <a:ext cx="6347718" cy="1185448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간단한 프로그램을 작성하여 각 부분의 동작을 테스트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우선 기본 동작부터 단계적으로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움직이는 프로그램을 작성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E6D0B15-6586-4608-B20F-75C34D682848}"/>
              </a:ext>
            </a:extLst>
          </p:cNvPr>
          <p:cNvSpPr/>
          <p:nvPr/>
        </p:nvSpPr>
        <p:spPr>
          <a:xfrm>
            <a:off x="5827089" y="2612030"/>
            <a:ext cx="537820" cy="6153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1358084-CB1F-4AA6-821A-E6543DC139B6}"/>
              </a:ext>
            </a:extLst>
          </p:cNvPr>
          <p:cNvSpPr/>
          <p:nvPr/>
        </p:nvSpPr>
        <p:spPr>
          <a:xfrm>
            <a:off x="5827089" y="4725264"/>
            <a:ext cx="537820" cy="6153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7847911B-AA63-4DD9-9B2E-21DFCC6FC194}"/>
              </a:ext>
            </a:extLst>
          </p:cNvPr>
          <p:cNvSpPr/>
          <p:nvPr/>
        </p:nvSpPr>
        <p:spPr>
          <a:xfrm>
            <a:off x="2922140" y="5515458"/>
            <a:ext cx="6347718" cy="1185448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간단한 프로그램을 작성하여 각 부분의 동작을 테스트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C5778-C5E1-42CF-8601-A9AF174D4657}"/>
              </a:ext>
            </a:extLst>
          </p:cNvPr>
          <p:cNvSpPr txBox="1"/>
          <p:nvPr/>
        </p:nvSpPr>
        <p:spPr>
          <a:xfrm>
            <a:off x="132080" y="11730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로봇 공작의 순서</a:t>
            </a:r>
          </a:p>
        </p:txBody>
      </p:sp>
    </p:spTree>
    <p:extLst>
      <p:ext uri="{BB962C8B-B14F-4D97-AF65-F5344CB8AC3E}">
        <p14:creationId xmlns:p14="http://schemas.microsoft.com/office/powerpoint/2010/main" val="255312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419504"/>
              <a:ext cx="4363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프로그램 작성 및 튜닝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AFA35A6-7F48-4768-9CFC-9E8C1C858179}"/>
              </a:ext>
            </a:extLst>
          </p:cNvPr>
          <p:cNvSpPr/>
          <p:nvPr/>
        </p:nvSpPr>
        <p:spPr>
          <a:xfrm>
            <a:off x="2124363" y="1517958"/>
            <a:ext cx="8155709" cy="1681018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 최종 프로그램을 작성하지 않고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우선 기본 동작부터 단계적으로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움직이는 프로그램을 작성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이를 통합하여 고도의 기능을 갖출 수 있도록 작성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34C263D-275E-49F8-9CF3-6E576866A6D0}"/>
              </a:ext>
            </a:extLst>
          </p:cNvPr>
          <p:cNvSpPr/>
          <p:nvPr/>
        </p:nvSpPr>
        <p:spPr>
          <a:xfrm>
            <a:off x="5933307" y="3678779"/>
            <a:ext cx="537820" cy="6153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48A0E306-9280-4420-8612-BE8EDFDC29E2}"/>
              </a:ext>
            </a:extLst>
          </p:cNvPr>
          <p:cNvSpPr/>
          <p:nvPr/>
        </p:nvSpPr>
        <p:spPr>
          <a:xfrm>
            <a:off x="2124363" y="4773947"/>
            <a:ext cx="8155709" cy="1681018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기본적인 동작들을 실현하고 나서</a:t>
            </a:r>
            <a:r>
              <a:rPr lang="en-US" altLang="ko-KR" dirty="0">
                <a:solidFill>
                  <a:schemeClr val="tx1"/>
                </a:solidFill>
              </a:rPr>
              <a:t>,  </a:t>
            </a:r>
            <a:r>
              <a:rPr lang="ko-KR" altLang="en-US" dirty="0">
                <a:solidFill>
                  <a:schemeClr val="tx1"/>
                </a:solidFill>
              </a:rPr>
              <a:t>동작을 안정화 시키거나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센서의 반응을 체크하는 미세조정을 하면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작업의 모든 것이 완성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튜닝 작업은 경우에 따라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계속적으로 조정할 필요가 있으므로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단계별로 버전업해 가는 것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이 좋음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9FAE4-4212-4870-A33C-6E12198B52FB}"/>
              </a:ext>
            </a:extLst>
          </p:cNvPr>
          <p:cNvSpPr txBox="1"/>
          <p:nvPr/>
        </p:nvSpPr>
        <p:spPr>
          <a:xfrm>
            <a:off x="132080" y="11730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로봇 공작의 순서</a:t>
            </a:r>
          </a:p>
        </p:txBody>
      </p:sp>
    </p:spTree>
    <p:extLst>
      <p:ext uri="{BB962C8B-B14F-4D97-AF65-F5344CB8AC3E}">
        <p14:creationId xmlns:p14="http://schemas.microsoft.com/office/powerpoint/2010/main" val="397437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95">
              <a:alpha val="55000"/>
            </a:srgbClr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989227" y="2676872"/>
            <a:ext cx="6213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/>
              <a:t>2</a:t>
            </a:r>
            <a:r>
              <a:rPr lang="ko-KR" altLang="en-US" sz="4800" spc="-300" dirty="0"/>
              <a:t>장 전자회로 기초 지식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089070"/>
            <a:ext cx="4467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359261" y="4346555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Snslab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최영광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E54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04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842884"/>
          </a:xfrm>
          <a:prstGeom prst="rect">
            <a:avLst/>
          </a:prstGeom>
          <a:solidFill>
            <a:srgbClr val="007095"/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41296" y="59827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26269" y="3110964"/>
            <a:ext cx="3087242" cy="642873"/>
            <a:chOff x="294640" y="3596640"/>
            <a:chExt cx="3087242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로봇 제작 지식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26269" y="4010802"/>
            <a:ext cx="3427079" cy="642873"/>
            <a:chOff x="294640" y="3596640"/>
            <a:chExt cx="3427079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회로도 관한 지식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26269" y="4910639"/>
            <a:ext cx="4214154" cy="642873"/>
            <a:chOff x="294640" y="3596640"/>
            <a:chExt cx="4214154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5654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전자 부품의 기본 지식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A43513-95CF-4D62-A233-B56F899F0797}"/>
              </a:ext>
            </a:extLst>
          </p:cNvPr>
          <p:cNvGrpSpPr/>
          <p:nvPr/>
        </p:nvGrpSpPr>
        <p:grpSpPr>
          <a:xfrm>
            <a:off x="626269" y="5810475"/>
            <a:ext cx="833485" cy="707886"/>
            <a:chOff x="294640" y="3596640"/>
            <a:chExt cx="833485" cy="7794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36FAAC-0AD4-44DB-8D17-0CDAF12B8B8C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7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C82DB-BC96-41D2-B124-9B696FAC09B9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76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9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419602"/>
              <a:ext cx="5756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로봇 제작에 필요한 기초 지식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로봇 제작 지식</a:t>
              </a:r>
              <a:endParaRPr lang="ko-KR" altLang="en-US" sz="14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FBA51E-AFFF-4B9B-A8F3-C8F75D2E71B0}"/>
              </a:ext>
            </a:extLst>
          </p:cNvPr>
          <p:cNvSpPr txBox="1"/>
          <p:nvPr/>
        </p:nvSpPr>
        <p:spPr>
          <a:xfrm>
            <a:off x="3473767" y="1670628"/>
            <a:ext cx="775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 회로의 기능은 전부 회로도에서 시작</a:t>
            </a:r>
          </a:p>
          <a:p>
            <a:r>
              <a:rPr lang="ko-KR" altLang="en-US" dirty="0"/>
              <a:t> 따라서 회로도를 읽을 수 없으면</a:t>
            </a:r>
            <a:r>
              <a:rPr lang="en-US" altLang="ko-KR" dirty="0"/>
              <a:t>, </a:t>
            </a:r>
            <a:r>
              <a:rPr lang="ko-KR" altLang="en-US" dirty="0"/>
              <a:t>그 안에 숨겨진 내용을 이해할 수 없음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52B11-1E9B-4459-9AC8-9E8E61F6E441}"/>
              </a:ext>
            </a:extLst>
          </p:cNvPr>
          <p:cNvSpPr txBox="1"/>
          <p:nvPr/>
        </p:nvSpPr>
        <p:spPr>
          <a:xfrm>
            <a:off x="3473767" y="3498665"/>
            <a:ext cx="736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 부에 사용하는 각 부품의 종류나 사용법 등에 관한 지식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BB27C2F5-A301-4B83-B284-AEDBA430C25D}"/>
              </a:ext>
            </a:extLst>
          </p:cNvPr>
          <p:cNvSpPr/>
          <p:nvPr/>
        </p:nvSpPr>
        <p:spPr>
          <a:xfrm>
            <a:off x="403860" y="3303271"/>
            <a:ext cx="2743173" cy="772040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indent="-127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전자 부품에 관한 지식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7882B-79AE-4D9C-9BCE-02D844CE0968}"/>
              </a:ext>
            </a:extLst>
          </p:cNvPr>
          <p:cNvSpPr txBox="1"/>
          <p:nvPr/>
        </p:nvSpPr>
        <p:spPr>
          <a:xfrm>
            <a:off x="3473766" y="5049703"/>
            <a:ext cx="76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 회로의 지식은 광 범위 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라인트레이서에</a:t>
            </a:r>
            <a:r>
              <a:rPr lang="ko-KR" altLang="en-US" dirty="0"/>
              <a:t> 필요한 기본 지식만 다룰 예정</a:t>
            </a:r>
            <a:r>
              <a:rPr lang="en-US" altLang="ko-KR" dirty="0"/>
              <a:t> </a:t>
            </a: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A09116C5-3D06-4B35-8D0E-7D73C56C115E}"/>
              </a:ext>
            </a:extLst>
          </p:cNvPr>
          <p:cNvSpPr/>
          <p:nvPr/>
        </p:nvSpPr>
        <p:spPr>
          <a:xfrm>
            <a:off x="403860" y="1601814"/>
            <a:ext cx="2743173" cy="772040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회로도에 과한 지식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7384DDE9-BDAD-495D-8387-8781A2A225E7}"/>
              </a:ext>
            </a:extLst>
          </p:cNvPr>
          <p:cNvSpPr/>
          <p:nvPr/>
        </p:nvSpPr>
        <p:spPr>
          <a:xfrm>
            <a:off x="403859" y="4986848"/>
            <a:ext cx="2743173" cy="772040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indent="-127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</a:rPr>
              <a:t>회로 설계에 관한 지식</a:t>
            </a:r>
          </a:p>
        </p:txBody>
      </p:sp>
    </p:spTree>
    <p:extLst>
      <p:ext uri="{BB962C8B-B14F-4D97-AF65-F5344CB8AC3E}">
        <p14:creationId xmlns:p14="http://schemas.microsoft.com/office/powerpoint/2010/main" val="281643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425082"/>
              <a:ext cx="3517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회로도 보는 방법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142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/>
                <a:t>회로도  관한  지식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A09116C5-3D06-4B35-8D0E-7D73C56C115E}"/>
              </a:ext>
            </a:extLst>
          </p:cNvPr>
          <p:cNvSpPr/>
          <p:nvPr/>
        </p:nvSpPr>
        <p:spPr>
          <a:xfrm>
            <a:off x="3459179" y="2121931"/>
            <a:ext cx="5273642" cy="4043977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400" dirty="0">
                <a:solidFill>
                  <a:schemeClr val="tx1"/>
                </a:solidFill>
              </a:rPr>
              <a:t>사용하고 있는 부품의 식별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 algn="ctr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>
                <a:solidFill>
                  <a:schemeClr val="tx1"/>
                </a:solidFill>
              </a:rPr>
              <a:t>부품의 종류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부품 번호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>
                <a:solidFill>
                  <a:schemeClr val="tx1"/>
                </a:solidFill>
              </a:rPr>
              <a:t>부품 간의 연결 관계</a:t>
            </a:r>
          </a:p>
        </p:txBody>
      </p:sp>
    </p:spTree>
    <p:extLst>
      <p:ext uri="{BB962C8B-B14F-4D97-AF65-F5344CB8AC3E}">
        <p14:creationId xmlns:p14="http://schemas.microsoft.com/office/powerpoint/2010/main" val="376467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204296"/>
              <a:ext cx="4201791" cy="85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j-lt"/>
                </a:rPr>
                <a:t>회로도 접속과 교차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3A66A-CA1B-4201-B47A-08C00C44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033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60EBBF-9B31-422D-9BB7-E6842838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1515898"/>
            <a:ext cx="6420746" cy="24482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391994-D2C6-4C96-A5DB-0D6ADBF8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7" y="4543935"/>
            <a:ext cx="6420746" cy="2133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52BC00-2D67-4608-87E8-C4ACA645DB6B}"/>
              </a:ext>
            </a:extLst>
          </p:cNvPr>
          <p:cNvSpPr txBox="1"/>
          <p:nvPr/>
        </p:nvSpPr>
        <p:spPr>
          <a:xfrm>
            <a:off x="132080" y="117305"/>
            <a:ext cx="142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/>
              <a:t>회로도  관한  지식</a:t>
            </a:r>
          </a:p>
        </p:txBody>
      </p:sp>
    </p:spTree>
    <p:extLst>
      <p:ext uri="{BB962C8B-B14F-4D97-AF65-F5344CB8AC3E}">
        <p14:creationId xmlns:p14="http://schemas.microsoft.com/office/powerpoint/2010/main" val="40647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90591"/>
            <a:chOff x="0" y="0"/>
            <a:chExt cx="12192000" cy="109059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232792"/>
              <a:ext cx="6311343" cy="85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j-lt"/>
                </a:rPr>
                <a:t>회로도에 사용되는 기호</a:t>
              </a:r>
              <a:r>
                <a:rPr lang="en-US" altLang="ko-KR" sz="3600" kern="0" spc="0" dirty="0">
                  <a:solidFill>
                    <a:srgbClr val="000000"/>
                  </a:solidFill>
                  <a:effectLst/>
                  <a:latin typeface="+mj-lt"/>
                </a:rPr>
                <a:t>, </a:t>
              </a: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j-lt"/>
                </a:rPr>
                <a:t>약호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2EEFDA-C463-47BE-AB82-31AE84580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24912"/>
              </p:ext>
            </p:extLst>
          </p:nvPr>
        </p:nvGraphicFramePr>
        <p:xfrm>
          <a:off x="890420" y="2177591"/>
          <a:ext cx="5205580" cy="4427976"/>
        </p:xfrm>
        <a:graphic>
          <a:graphicData uri="http://schemas.openxmlformats.org/drawingml/2006/table">
            <a:tbl>
              <a:tblPr/>
              <a:tblGrid>
                <a:gridCol w="1325005">
                  <a:extLst>
                    <a:ext uri="{9D8B030D-6E8A-4147-A177-3AD203B41FA5}">
                      <a16:colId xmlns:a16="http://schemas.microsoft.com/office/drawing/2014/main" val="4265662071"/>
                    </a:ext>
                  </a:extLst>
                </a:gridCol>
                <a:gridCol w="758362">
                  <a:extLst>
                    <a:ext uri="{9D8B030D-6E8A-4147-A177-3AD203B41FA5}">
                      <a16:colId xmlns:a16="http://schemas.microsoft.com/office/drawing/2014/main" val="1487661077"/>
                    </a:ext>
                  </a:extLst>
                </a:gridCol>
                <a:gridCol w="1136124">
                  <a:extLst>
                    <a:ext uri="{9D8B030D-6E8A-4147-A177-3AD203B41FA5}">
                      <a16:colId xmlns:a16="http://schemas.microsoft.com/office/drawing/2014/main" val="2919432991"/>
                    </a:ext>
                  </a:extLst>
                </a:gridCol>
                <a:gridCol w="1986089">
                  <a:extLst>
                    <a:ext uri="{9D8B030D-6E8A-4147-A177-3AD203B41FA5}">
                      <a16:colId xmlns:a16="http://schemas.microsoft.com/office/drawing/2014/main" val="2485164306"/>
                    </a:ext>
                  </a:extLst>
                </a:gridCol>
              </a:tblGrid>
              <a:tr h="5121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전기 정수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읽는 법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581184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전압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볼트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μ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V, mV, V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42392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전류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암페어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μ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A, mA, A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093469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전력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W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와트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μ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W, mW, W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77094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저항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Ω</a:t>
                      </a:r>
                      <a:endParaRPr lang="el-GR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Ω,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k</a:t>
                      </a:r>
                      <a:r>
                        <a:rPr lang="el-GR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Ω,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</a:t>
                      </a:r>
                      <a:r>
                        <a:rPr lang="el-GR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Ω</a:t>
                      </a:r>
                      <a:endParaRPr lang="el-GR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192970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인덕턴스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H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헨리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μ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H,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mH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522059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정전 용량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F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패럿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pF, </a:t>
                      </a:r>
                      <a:r>
                        <a:rPr lang="el-GR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μ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F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613339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Hz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헤르츠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Hz, kHz, MHz, GHz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5521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69743C0-4687-4926-8E28-1D3C302CF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82008"/>
              </p:ext>
            </p:extLst>
          </p:nvPr>
        </p:nvGraphicFramePr>
        <p:xfrm>
          <a:off x="6096000" y="2177590"/>
          <a:ext cx="5145248" cy="4427976"/>
        </p:xfrm>
        <a:graphic>
          <a:graphicData uri="http://schemas.openxmlformats.org/drawingml/2006/table">
            <a:tbl>
              <a:tblPr/>
              <a:tblGrid>
                <a:gridCol w="935848">
                  <a:extLst>
                    <a:ext uri="{9D8B030D-6E8A-4147-A177-3AD203B41FA5}">
                      <a16:colId xmlns:a16="http://schemas.microsoft.com/office/drawing/2014/main" val="3336987160"/>
                    </a:ext>
                  </a:extLst>
                </a:gridCol>
                <a:gridCol w="2874432">
                  <a:extLst>
                    <a:ext uri="{9D8B030D-6E8A-4147-A177-3AD203B41FA5}">
                      <a16:colId xmlns:a16="http://schemas.microsoft.com/office/drawing/2014/main" val="2566920758"/>
                    </a:ext>
                  </a:extLst>
                </a:gridCol>
                <a:gridCol w="1334968">
                  <a:extLst>
                    <a:ext uri="{9D8B030D-6E8A-4147-A177-3AD203B41FA5}">
                      <a16:colId xmlns:a16="http://schemas.microsoft.com/office/drawing/2014/main" val="2144685655"/>
                    </a:ext>
                  </a:extLst>
                </a:gridCol>
              </a:tblGrid>
              <a:tr h="5121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단위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읽기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87828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G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252208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메가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987967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k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키로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955826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-3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(0.001)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밀리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47125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μ</a:t>
                      </a:r>
                      <a:endParaRPr lang="el-GR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-6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(0.000001)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마이크로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89243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-9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(0.000000001)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나노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168244"/>
                  </a:ext>
                </a:extLst>
              </a:tr>
              <a:tr h="5121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-12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(0.000000000001)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피코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567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904A93-9664-4CB3-8C82-ED70526694F8}"/>
              </a:ext>
            </a:extLst>
          </p:cNvPr>
          <p:cNvSpPr txBox="1"/>
          <p:nvPr/>
        </p:nvSpPr>
        <p:spPr>
          <a:xfrm>
            <a:off x="890419" y="1595395"/>
            <a:ext cx="116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단위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D276F-BD8C-41B6-879B-0F9CB5484EED}"/>
              </a:ext>
            </a:extLst>
          </p:cNvPr>
          <p:cNvSpPr txBox="1"/>
          <p:nvPr/>
        </p:nvSpPr>
        <p:spPr>
          <a:xfrm>
            <a:off x="6096000" y="1595395"/>
            <a:ext cx="133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보조단위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56E95-692D-4215-A7AE-B2241CBED67E}"/>
              </a:ext>
            </a:extLst>
          </p:cNvPr>
          <p:cNvSpPr txBox="1"/>
          <p:nvPr/>
        </p:nvSpPr>
        <p:spPr>
          <a:xfrm>
            <a:off x="132080" y="117305"/>
            <a:ext cx="142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/>
              <a:t>회로도  관한  지식</a:t>
            </a:r>
          </a:p>
        </p:txBody>
      </p:sp>
    </p:spTree>
    <p:extLst>
      <p:ext uri="{BB962C8B-B14F-4D97-AF65-F5344CB8AC3E}">
        <p14:creationId xmlns:p14="http://schemas.microsoft.com/office/powerpoint/2010/main" val="3939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842884"/>
          </a:xfrm>
          <a:prstGeom prst="rect">
            <a:avLst/>
          </a:prstGeom>
          <a:solidFill>
            <a:srgbClr val="007095"/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41296" y="59827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05790" y="2954258"/>
            <a:ext cx="3440305" cy="2768745"/>
            <a:chOff x="605790" y="3137138"/>
            <a:chExt cx="3440305" cy="27687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D65EFFB-77B3-4093-9EBE-5BC7CD9D594B}"/>
                </a:ext>
              </a:extLst>
            </p:cNvPr>
            <p:cNvGrpSpPr/>
            <p:nvPr/>
          </p:nvGrpSpPr>
          <p:grpSpPr>
            <a:xfrm>
              <a:off x="605790" y="3137138"/>
              <a:ext cx="2653231" cy="707886"/>
              <a:chOff x="281414" y="4587478"/>
              <a:chExt cx="2653231" cy="7078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775390-ADD7-4C94-8805-D912724ABC3E}"/>
                  </a:ext>
                </a:extLst>
              </p:cNvPr>
              <p:cNvSpPr txBox="1"/>
              <p:nvPr/>
            </p:nvSpPr>
            <p:spPr>
              <a:xfrm>
                <a:off x="281414" y="4587478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1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61C2D-7B54-4B3D-9449-360FD650556A}"/>
                  </a:ext>
                </a:extLst>
              </p:cNvPr>
              <p:cNvSpPr txBox="1"/>
              <p:nvPr/>
            </p:nvSpPr>
            <p:spPr>
              <a:xfrm>
                <a:off x="943394" y="4679811"/>
                <a:ext cx="1991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rgbClr val="393939"/>
                    </a:solidFill>
                  </a:rPr>
                  <a:t>로봇의 구성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F3CB36-97CB-4B01-AB5E-847ED38F7969}"/>
                </a:ext>
              </a:extLst>
            </p:cNvPr>
            <p:cNvGrpSpPr/>
            <p:nvPr/>
          </p:nvGrpSpPr>
          <p:grpSpPr>
            <a:xfrm>
              <a:off x="605790" y="5197997"/>
              <a:ext cx="3440305" cy="707886"/>
              <a:chOff x="281414" y="5657499"/>
              <a:chExt cx="3440305" cy="70788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33E10E-6802-4565-A9E8-5457EEEB6662}"/>
                  </a:ext>
                </a:extLst>
              </p:cNvPr>
              <p:cNvSpPr txBox="1"/>
              <p:nvPr/>
            </p:nvSpPr>
            <p:spPr>
              <a:xfrm>
                <a:off x="281414" y="5657499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2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73533-A9D9-4EEB-A800-80F0AD62009F}"/>
                  </a:ext>
                </a:extLst>
              </p:cNvPr>
              <p:cNvSpPr txBox="1"/>
              <p:nvPr/>
            </p:nvSpPr>
            <p:spPr>
              <a:xfrm>
                <a:off x="943394" y="5749832"/>
                <a:ext cx="2778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rgbClr val="393939"/>
                    </a:solidFill>
                  </a:rPr>
                  <a:t>로봇 공작의 순서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70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3393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전자 부품의 종류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155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/>
                <a:t>전자 부품의  기초 지식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A09116C5-3D06-4B35-8D0E-7D73C56C115E}"/>
              </a:ext>
            </a:extLst>
          </p:cNvPr>
          <p:cNvSpPr/>
          <p:nvPr/>
        </p:nvSpPr>
        <p:spPr>
          <a:xfrm>
            <a:off x="708659" y="2046430"/>
            <a:ext cx="10591311" cy="4043977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능동 소자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ko-KR" altLang="en-US" sz="2400" dirty="0">
                <a:solidFill>
                  <a:schemeClr val="tx1"/>
                </a:solidFill>
              </a:rPr>
              <a:t>입력과 출력을 갖고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전기를 넣으면 입력과 출력에 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		</a:t>
            </a:r>
            <a:r>
              <a:rPr lang="ko-KR" altLang="en-US" sz="2400" dirty="0">
                <a:solidFill>
                  <a:srgbClr val="FF0000"/>
                </a:solidFill>
              </a:rPr>
              <a:t>일정한 관계</a:t>
            </a:r>
            <a:r>
              <a:rPr lang="ko-KR" altLang="en-US" sz="2400" dirty="0">
                <a:solidFill>
                  <a:schemeClr val="tx1"/>
                </a:solidFill>
              </a:rPr>
              <a:t>를 갖는 소자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 algn="ctr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수동 소자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ko-KR" altLang="en-US" sz="2400" dirty="0">
                <a:solidFill>
                  <a:schemeClr val="tx1"/>
                </a:solidFill>
              </a:rPr>
              <a:t>자기 자신 스스로 기능을 하지 않지만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		</a:t>
            </a:r>
            <a:r>
              <a:rPr lang="ko-KR" altLang="en-US" sz="2400" dirty="0">
                <a:solidFill>
                  <a:srgbClr val="FF0000"/>
                </a:solidFill>
              </a:rPr>
              <a:t>능동 소자와 조합하는 것으로 기능</a:t>
            </a:r>
            <a:r>
              <a:rPr lang="ko-KR" altLang="en-US" sz="2400" dirty="0">
                <a:solidFill>
                  <a:schemeClr val="tx1"/>
                </a:solidFill>
              </a:rPr>
              <a:t>하는 소자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보조 부품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ko-KR" altLang="en-US" sz="2400" dirty="0">
                <a:solidFill>
                  <a:schemeClr val="tx1"/>
                </a:solidFill>
              </a:rPr>
              <a:t>소자를 접속하거나 고정하거나 하기 위한 부품</a:t>
            </a:r>
          </a:p>
        </p:txBody>
      </p:sp>
    </p:spTree>
    <p:extLst>
      <p:ext uri="{BB962C8B-B14F-4D97-AF65-F5344CB8AC3E}">
        <p14:creationId xmlns:p14="http://schemas.microsoft.com/office/powerpoint/2010/main" val="3221086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160355"/>
              <a:ext cx="7457491" cy="85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n-ea"/>
                </a:rPr>
                <a:t>전자 부품 사용 방법에 대한 포인트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A09116C5-3D06-4B35-8D0E-7D73C56C115E}"/>
              </a:ext>
            </a:extLst>
          </p:cNvPr>
          <p:cNvSpPr/>
          <p:nvPr/>
        </p:nvSpPr>
        <p:spPr>
          <a:xfrm>
            <a:off x="3979234" y="2105153"/>
            <a:ext cx="4233527" cy="4043977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400" dirty="0">
                <a:solidFill>
                  <a:schemeClr val="tx1"/>
                </a:solidFill>
              </a:rPr>
              <a:t>부품의 종류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>
                <a:solidFill>
                  <a:schemeClr val="tx1"/>
                </a:solidFill>
              </a:rPr>
              <a:t>규격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>
                <a:solidFill>
                  <a:schemeClr val="tx1"/>
                </a:solidFill>
              </a:rPr>
              <a:t>최대 정격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>
                <a:solidFill>
                  <a:schemeClr val="tx1"/>
                </a:solidFill>
              </a:rPr>
              <a:t>치수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설치 방법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>
                <a:solidFill>
                  <a:schemeClr val="tx1"/>
                </a:solidFill>
              </a:rPr>
              <a:t>발열 부품에 대한 고려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227B1-C609-4F01-BF9F-CEDD492B6FF8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422353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425082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저항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A09116C5-3D06-4B35-8D0E-7D73C56C115E}"/>
              </a:ext>
            </a:extLst>
          </p:cNvPr>
          <p:cNvSpPr/>
          <p:nvPr/>
        </p:nvSpPr>
        <p:spPr>
          <a:xfrm>
            <a:off x="1442102" y="2757503"/>
            <a:ext cx="9307796" cy="2661820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저항이란 그 이름대로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전기의 흐름을 방해하는 기능을 함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ko-KR" altLang="en-US" sz="2400" dirty="0">
                <a:solidFill>
                  <a:schemeClr val="tx1"/>
                </a:solidFill>
              </a:rPr>
              <a:t>  전기 저항 </a:t>
            </a:r>
            <a:r>
              <a:rPr lang="en-US" altLang="ko-KR" sz="2400" dirty="0">
                <a:solidFill>
                  <a:schemeClr val="tx1"/>
                </a:solidFill>
              </a:rPr>
              <a:t>= </a:t>
            </a:r>
            <a:r>
              <a:rPr lang="ko-KR" altLang="en-US" sz="2400" dirty="0">
                <a:solidFill>
                  <a:schemeClr val="tx1"/>
                </a:solidFill>
              </a:rPr>
              <a:t>저항 양단의 전압 </a:t>
            </a:r>
            <a:r>
              <a:rPr lang="en-US" altLang="ko-KR" sz="2400" dirty="0">
                <a:solidFill>
                  <a:schemeClr val="tx1"/>
                </a:solidFill>
              </a:rPr>
              <a:t>/ </a:t>
            </a:r>
            <a:r>
              <a:rPr lang="ko-KR" altLang="en-US" sz="2400" dirty="0">
                <a:solidFill>
                  <a:schemeClr val="tx1"/>
                </a:solidFill>
              </a:rPr>
              <a:t>흐르는 전류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kern="0" spc="0" dirty="0">
                <a:solidFill>
                  <a:schemeClr val="tx1"/>
                </a:solidFill>
                <a:effectLst/>
                <a:latin typeface="바탕" panose="02030600000101010101" pitchFamily="18" charset="-127"/>
              </a:rPr>
              <a:t>저항의 특징은 발열체 임</a:t>
            </a:r>
            <a:endParaRPr lang="en-US" altLang="ko-KR" sz="2400" kern="0" spc="0" dirty="0">
              <a:solidFill>
                <a:schemeClr val="tx1"/>
              </a:solidFill>
              <a:effectLst/>
              <a:latin typeface="바탕" panose="02030600000101010101" pitchFamily="18" charset="-127"/>
            </a:endParaRPr>
          </a:p>
          <a:p>
            <a:r>
              <a:rPr lang="en-US" altLang="ko-KR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    </a:t>
            </a:r>
            <a:r>
              <a:rPr lang="ko-KR" altLang="en-US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발열량 </a:t>
            </a:r>
            <a:r>
              <a:rPr lang="en-US" altLang="ko-KR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= </a:t>
            </a:r>
            <a:r>
              <a:rPr lang="ko-KR" altLang="en-US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전압 </a:t>
            </a:r>
            <a:r>
              <a:rPr lang="en-US" altLang="ko-KR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전류 </a:t>
            </a:r>
            <a:r>
              <a:rPr lang="en-US" altLang="ko-KR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=  </a:t>
            </a:r>
            <a:r>
              <a:rPr lang="ko-KR" altLang="en-US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전류</a:t>
            </a:r>
            <a:r>
              <a:rPr lang="en-US" altLang="ko-KR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^2 * </a:t>
            </a:r>
            <a:r>
              <a:rPr lang="ko-KR" altLang="en-US" sz="2400" kern="0" dirty="0">
                <a:solidFill>
                  <a:schemeClr val="tx1"/>
                </a:solidFill>
                <a:latin typeface="바탕" panose="02030600000101010101" pitchFamily="18" charset="-127"/>
              </a:rPr>
              <a:t>저항 </a:t>
            </a:r>
            <a:endParaRPr lang="el-GR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95E84-FDDC-4948-ADBC-26113968105D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93842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363235"/>
              <a:ext cx="3393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저항 회로도 기호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2D0E16-8A11-4B37-B19F-56F81263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50" y="1879133"/>
            <a:ext cx="8154099" cy="4311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4C60B6-E0A3-4CF0-9C0D-E403FE66DE83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30428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2424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저항의 종류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94D084-3B26-45B5-A111-1E02CF7D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2" y="1248888"/>
            <a:ext cx="11677475" cy="5337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2794D-15C9-43C2-85CB-3A39E9BDC261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4220429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398473"/>
              <a:ext cx="3393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저항의 컬러 코드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5F234F-FC87-4DE0-ABFC-CF2C64202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84231"/>
              </p:ext>
            </p:extLst>
          </p:nvPr>
        </p:nvGraphicFramePr>
        <p:xfrm>
          <a:off x="578840" y="1275127"/>
          <a:ext cx="11098634" cy="5184400"/>
        </p:xfrm>
        <a:graphic>
          <a:graphicData uri="http://schemas.openxmlformats.org/drawingml/2006/table">
            <a:tbl>
              <a:tblPr/>
              <a:tblGrid>
                <a:gridCol w="2064088">
                  <a:extLst>
                    <a:ext uri="{9D8B030D-6E8A-4147-A177-3AD203B41FA5}">
                      <a16:colId xmlns:a16="http://schemas.microsoft.com/office/drawing/2014/main" val="2920548075"/>
                    </a:ext>
                  </a:extLst>
                </a:gridCol>
                <a:gridCol w="5102387">
                  <a:extLst>
                    <a:ext uri="{9D8B030D-6E8A-4147-A177-3AD203B41FA5}">
                      <a16:colId xmlns:a16="http://schemas.microsoft.com/office/drawing/2014/main" val="3817847379"/>
                    </a:ext>
                  </a:extLst>
                </a:gridCol>
                <a:gridCol w="1476032">
                  <a:extLst>
                    <a:ext uri="{9D8B030D-6E8A-4147-A177-3AD203B41FA5}">
                      <a16:colId xmlns:a16="http://schemas.microsoft.com/office/drawing/2014/main" val="4138181224"/>
                    </a:ext>
                  </a:extLst>
                </a:gridCol>
                <a:gridCol w="2456127">
                  <a:extLst>
                    <a:ext uri="{9D8B030D-6E8A-4147-A177-3AD203B41FA5}">
                      <a16:colId xmlns:a16="http://schemas.microsoft.com/office/drawing/2014/main" val="1602291748"/>
                    </a:ext>
                  </a:extLst>
                </a:gridCol>
              </a:tblGrid>
              <a:tr h="8366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컬러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각 자릿수 값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(100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의 자릿수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10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의 자릿수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의 자릿수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승수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공칭 오차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52348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흑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601856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±1% (F)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821502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±2% (G)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98996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66909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843534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녹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±0.5% (D)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50055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124390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758406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681935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×10</a:t>
                      </a:r>
                      <a:r>
                        <a:rPr lang="en-US" sz="1400" kern="0" spc="0" baseline="30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70529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±5% (J)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156152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±10% (K)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247377"/>
                  </a:ext>
                </a:extLst>
              </a:tr>
              <a:tr h="334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±20% (M)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673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507B1-2AE3-44AE-895C-8468484C0146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2748540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30629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err="1"/>
                <a:t>커패시터</a:t>
              </a:r>
              <a:endParaRPr lang="ko-KR" altLang="en-US" sz="3600" spc="-3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5338F5EF-26A2-41FD-8FB7-2ABB692E7C3E}"/>
              </a:ext>
            </a:extLst>
          </p:cNvPr>
          <p:cNvSpPr/>
          <p:nvPr/>
        </p:nvSpPr>
        <p:spPr>
          <a:xfrm>
            <a:off x="1442102" y="2757503"/>
            <a:ext cx="9307796" cy="2661820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/>
                </a:solidFill>
              </a:rPr>
              <a:t>커패시터는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직류</a:t>
            </a:r>
            <a:r>
              <a:rPr lang="ko-KR" altLang="en-US" sz="2400" dirty="0">
                <a:solidFill>
                  <a:schemeClr val="tx1"/>
                </a:solidFill>
              </a:rPr>
              <a:t>에는 </a:t>
            </a:r>
            <a:r>
              <a:rPr lang="ko-KR" altLang="en-US" sz="2400" dirty="0">
                <a:solidFill>
                  <a:srgbClr val="FF0000"/>
                </a:solidFill>
              </a:rPr>
              <a:t>전기를 모으는 기능</a:t>
            </a:r>
            <a:r>
              <a:rPr lang="ko-KR" altLang="en-US" sz="2400" dirty="0">
                <a:solidFill>
                  <a:schemeClr val="tx1"/>
                </a:solidFill>
              </a:rPr>
              <a:t>을 하고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</a:t>
            </a:r>
            <a:r>
              <a:rPr lang="ko-KR" altLang="en-US" sz="2400" dirty="0">
                <a:solidFill>
                  <a:srgbClr val="FF0000"/>
                </a:solidFill>
              </a:rPr>
              <a:t>교류</a:t>
            </a:r>
            <a:r>
              <a:rPr lang="ko-KR" altLang="en-US" sz="2400" dirty="0">
                <a:solidFill>
                  <a:schemeClr val="tx1"/>
                </a:solidFill>
              </a:rPr>
              <a:t>에는 </a:t>
            </a:r>
            <a:r>
              <a:rPr lang="ko-KR" altLang="en-US" sz="2400" dirty="0">
                <a:solidFill>
                  <a:srgbClr val="FF0000"/>
                </a:solidFill>
              </a:rPr>
              <a:t>주파수에 의해 저항 값이 바뀌는 저항 기능</a:t>
            </a:r>
            <a:r>
              <a:rPr lang="ko-KR" altLang="en-US" sz="2400" dirty="0">
                <a:solidFill>
                  <a:schemeClr val="tx1"/>
                </a:solidFill>
              </a:rPr>
              <a:t>을 함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전기를 모을 수 있는 양을 정전 용량이라 함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단위는 </a:t>
            </a:r>
            <a:r>
              <a:rPr lang="en-US" altLang="ko-KR" sz="2400" dirty="0">
                <a:solidFill>
                  <a:schemeClr val="tx1"/>
                </a:solidFill>
              </a:rPr>
              <a:t>F (</a:t>
            </a:r>
            <a:r>
              <a:rPr lang="ko-KR" altLang="en-US" sz="2400" dirty="0" err="1">
                <a:solidFill>
                  <a:schemeClr val="tx1"/>
                </a:solidFill>
              </a:rPr>
              <a:t>패럿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D69EFD-1D15-41FF-953F-FDACFA4766DA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351431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30629"/>
              <a:ext cx="2847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err="1"/>
                <a:t>커패시터</a:t>
              </a:r>
              <a:r>
                <a:rPr lang="ko-KR" altLang="en-US" sz="3600" spc="-300" dirty="0"/>
                <a:t> 기호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0E0EA5-0F62-439A-A242-A87043E7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53" y="1515898"/>
            <a:ext cx="11132421" cy="4859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F2FB89-BD1C-4B2B-8217-61CA1CE14B4C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26954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2847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err="1"/>
                <a:t>커패시터</a:t>
              </a:r>
              <a:r>
                <a:rPr lang="ko-KR" altLang="en-US" sz="3600" spc="-300" dirty="0"/>
                <a:t> 종류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57DDD1-800F-4FA9-A52A-9BC4B284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4" y="1348153"/>
            <a:ext cx="11140581" cy="5075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DBEDE7-61CA-4224-BECE-7E104A36AD2E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402899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377168"/>
              <a:ext cx="5756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err="1"/>
                <a:t>커패시터</a:t>
              </a:r>
              <a:r>
                <a:rPr lang="ko-KR" altLang="en-US" sz="3600" spc="-300" dirty="0"/>
                <a:t> 용량 값과 정격 전압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5ED00450-2465-451A-A4B7-7D0AA461266B}"/>
              </a:ext>
            </a:extLst>
          </p:cNvPr>
          <p:cNvSpPr/>
          <p:nvPr/>
        </p:nvSpPr>
        <p:spPr>
          <a:xfrm>
            <a:off x="1442102" y="2775362"/>
            <a:ext cx="9307796" cy="386732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schemeClr val="tx1"/>
                </a:solidFill>
              </a:rPr>
              <a:t>전해 </a:t>
            </a:r>
            <a:r>
              <a:rPr lang="ko-KR" altLang="en-US" sz="2000" dirty="0" err="1">
                <a:solidFill>
                  <a:schemeClr val="tx1"/>
                </a:solidFill>
              </a:rPr>
              <a:t>커패시터의</a:t>
            </a:r>
            <a:r>
              <a:rPr lang="ko-KR" altLang="en-US" sz="2000" dirty="0">
                <a:solidFill>
                  <a:schemeClr val="tx1"/>
                </a:solidFill>
              </a:rPr>
              <a:t> 경우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rgbClr val="FF0000"/>
                </a:solidFill>
              </a:rPr>
              <a:t>직접 수치로 표현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10uF –</a:t>
            </a:r>
            <a:r>
              <a:rPr lang="ko-KR" altLang="en-US" sz="2000" dirty="0">
                <a:solidFill>
                  <a:schemeClr val="tx1"/>
                </a:solidFill>
              </a:rPr>
              <a:t>정전 </a:t>
            </a:r>
            <a:r>
              <a:rPr lang="ko-KR" altLang="en-US" sz="2000" dirty="0" err="1">
                <a:solidFill>
                  <a:schemeClr val="tx1"/>
                </a:solidFill>
              </a:rPr>
              <a:t>용량치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16V  –</a:t>
            </a:r>
            <a:r>
              <a:rPr lang="ko-KR" altLang="en-US" sz="2000" dirty="0">
                <a:solidFill>
                  <a:schemeClr val="tx1"/>
                </a:solidFill>
              </a:rPr>
              <a:t>정격 전압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schemeClr val="tx1"/>
                </a:solidFill>
              </a:rPr>
              <a:t>세라믹 </a:t>
            </a:r>
            <a:r>
              <a:rPr lang="ko-KR" altLang="en-US" sz="2000" dirty="0" err="1">
                <a:solidFill>
                  <a:schemeClr val="tx1"/>
                </a:solidFill>
              </a:rPr>
              <a:t>커패시터나</a:t>
            </a:r>
            <a:r>
              <a:rPr lang="ko-KR" altLang="en-US" sz="2000" dirty="0">
                <a:solidFill>
                  <a:schemeClr val="tx1"/>
                </a:solidFill>
              </a:rPr>
              <a:t> 적층 세라믹 </a:t>
            </a:r>
            <a:r>
              <a:rPr lang="ko-KR" altLang="en-US" sz="2000" dirty="0" err="1">
                <a:solidFill>
                  <a:schemeClr val="tx1"/>
                </a:solidFill>
              </a:rPr>
              <a:t>커패시터의</a:t>
            </a:r>
            <a:r>
              <a:rPr lang="ko-KR" altLang="en-US" sz="2000" dirty="0">
                <a:solidFill>
                  <a:schemeClr val="tx1"/>
                </a:solidFill>
              </a:rPr>
              <a:t> 경우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chemeClr val="tx1"/>
                </a:solidFill>
              </a:rPr>
              <a:t>일반적으로 </a:t>
            </a:r>
            <a:r>
              <a:rPr lang="en-US" altLang="ko-KR" sz="2000" dirty="0">
                <a:solidFill>
                  <a:srgbClr val="FF0000"/>
                </a:solidFill>
              </a:rPr>
              <a:t>4 </a:t>
            </a:r>
            <a:r>
              <a:rPr lang="ko-KR" altLang="en-US" sz="2000" dirty="0" err="1">
                <a:solidFill>
                  <a:srgbClr val="FF0000"/>
                </a:solidFill>
              </a:rPr>
              <a:t>자리수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chemeClr val="tx1"/>
                </a:solidFill>
              </a:rPr>
              <a:t>단위는 </a:t>
            </a:r>
            <a:r>
              <a:rPr lang="en-US" altLang="ko-KR" sz="2000" dirty="0">
                <a:solidFill>
                  <a:schemeClr val="tx1"/>
                </a:solidFill>
              </a:rPr>
              <a:t>PF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chemeClr val="tx1"/>
                </a:solidFill>
              </a:rPr>
              <a:t>앞 두 자리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용량 값 유효 숫자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chemeClr val="tx1"/>
                </a:solidFill>
              </a:rPr>
              <a:t>그 다음 한자리 </a:t>
            </a:r>
            <a:r>
              <a:rPr lang="en-US" altLang="ko-KR" sz="2000" dirty="0">
                <a:solidFill>
                  <a:schemeClr val="tx1"/>
                </a:solidFill>
              </a:rPr>
              <a:t>:10</a:t>
            </a:r>
            <a:r>
              <a:rPr lang="ko-KR" altLang="en-US" sz="2000" dirty="0">
                <a:solidFill>
                  <a:schemeClr val="tx1"/>
                </a:solidFill>
              </a:rPr>
              <a:t>의 승수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chemeClr val="tx1"/>
                </a:solidFill>
              </a:rPr>
              <a:t>영문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허용 오차</a:t>
            </a:r>
            <a:r>
              <a:rPr lang="en-US" altLang="ko-KR" sz="2000" dirty="0">
                <a:solidFill>
                  <a:schemeClr val="tx1"/>
                </a:solidFill>
              </a:rPr>
              <a:t>(J : 5%</a:t>
            </a:r>
            <a:r>
              <a:rPr lang="ko-KR" altLang="en-US" sz="2000" dirty="0">
                <a:solidFill>
                  <a:schemeClr val="tx1"/>
                </a:solidFill>
              </a:rPr>
              <a:t>이내</a:t>
            </a:r>
            <a:r>
              <a:rPr lang="en-US" altLang="ko-KR" sz="2000" dirty="0">
                <a:solidFill>
                  <a:schemeClr val="tx1"/>
                </a:solidFill>
              </a:rPr>
              <a:t>, K :10%</a:t>
            </a:r>
            <a:r>
              <a:rPr lang="ko-KR" altLang="en-US" sz="2000" dirty="0">
                <a:solidFill>
                  <a:schemeClr val="tx1"/>
                </a:solidFill>
              </a:rPr>
              <a:t>이내</a:t>
            </a:r>
            <a:r>
              <a:rPr lang="en-US" altLang="ko-KR" sz="2000" dirty="0">
                <a:solidFill>
                  <a:schemeClr val="tx1"/>
                </a:solidFill>
              </a:rPr>
              <a:t>, M :20%</a:t>
            </a:r>
            <a:r>
              <a:rPr lang="ko-KR" altLang="en-US" sz="2000" dirty="0">
                <a:solidFill>
                  <a:schemeClr val="tx1"/>
                </a:solidFill>
              </a:rPr>
              <a:t>이내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chemeClr val="tx1"/>
                </a:solidFill>
              </a:rPr>
              <a:t>즉</a:t>
            </a:r>
            <a:r>
              <a:rPr lang="en-US" altLang="ko-KR" sz="2000" dirty="0">
                <a:solidFill>
                  <a:schemeClr val="tx1"/>
                </a:solidFill>
              </a:rPr>
              <a:t>,20</a:t>
            </a:r>
            <a:r>
              <a:rPr lang="ko-KR" altLang="en-US" sz="2000" dirty="0">
                <a:solidFill>
                  <a:schemeClr val="tx1"/>
                </a:solidFill>
              </a:rPr>
              <a:t>*</a:t>
            </a:r>
            <a:r>
              <a:rPr lang="en-US" altLang="ko-KR" sz="2000" dirty="0">
                <a:solidFill>
                  <a:schemeClr val="tx1"/>
                </a:solidFill>
              </a:rPr>
              <a:t>(10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승</a:t>
            </a:r>
            <a:r>
              <a:rPr lang="en-US" altLang="ko-KR" sz="2000" dirty="0">
                <a:solidFill>
                  <a:schemeClr val="tx1"/>
                </a:solidFill>
              </a:rPr>
              <a:t>) pF = 0.02uF +-10%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F402A7EE-B781-433B-ADDE-76174A223BD9}"/>
              </a:ext>
            </a:extLst>
          </p:cNvPr>
          <p:cNvSpPr/>
          <p:nvPr/>
        </p:nvSpPr>
        <p:spPr>
          <a:xfrm>
            <a:off x="1442102" y="1216404"/>
            <a:ext cx="9307796" cy="1343643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커패시터의</a:t>
            </a:r>
            <a:r>
              <a:rPr lang="ko-KR" altLang="en-US" sz="2000" dirty="0">
                <a:solidFill>
                  <a:schemeClr val="tx1"/>
                </a:solidFill>
              </a:rPr>
              <a:t> 용량은 허용 오차가 크고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정밀도는 높지 않으므로 용량 값을 세분해도 의미 없음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669A0-AE23-4DAC-B54E-879134E3BAE1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274469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3393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제어부와 </a:t>
              </a:r>
              <a:r>
                <a:rPr lang="ko-KR" altLang="en-US" sz="3600" spc="-300" dirty="0" err="1"/>
                <a:t>메카부</a:t>
              </a:r>
              <a:endParaRPr lang="ko-KR" altLang="en-US" sz="3600" spc="-3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943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/>
                <a:t>로봇의  구성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08AA0664-3F60-4D78-BDF1-1AD1765868D1}"/>
              </a:ext>
            </a:extLst>
          </p:cNvPr>
          <p:cNvSpPr/>
          <p:nvPr/>
        </p:nvSpPr>
        <p:spPr>
          <a:xfrm>
            <a:off x="604036" y="2010445"/>
            <a:ext cx="2410003" cy="1375605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제어부</a:t>
            </a: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2462AD5B-86CC-452E-A57D-4EF21D0E14D7}"/>
              </a:ext>
            </a:extLst>
          </p:cNvPr>
          <p:cNvSpPr/>
          <p:nvPr/>
        </p:nvSpPr>
        <p:spPr>
          <a:xfrm>
            <a:off x="604035" y="4298383"/>
            <a:ext cx="2410003" cy="1375605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메카부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FBA51E-AFFF-4B9B-A8F3-C8F75D2E71B0}"/>
              </a:ext>
            </a:extLst>
          </p:cNvPr>
          <p:cNvSpPr txBox="1"/>
          <p:nvPr/>
        </p:nvSpPr>
        <p:spPr>
          <a:xfrm>
            <a:off x="3473767" y="2569907"/>
            <a:ext cx="404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제어부는  로봇을 제어하는 부분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52B11-1E9B-4459-9AC8-9E8E61F6E441}"/>
              </a:ext>
            </a:extLst>
          </p:cNvPr>
          <p:cNvSpPr txBox="1"/>
          <p:nvPr/>
        </p:nvSpPr>
        <p:spPr>
          <a:xfrm>
            <a:off x="3473767" y="4801519"/>
            <a:ext cx="736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메카부는  로봇의 모터나 그들을 고정하는 지지대로 구성된 기계부분</a:t>
            </a:r>
          </a:p>
        </p:txBody>
      </p:sp>
    </p:spTree>
    <p:extLst>
      <p:ext uri="{BB962C8B-B14F-4D97-AF65-F5344CB8AC3E}">
        <p14:creationId xmlns:p14="http://schemas.microsoft.com/office/powerpoint/2010/main" val="2472366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206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Array</a:t>
              </a:r>
              <a:r>
                <a:rPr lang="ko-KR" altLang="en-US" sz="3600" spc="-300" dirty="0"/>
                <a:t> 저항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3A00B0-7831-4E89-8406-0B1C38AD2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374"/>
          <a:stretch/>
        </p:blipFill>
        <p:spPr>
          <a:xfrm>
            <a:off x="708657" y="1778695"/>
            <a:ext cx="10725535" cy="2082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7433C7-F48D-4D8C-BCAD-D425A957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8" y="4475811"/>
            <a:ext cx="10725535" cy="2082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83690D-F9AA-4275-89E1-5C40AACC3810}"/>
              </a:ext>
            </a:extLst>
          </p:cNvPr>
          <p:cNvSpPr txBox="1"/>
          <p:nvPr/>
        </p:nvSpPr>
        <p:spPr>
          <a:xfrm>
            <a:off x="708658" y="4037815"/>
            <a:ext cx="32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배선 방법에 의해 두가지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DF76E-DEF6-42C4-A385-645AC536193C}"/>
              </a:ext>
            </a:extLst>
          </p:cNvPr>
          <p:cNvSpPr txBox="1"/>
          <p:nvPr/>
        </p:nvSpPr>
        <p:spPr>
          <a:xfrm>
            <a:off x="708657" y="1190365"/>
            <a:ext cx="839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저항의 한 종류로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자주 여러 개 묶어 사용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되는 경우가 많아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이를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일체화한 저항</a:t>
            </a:r>
            <a:endParaRPr lang="ko-KR" altLang="en-US" sz="1800" kern="0" spc="0" dirty="0">
              <a:solidFill>
                <a:srgbClr val="FF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5EA10-A5FB-464A-98F0-D07FAEE43785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195430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4445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err="1"/>
                <a:t>반고정</a:t>
              </a:r>
              <a:r>
                <a:rPr lang="ko-KR" altLang="en-US" sz="3600" spc="-300" dirty="0"/>
                <a:t> 저항</a:t>
              </a:r>
              <a:r>
                <a:rPr lang="en-US" altLang="ko-KR" sz="3600" spc="-300" dirty="0"/>
                <a:t>(</a:t>
              </a:r>
              <a:r>
                <a:rPr lang="ko-KR" altLang="en-US" sz="3600" spc="-300" dirty="0"/>
                <a:t>가변 저항</a:t>
              </a:r>
              <a:r>
                <a:rPr lang="en-US" altLang="ko-KR" sz="3600" spc="-300" dirty="0"/>
                <a:t>)</a:t>
              </a:r>
              <a:endParaRPr lang="ko-KR" altLang="en-US" sz="3600" spc="-3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799E13-8704-4061-8589-37A70BA0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83" y="2312852"/>
            <a:ext cx="9948634" cy="3467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CBC20-0434-4919-BD14-D7211745EDE3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2708861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5509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다이오드와 다이오드의 종류</a:t>
              </a:r>
              <a:endParaRPr lang="en-US" altLang="ko-KR" sz="3600" spc="-3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8B63EE70-CB6B-499C-A7B7-6BCC3E80F8D1}"/>
              </a:ext>
            </a:extLst>
          </p:cNvPr>
          <p:cNvSpPr/>
          <p:nvPr/>
        </p:nvSpPr>
        <p:spPr>
          <a:xfrm>
            <a:off x="1442102" y="1515898"/>
            <a:ext cx="9307796" cy="1076961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다이오드의 기본 기능은 </a:t>
            </a:r>
            <a:r>
              <a:rPr lang="ko-KR" altLang="en-US" sz="2400" dirty="0">
                <a:solidFill>
                  <a:srgbClr val="FF0000"/>
                </a:solidFill>
              </a:rPr>
              <a:t>한방향</a:t>
            </a:r>
            <a:r>
              <a:rPr lang="ko-KR" altLang="en-US" sz="2400" dirty="0">
                <a:solidFill>
                  <a:schemeClr val="tx1"/>
                </a:solidFill>
              </a:rPr>
              <a:t>으로만 </a:t>
            </a:r>
            <a:r>
              <a:rPr lang="ko-KR" altLang="en-US" sz="2400" dirty="0">
                <a:solidFill>
                  <a:srgbClr val="FF0000"/>
                </a:solidFill>
              </a:rPr>
              <a:t>전류가 흐르는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반도체 소자를 말함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F3E499-0533-45D2-A120-5C8AC16F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01" y="2955997"/>
            <a:ext cx="9307795" cy="3686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CC6A8-3499-4CBB-9AEA-9704FC4B3023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3382920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007095"/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0">
            <a:extLst>
              <a:ext uri="{FF2B5EF4-FFF2-40B4-BE49-F238E27FC236}">
                <a16:creationId xmlns:a16="http://schemas.microsoft.com/office/drawing/2014/main" id="{FE3D8492-AC24-4E35-9E14-E821ADEE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692" t="34748" r="5025" b="18245"/>
          <a:stretch>
            <a:fillRect/>
          </a:stretch>
        </p:blipFill>
        <p:spPr>
          <a:xfrm>
            <a:off x="1830198" y="1292274"/>
            <a:ext cx="8531603" cy="36907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E6C06-4D30-4129-9CA2-F7256A46B183}"/>
              </a:ext>
            </a:extLst>
          </p:cNvPr>
          <p:cNvSpPr txBox="1"/>
          <p:nvPr/>
        </p:nvSpPr>
        <p:spPr>
          <a:xfrm>
            <a:off x="931177" y="5198375"/>
            <a:ext cx="1032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다이오드의 </a:t>
            </a:r>
            <a:r>
              <a:rPr lang="ko-KR" altLang="en-US" dirty="0">
                <a:solidFill>
                  <a:srgbClr val="FF0000"/>
                </a:solidFill>
              </a:rPr>
              <a:t>양 단자 간에 전압을 가하면 전류가 흐름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순방향 전압</a:t>
            </a:r>
            <a:r>
              <a:rPr lang="ko-KR" altLang="en-US" dirty="0"/>
              <a:t>이 가해졌을 때만 </a:t>
            </a:r>
            <a:r>
              <a:rPr lang="ko-KR" altLang="en-US" dirty="0">
                <a:solidFill>
                  <a:srgbClr val="FF0000"/>
                </a:solidFill>
              </a:rPr>
              <a:t>전류가 흐르고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역방향 전압</a:t>
            </a:r>
            <a:r>
              <a:rPr lang="ko-KR" altLang="en-US" dirty="0"/>
              <a:t>이 가해졌을 때는 </a:t>
            </a:r>
            <a:r>
              <a:rPr lang="ko-KR" altLang="en-US" dirty="0">
                <a:solidFill>
                  <a:srgbClr val="FF0000"/>
                </a:solidFill>
              </a:rPr>
              <a:t>정류 특성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순방향</a:t>
            </a:r>
            <a:r>
              <a:rPr lang="ko-KR" altLang="en-US" dirty="0"/>
              <a:t> 전압은 어느 정도 전류가 흐르면 거의 </a:t>
            </a:r>
            <a:r>
              <a:rPr lang="ko-KR" altLang="en-US" dirty="0">
                <a:solidFill>
                  <a:srgbClr val="FF0000"/>
                </a:solidFill>
              </a:rPr>
              <a:t>일정한 전압이 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9CAB0-10BC-4D12-BE43-8F66CE9FE139}"/>
              </a:ext>
            </a:extLst>
          </p:cNvPr>
          <p:cNvSpPr txBox="1"/>
          <p:nvPr/>
        </p:nvSpPr>
        <p:spPr>
          <a:xfrm>
            <a:off x="132080" y="430629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다이오드의 기본특성</a:t>
            </a:r>
            <a:endParaRPr lang="en-US" altLang="ko-KR" sz="3600" spc="-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F4880-10AE-443E-B6C6-8569BFEB0968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3077128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2" y="430629"/>
              <a:ext cx="3270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다이오드의 극성</a:t>
              </a:r>
              <a:endParaRPr lang="en-US" altLang="ko-KR" sz="3600" spc="-3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2908D0-ED6B-49FB-BBAC-4C7C5CD0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77" y="2253063"/>
            <a:ext cx="9588635" cy="12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B1FF9-7507-4239-85F8-DB16070565D1}"/>
              </a:ext>
            </a:extLst>
          </p:cNvPr>
          <p:cNvSpPr txBox="1"/>
          <p:nvPr/>
        </p:nvSpPr>
        <p:spPr>
          <a:xfrm>
            <a:off x="1092892" y="4258802"/>
            <a:ext cx="1000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다이오드에는 </a:t>
            </a:r>
            <a:r>
              <a:rPr lang="ko-KR" altLang="en-US" sz="2400" dirty="0" err="1">
                <a:latin typeface="+mn-ea"/>
              </a:rPr>
              <a:t>애노드와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캐소드라고</a:t>
            </a:r>
            <a:r>
              <a:rPr lang="ko-KR" altLang="en-US" sz="2400" dirty="0">
                <a:latin typeface="+mn-ea"/>
              </a:rPr>
              <a:t> 부르는 극성 때문에 전류의 흐르는 방향이 있으므로 다이오드를 기판 등에 실장 할 때에는 조심해야 함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ko-KR" altLang="en-US" sz="2400" dirty="0">
                <a:latin typeface="+mn-ea"/>
              </a:rPr>
              <a:t>또한 브리지 다이오드도 접속 방향이 결정되어 있음 주의 바람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D8D01-03BE-44C3-A264-4093FA777609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1849409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30283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TR</a:t>
              </a:r>
              <a:r>
                <a:rPr lang="ko-KR" altLang="en-US" sz="3600" spc="-300" dirty="0"/>
                <a:t>과 </a:t>
              </a:r>
              <a:r>
                <a:rPr lang="en-US" altLang="ko-KR" sz="3600" spc="-300" dirty="0"/>
                <a:t>TR</a:t>
              </a:r>
              <a:r>
                <a:rPr lang="ko-KR" altLang="en-US" sz="3600" spc="-300" dirty="0"/>
                <a:t>의 종류</a:t>
              </a:r>
              <a:endParaRPr lang="en-US" altLang="ko-KR" sz="3600" spc="-3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B1FF9-7507-4239-85F8-DB16070565D1}"/>
              </a:ext>
            </a:extLst>
          </p:cNvPr>
          <p:cNvSpPr txBox="1"/>
          <p:nvPr/>
        </p:nvSpPr>
        <p:spPr>
          <a:xfrm>
            <a:off x="908567" y="1515898"/>
            <a:ext cx="10039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</a:t>
            </a:r>
            <a:r>
              <a:rPr lang="ko-KR" altLang="en-US" dirty="0"/>
              <a:t>이란</a:t>
            </a:r>
            <a:endParaRPr lang="en-US" altLang="ko-KR" dirty="0"/>
          </a:p>
          <a:p>
            <a:r>
              <a:rPr lang="en-US" altLang="ko-KR" dirty="0"/>
              <a:t>TR</a:t>
            </a:r>
            <a:r>
              <a:rPr lang="ko-KR" altLang="en-US" dirty="0"/>
              <a:t>은 증폭 작용을 갖는 반도체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+mn-ea"/>
              </a:rPr>
              <a:t>TR</a:t>
            </a:r>
            <a:r>
              <a:rPr lang="ko-KR" altLang="en-US" dirty="0">
                <a:latin typeface="+mn-ea"/>
              </a:rPr>
              <a:t>의 종류</a:t>
            </a:r>
            <a:endParaRPr lang="en-US" altLang="ko-KR" dirty="0">
              <a:latin typeface="+mn-ea"/>
            </a:endParaRPr>
          </a:p>
          <a:p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TR에는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많은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종류가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있으나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기본적인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분류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방법은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명칭을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구분하는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것으로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이루어지고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TR는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크게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TR과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FET(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전계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효과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TR) 두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개로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나누어지고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또한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P형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(PNP)과 N(NPN)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형으로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나뉘고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4871DD-604F-48B4-A479-A5530CD0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67" y="3429000"/>
            <a:ext cx="10374859" cy="2991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68AD29-3969-4AB2-93CD-BDAD5D63061B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668007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16313"/>
              <a:ext cx="4392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TR</a:t>
              </a:r>
              <a:r>
                <a:rPr lang="ko-KR" altLang="en-US" sz="3600" spc="-300" dirty="0"/>
                <a:t>의 분류와 회로 기호</a:t>
              </a:r>
              <a:endParaRPr lang="en-US" altLang="ko-KR" sz="3600" spc="-3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B1FF9-7507-4239-85F8-DB16070565D1}"/>
              </a:ext>
            </a:extLst>
          </p:cNvPr>
          <p:cNvSpPr txBox="1"/>
          <p:nvPr/>
        </p:nvSpPr>
        <p:spPr>
          <a:xfrm>
            <a:off x="2061588" y="1714522"/>
            <a:ext cx="8068815" cy="3472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TR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은 거의 모두 접합형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TR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로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</a:rPr>
              <a:t>「</a:t>
            </a:r>
            <a:r>
              <a:rPr lang="ko-KR" altLang="en-US" sz="2000" b="1" kern="0" spc="0" dirty="0" err="1">
                <a:solidFill>
                  <a:srgbClr val="FF0000"/>
                </a:solidFill>
                <a:effectLst/>
                <a:latin typeface="+mn-ea"/>
              </a:rPr>
              <a:t>전류」를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</a:rPr>
              <a:t> 증폭하는 기능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을 가지고 있음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즉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 입력 전류로 출력 전류를 제어함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그 구조적인 극성으로 인해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sz="2000" b="1" kern="0" spc="0" dirty="0">
                <a:solidFill>
                  <a:srgbClr val="FF0000"/>
                </a:solidFill>
                <a:effectLst/>
                <a:latin typeface="+mn-ea"/>
              </a:rPr>
              <a:t>NPN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</a:rPr>
              <a:t>형과 </a:t>
            </a:r>
            <a:r>
              <a:rPr lang="en-US" altLang="ko-KR" sz="2000" b="1" kern="0" spc="0" dirty="0">
                <a:solidFill>
                  <a:srgbClr val="FF0000"/>
                </a:solidFill>
                <a:effectLst/>
                <a:latin typeface="+mn-ea"/>
              </a:rPr>
              <a:t>PNP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</a:rPr>
              <a:t>형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으로 나누어짐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전계 효과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TR</a:t>
            </a:r>
            <a:r>
              <a:rPr lang="en-US" altLang="ko-KR" sz="2000" b="1" kern="0" spc="0" dirty="0">
                <a:solidFill>
                  <a:srgbClr val="FF0000"/>
                </a:solidFill>
                <a:effectLst/>
                <a:latin typeface="+mn-ea"/>
              </a:rPr>
              <a:t>(FET)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는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</a:rPr>
              <a:t>입력 전압으로 출력 전류를 제어하는 특성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을 갖고 있는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TR</a:t>
            </a: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구조적인 차이로 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</a:rPr>
              <a:t>접합형과 </a:t>
            </a:r>
            <a:r>
              <a:rPr lang="en-US" altLang="ko-KR" sz="2000" b="1" kern="0" spc="0" dirty="0">
                <a:solidFill>
                  <a:srgbClr val="FF0000"/>
                </a:solidFill>
                <a:effectLst/>
                <a:latin typeface="+mn-ea"/>
              </a:rPr>
              <a:t>MOS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</a:rPr>
              <a:t>형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으로 나뉘고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각각 극성으로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P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채널형과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N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채널형으로 나누어짐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A15C1-F65C-42F4-A871-9EC9B23BBD8A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821509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4392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TR</a:t>
              </a:r>
              <a:r>
                <a:rPr lang="ko-KR" altLang="en-US" sz="3600" spc="-300" dirty="0"/>
                <a:t>의 분류와 회로 기호</a:t>
              </a:r>
              <a:endParaRPr lang="en-US" altLang="ko-KR" sz="3600" spc="-3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2009FE-6748-42D6-A8E3-01554F76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7" y="1292274"/>
            <a:ext cx="11232858" cy="5251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34A42E-AA5F-4A82-AB6A-AE6E99F2602F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853139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2029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TR</a:t>
              </a:r>
              <a:r>
                <a:rPr lang="ko-KR" altLang="en-US" sz="3600" spc="-300" dirty="0"/>
                <a:t>의 기본</a:t>
              </a:r>
              <a:endParaRPr lang="en-US" altLang="ko-KR" sz="3600" spc="-3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25167-E5E8-4789-BC13-E8B1452F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1" y="1441460"/>
            <a:ext cx="6706536" cy="1324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E6EBC-D65B-4E29-92E3-5E515720CFF8}"/>
              </a:ext>
            </a:extLst>
          </p:cNvPr>
          <p:cNvSpPr txBox="1"/>
          <p:nvPr/>
        </p:nvSpPr>
        <p:spPr>
          <a:xfrm>
            <a:off x="1870059" y="3114805"/>
            <a:ext cx="8442354" cy="180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◆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NPN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형과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PNP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형의 기능의 차이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형태의 차이에 따라 </a:t>
            </a:r>
            <a:r>
              <a:rPr lang="ko-KR" altLang="en-US" sz="1800" b="1" kern="0" spc="0" dirty="0">
                <a:solidFill>
                  <a:srgbClr val="FF0000"/>
                </a:solidFill>
                <a:effectLst/>
                <a:latin typeface="+mn-ea"/>
              </a:rPr>
              <a:t>전류나 전압의 방향이 역방향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이 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NPN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형은 플러스 전압의 범위에서 사용하는데 적당하고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PNP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형은 마이너스 전압 범위에서 사용하는데 적절하게 되어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54DA60-57A3-4945-8EDC-F4201977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05" y="5268651"/>
            <a:ext cx="6716062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24CC9-99B9-42EC-BE2D-1CBFB71224C5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55163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8482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227422" y="292210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64305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FET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도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TR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의 일종이기 때문에 당연히 증폭 기능이 있음</a:t>
            </a:r>
            <a:endParaRPr lang="en-US" altLang="ko-KR" sz="2400" spc="-300" dirty="0">
              <a:solidFill>
                <a:srgbClr val="393939"/>
              </a:solidFill>
              <a:latin typeface="+mn-ea"/>
            </a:endParaRPr>
          </a:p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TR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과 다른 것은 입력 측에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TR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은 </a:t>
            </a:r>
            <a:endParaRPr lang="en-US" altLang="ko-KR" sz="2400" spc="-300" dirty="0">
              <a:solidFill>
                <a:srgbClr val="393939"/>
              </a:solidFill>
              <a:latin typeface="+mn-ea"/>
            </a:endParaRPr>
          </a:p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입력의 전류에 비례 해 증폭 되지만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, </a:t>
            </a:r>
          </a:p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FET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의 경우에는 입력의 전압에 </a:t>
            </a:r>
            <a:endParaRPr lang="en-US" altLang="ko-KR" sz="2400" spc="-300" dirty="0">
              <a:solidFill>
                <a:srgbClr val="393939"/>
              </a:solidFill>
              <a:latin typeface="+mn-ea"/>
            </a:endParaRPr>
          </a:p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비례하여 증폭됨</a:t>
            </a:r>
            <a:endParaRPr lang="en-US" altLang="ko-KR" sz="2400" spc="-300" dirty="0">
              <a:solidFill>
                <a:srgbClr val="393939"/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3381154" y="202040"/>
              <a:ext cx="54296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전계 효과 </a:t>
              </a:r>
              <a:r>
                <a:rPr lang="en-US" altLang="ko-KR" sz="3600" kern="0" spc="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TR(FET)</a:t>
              </a: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의 기본</a:t>
              </a:r>
              <a:endParaRPr lang="ko-KR" altLang="en-US" sz="3600" spc="-300" dirty="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801885-6F7C-4221-83BA-426A52055E7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rgbClr val="007095"/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C6351A-E411-4011-90AC-DCA10A6E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26" y="2727341"/>
            <a:ext cx="7265038" cy="328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3A4F7-7D85-49A2-9AAB-C1194DB95C6F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25082"/>
              <a:ext cx="3393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제어부와 </a:t>
              </a:r>
              <a:r>
                <a:rPr lang="ko-KR" altLang="en-US" sz="3600" spc="-300" dirty="0" err="1"/>
                <a:t>메카부</a:t>
              </a:r>
              <a:endParaRPr lang="ko-KR" altLang="en-US" sz="3600" spc="-3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08AA0664-3F60-4D78-BDF1-1AD1765868D1}"/>
              </a:ext>
            </a:extLst>
          </p:cNvPr>
          <p:cNvSpPr/>
          <p:nvPr/>
        </p:nvSpPr>
        <p:spPr>
          <a:xfrm>
            <a:off x="268449" y="2213574"/>
            <a:ext cx="1426128" cy="687898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제어부</a:t>
            </a:r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C0086431-24BE-4AF5-8FAD-045FAB00750C}"/>
              </a:ext>
            </a:extLst>
          </p:cNvPr>
          <p:cNvSpPr/>
          <p:nvPr/>
        </p:nvSpPr>
        <p:spPr>
          <a:xfrm>
            <a:off x="268449" y="4336096"/>
            <a:ext cx="1426128" cy="687898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메카부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67FCD-7282-4B04-9D31-D3078E039A86}"/>
              </a:ext>
            </a:extLst>
          </p:cNvPr>
          <p:cNvSpPr txBox="1"/>
          <p:nvPr/>
        </p:nvSpPr>
        <p:spPr>
          <a:xfrm>
            <a:off x="2449585" y="1895804"/>
            <a:ext cx="9638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구성 </a:t>
            </a:r>
            <a:r>
              <a:rPr lang="en-US" altLang="ko-KR" sz="2000" dirty="0"/>
              <a:t>: </a:t>
            </a:r>
            <a:r>
              <a:rPr lang="ko-KR" altLang="en-US" sz="2000" dirty="0"/>
              <a:t>오직 회로로만 할 것인지 마이크로 프로세서를 사용할 것인지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전원 </a:t>
            </a:r>
            <a:r>
              <a:rPr lang="en-US" altLang="ko-KR" sz="2000" dirty="0"/>
              <a:t>: </a:t>
            </a:r>
            <a:r>
              <a:rPr lang="ko-KR" altLang="en-US" sz="2000" dirty="0"/>
              <a:t>전지의 종류</a:t>
            </a:r>
            <a:r>
              <a:rPr lang="en-US" altLang="ko-KR" sz="2000" dirty="0"/>
              <a:t>, </a:t>
            </a:r>
            <a:r>
              <a:rPr lang="ko-KR" altLang="en-US" sz="2000" dirty="0"/>
              <a:t>전압</a:t>
            </a:r>
            <a:r>
              <a:rPr lang="en-US" altLang="ko-KR" sz="2000" dirty="0"/>
              <a:t>, </a:t>
            </a:r>
            <a:r>
              <a:rPr lang="ko-KR" altLang="en-US" sz="2000" dirty="0"/>
              <a:t>용량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조종방법 </a:t>
            </a:r>
            <a:r>
              <a:rPr lang="en-US" altLang="ko-KR" sz="2000" dirty="0"/>
              <a:t>: </a:t>
            </a:r>
            <a:r>
              <a:rPr lang="ko-KR" altLang="en-US" sz="2000" dirty="0"/>
              <a:t>자립</a:t>
            </a:r>
            <a:r>
              <a:rPr lang="en-US" altLang="ko-KR" sz="2000" dirty="0"/>
              <a:t>, </a:t>
            </a:r>
            <a:r>
              <a:rPr lang="ko-KR" altLang="en-US" sz="2000" dirty="0"/>
              <a:t>유선 리모컨</a:t>
            </a:r>
            <a:r>
              <a:rPr lang="en-US" altLang="ko-KR" sz="2000" dirty="0"/>
              <a:t>, </a:t>
            </a:r>
            <a:r>
              <a:rPr lang="ko-KR" altLang="en-US" sz="2000" dirty="0"/>
              <a:t>무선 리모컨</a:t>
            </a:r>
            <a:r>
              <a:rPr lang="en-US" altLang="ko-KR" sz="2000" dirty="0"/>
              <a:t>, </a:t>
            </a:r>
            <a:r>
              <a:rPr lang="ko-KR" altLang="en-US" sz="2000" dirty="0"/>
              <a:t>적외선 리모컨</a:t>
            </a:r>
            <a:r>
              <a:rPr lang="en-US" altLang="ko-KR" sz="2000" dirty="0"/>
              <a:t>, </a:t>
            </a:r>
            <a:r>
              <a:rPr lang="ko-KR" altLang="en-US" sz="2000" dirty="0"/>
              <a:t>블루투스 와이파이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센서 선별 </a:t>
            </a:r>
            <a:r>
              <a:rPr lang="en-US" altLang="ko-KR" sz="2000" dirty="0"/>
              <a:t>: </a:t>
            </a:r>
            <a:r>
              <a:rPr lang="ko-KR" altLang="en-US" sz="2000" dirty="0"/>
              <a:t>적외선</a:t>
            </a:r>
            <a:r>
              <a:rPr lang="en-US" altLang="ko-KR" sz="2000" dirty="0"/>
              <a:t>, </a:t>
            </a:r>
            <a:r>
              <a:rPr lang="ko-KR" altLang="en-US" sz="2000" dirty="0"/>
              <a:t>초음파</a:t>
            </a:r>
            <a:r>
              <a:rPr lang="en-US" altLang="ko-KR" sz="2000" dirty="0"/>
              <a:t>, </a:t>
            </a:r>
            <a:r>
              <a:rPr lang="ko-KR" altLang="en-US" sz="2000" dirty="0"/>
              <a:t>가속도</a:t>
            </a:r>
            <a:r>
              <a:rPr lang="en-US" altLang="ko-KR" sz="2000" dirty="0"/>
              <a:t>, </a:t>
            </a:r>
            <a:r>
              <a:rPr lang="ko-KR" altLang="en-US" sz="2000" dirty="0"/>
              <a:t>음성 </a:t>
            </a:r>
            <a:r>
              <a:rPr lang="en-US" altLang="ko-KR" sz="2000" dirty="0"/>
              <a:t>,</a:t>
            </a:r>
            <a:r>
              <a:rPr lang="ko-KR" altLang="en-US" sz="2000" dirty="0"/>
              <a:t>카메라 등</a:t>
            </a:r>
            <a:r>
              <a:rPr lang="en-US" altLang="ko-KR" sz="20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CFE67-E50C-4091-A02B-13690C59D5B3}"/>
              </a:ext>
            </a:extLst>
          </p:cNvPr>
          <p:cNvSpPr txBox="1"/>
          <p:nvPr/>
        </p:nvSpPr>
        <p:spPr>
          <a:xfrm>
            <a:off x="2449585" y="4018326"/>
            <a:ext cx="9638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재료의 선택 </a:t>
            </a:r>
            <a:r>
              <a:rPr lang="en-US" altLang="ko-KR" sz="2000" dirty="0"/>
              <a:t>: </a:t>
            </a:r>
            <a:r>
              <a:rPr lang="ko-KR" altLang="en-US" sz="2000" dirty="0"/>
              <a:t>알루미늄 판</a:t>
            </a:r>
            <a:r>
              <a:rPr lang="en-US" altLang="ko-KR" sz="2000" dirty="0"/>
              <a:t>, </a:t>
            </a:r>
            <a:r>
              <a:rPr lang="ko-KR" altLang="en-US" sz="2000" dirty="0"/>
              <a:t>아크릴</a:t>
            </a:r>
            <a:r>
              <a:rPr lang="en-US" altLang="ko-KR" sz="2000" dirty="0"/>
              <a:t>, </a:t>
            </a:r>
            <a:r>
              <a:rPr lang="ko-KR" altLang="en-US" sz="2000" dirty="0"/>
              <a:t>합성수지</a:t>
            </a:r>
            <a:r>
              <a:rPr lang="en-US" altLang="ko-KR" sz="2000" dirty="0"/>
              <a:t>, </a:t>
            </a:r>
            <a:r>
              <a:rPr lang="ko-KR" altLang="en-US" sz="2000" dirty="0"/>
              <a:t>철판 등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가공 방법 </a:t>
            </a:r>
            <a:r>
              <a:rPr lang="en-US" altLang="ko-KR" sz="2000" dirty="0"/>
              <a:t>: </a:t>
            </a:r>
            <a:r>
              <a:rPr lang="ko-KR" altLang="en-US" sz="2000" dirty="0"/>
              <a:t>절삭</a:t>
            </a:r>
            <a:r>
              <a:rPr lang="en-US" altLang="ko-KR" sz="2000" dirty="0"/>
              <a:t>, </a:t>
            </a:r>
            <a:r>
              <a:rPr lang="ko-KR" altLang="en-US" sz="2000" dirty="0"/>
              <a:t>구멍 내기</a:t>
            </a:r>
            <a:r>
              <a:rPr lang="en-US" altLang="ko-KR" sz="2000" dirty="0"/>
              <a:t>, </a:t>
            </a:r>
            <a:r>
              <a:rPr lang="ko-KR" altLang="en-US" sz="2000" dirty="0"/>
              <a:t>마무리 등</a:t>
            </a:r>
            <a:endParaRPr lang="en-US" altLang="ko-KR" sz="2000" dirty="0"/>
          </a:p>
          <a:p>
            <a:r>
              <a:rPr lang="ko-KR" altLang="en-US" sz="2000" dirty="0"/>
              <a:t>동력원의 선정 </a:t>
            </a:r>
            <a:r>
              <a:rPr lang="en-US" altLang="ko-KR" sz="2000" dirty="0"/>
              <a:t>: </a:t>
            </a:r>
            <a:r>
              <a:rPr lang="ko-KR" altLang="en-US" sz="2000" dirty="0"/>
              <a:t>전동 모터</a:t>
            </a:r>
            <a:r>
              <a:rPr lang="en-US" altLang="ko-KR" sz="2000" dirty="0"/>
              <a:t>, </a:t>
            </a:r>
            <a:r>
              <a:rPr lang="ko-KR" altLang="en-US" sz="2000" dirty="0"/>
              <a:t>고무 동력</a:t>
            </a:r>
            <a:r>
              <a:rPr lang="en-US" altLang="ko-KR" sz="2000" dirty="0"/>
              <a:t>, </a:t>
            </a:r>
            <a:r>
              <a:rPr lang="ko-KR" altLang="en-US" sz="2000" dirty="0"/>
              <a:t>공기</a:t>
            </a:r>
            <a:r>
              <a:rPr lang="en-US" altLang="ko-KR" sz="2000" dirty="0"/>
              <a:t>, </a:t>
            </a:r>
            <a:r>
              <a:rPr lang="ko-KR" altLang="en-US" sz="2000" dirty="0"/>
              <a:t>물 등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동력 전달 기구의 선정 </a:t>
            </a:r>
            <a:r>
              <a:rPr lang="en-US" altLang="ko-KR" sz="2000" dirty="0"/>
              <a:t>: </a:t>
            </a:r>
            <a:r>
              <a:rPr lang="ko-KR" altLang="en-US" sz="2000" dirty="0"/>
              <a:t>기아</a:t>
            </a:r>
            <a:r>
              <a:rPr lang="en-US" altLang="ko-KR" sz="2000" dirty="0"/>
              <a:t>, </a:t>
            </a:r>
            <a:r>
              <a:rPr lang="ko-KR" altLang="en-US" sz="2000" dirty="0"/>
              <a:t>벨트 등</a:t>
            </a:r>
            <a:r>
              <a:rPr lang="en-US" altLang="ko-KR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0897E-C9D4-4CF3-82DD-02B39200617A}"/>
              </a:ext>
            </a:extLst>
          </p:cNvPr>
          <p:cNvSpPr txBox="1"/>
          <p:nvPr/>
        </p:nvSpPr>
        <p:spPr>
          <a:xfrm>
            <a:off x="132080" y="117305"/>
            <a:ext cx="943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로봇의  구성</a:t>
            </a: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4871947" y="109580"/>
              <a:ext cx="2448106" cy="85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3600" kern="0" spc="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FET</a:t>
              </a: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의 종류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1D5BCA-C10A-44E8-824A-6D7236B6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15" y="1803633"/>
            <a:ext cx="6839369" cy="4320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8CC12-598D-48DC-859D-930DBDF6A9DD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1722320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3495768" y="109580"/>
              <a:ext cx="5200463" cy="85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n-ea"/>
                </a:rPr>
                <a:t>디지털 </a:t>
              </a:r>
              <a:r>
                <a:rPr lang="en-US" altLang="ko-KR" sz="3600" kern="0" spc="0" dirty="0">
                  <a:solidFill>
                    <a:srgbClr val="000000"/>
                  </a:solidFill>
                  <a:effectLst/>
                  <a:latin typeface="+mn-ea"/>
                </a:rPr>
                <a:t>IC</a:t>
              </a: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n-ea"/>
                </a:rPr>
                <a:t>와 아날로그 </a:t>
              </a:r>
              <a:r>
                <a:rPr lang="en-US" altLang="ko-KR" sz="3600" kern="0" spc="0" dirty="0">
                  <a:solidFill>
                    <a:srgbClr val="000000"/>
                  </a:solidFill>
                  <a:effectLst/>
                  <a:latin typeface="+mn-ea"/>
                </a:rPr>
                <a:t>IC</a:t>
              </a:r>
              <a:endParaRPr lang="ko-KR" altLang="en-US" sz="3600" kern="0" spc="0" dirty="0">
                <a:solidFill>
                  <a:srgbClr val="000000"/>
                </a:solidFill>
                <a:effectLst/>
                <a:latin typeface="+mn-ea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D4EE2057-A408-4D54-B047-C82A12213FA2}"/>
              </a:ext>
            </a:extLst>
          </p:cNvPr>
          <p:cNvSpPr/>
          <p:nvPr/>
        </p:nvSpPr>
        <p:spPr>
          <a:xfrm>
            <a:off x="1442102" y="1767601"/>
            <a:ext cx="9307796" cy="1999055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디지털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는 이른바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논리 회로를 만들기 위한 집적회로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(IC)</a:t>
            </a:r>
          </a:p>
          <a:p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기본적으로 게이트와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플립플롭으로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 구성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되어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초기에는 기본적인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의 조합으로 여러 가지 기능을 실현함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최근에는 집적도가 높아져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많은 게이트나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플립플롭을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의 안에 통합시킨 매우 고기능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LSI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가 개발되고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마이크로프로세서도 이 디지털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기본으로서 만들어져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EAA47820-A452-4129-90BA-79541D13C5B9}"/>
              </a:ext>
            </a:extLst>
          </p:cNvPr>
          <p:cNvSpPr/>
          <p:nvPr/>
        </p:nvSpPr>
        <p:spPr>
          <a:xfrm>
            <a:off x="1442102" y="4621256"/>
            <a:ext cx="9307796" cy="1999055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아날로그 신호를 취급하는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+mn-ea"/>
              </a:rPr>
              <a:t>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로 매우 많은 종류의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가 생산되고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특히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전원용이나 오디오용 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저주파를 취급하는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FM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라디오용 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고주파용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까지 다양한 형태들이 만들어 지고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DB71C-C57E-4A14-B67B-A61F90AE6DF6}"/>
              </a:ext>
            </a:extLst>
          </p:cNvPr>
          <p:cNvSpPr txBox="1"/>
          <p:nvPr/>
        </p:nvSpPr>
        <p:spPr>
          <a:xfrm>
            <a:off x="1442102" y="1275127"/>
            <a:ext cx="1175263" cy="38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디지털 </a:t>
            </a:r>
            <a:r>
              <a:rPr lang="en-US" altLang="ko-KR" dirty="0"/>
              <a:t>IC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5A159-B44D-47D3-9689-5065FABFC745}"/>
              </a:ext>
            </a:extLst>
          </p:cNvPr>
          <p:cNvSpPr txBox="1"/>
          <p:nvPr/>
        </p:nvSpPr>
        <p:spPr>
          <a:xfrm>
            <a:off x="1442102" y="4087965"/>
            <a:ext cx="159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아날로그 </a:t>
            </a:r>
            <a:r>
              <a:rPr lang="en-US" altLang="ko-KR" dirty="0"/>
              <a:t>IC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FACD1-E64E-4BA9-8E86-643E298FBEEB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653200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-3818"/>
            <a:ext cx="12192000" cy="1080778"/>
            <a:chOff x="0" y="-3818"/>
            <a:chExt cx="12192000" cy="10807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4608252" y="-3818"/>
              <a:ext cx="2975495" cy="85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n-ea"/>
                </a:rPr>
                <a:t>범용 </a:t>
              </a:r>
              <a:r>
                <a:rPr lang="en-US" altLang="ko-KR" sz="3600" kern="0" spc="0" dirty="0">
                  <a:solidFill>
                    <a:srgbClr val="000000"/>
                  </a:solidFill>
                  <a:effectLst/>
                  <a:latin typeface="+mn-ea"/>
                </a:rPr>
                <a:t>OP </a:t>
              </a: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n-ea"/>
                </a:rPr>
                <a:t>앰프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EAA47820-A452-4129-90BA-79541D13C5B9}"/>
              </a:ext>
            </a:extLst>
          </p:cNvPr>
          <p:cNvSpPr/>
          <p:nvPr/>
        </p:nvSpPr>
        <p:spPr>
          <a:xfrm>
            <a:off x="1175856" y="1515898"/>
            <a:ext cx="9840286" cy="4781725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범용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OP(Operational Amplifier)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앰프는 아날로그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의 기본이 되는 소자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이것의 기본 기능은 선형 증폭기로 아날로그의 입력을 일정한 비율로 </a:t>
            </a:r>
            <a:r>
              <a:rPr lang="ko-KR" altLang="en-US" sz="2000" kern="0" spc="0" dirty="0">
                <a:solidFill>
                  <a:srgbClr val="FF0000"/>
                </a:solidFill>
                <a:effectLst/>
                <a:latin typeface="+mn-ea"/>
              </a:rPr>
              <a:t>증폭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해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출력하는 기능을 갖고 있음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OP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앰프는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매우 증폭률이 높고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10</a:t>
            </a:r>
            <a:r>
              <a:rPr lang="en-US" altLang="ko-KR" sz="2000" kern="0" spc="0" baseline="3000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배 이상 되기 때문에 설계 상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FF0000"/>
                </a:solidFill>
                <a:effectLst/>
                <a:latin typeface="+mn-ea"/>
              </a:rPr>
              <a:t>무한대의 증폭률을 가지는 이상적인 증폭기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로서 취급할 수 있음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이 무한대의 증폭률이라고 하는 전제가 있으면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피드백 회로를 구성하였을 때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증폭률이 저항의 비로 일정하게 설계할 수 있음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ED9C5-25AE-4EE1-AD9D-365F1A5C3B51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3985266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2984410" y="109580"/>
              <a:ext cx="6223178" cy="85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n-ea"/>
                </a:rPr>
                <a:t>전원용 </a:t>
              </a:r>
              <a:r>
                <a:rPr lang="en-US" altLang="ko-KR" sz="3600" kern="0" spc="0" dirty="0">
                  <a:solidFill>
                    <a:srgbClr val="000000"/>
                  </a:solidFill>
                  <a:effectLst/>
                  <a:latin typeface="+mn-ea"/>
                </a:rPr>
                <a:t>IC : 3</a:t>
              </a: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+mn-ea"/>
                </a:rPr>
                <a:t>단자 </a:t>
              </a:r>
              <a:r>
                <a:rPr lang="ko-KR" altLang="en-US" sz="3600" kern="0" spc="0" dirty="0" err="1">
                  <a:solidFill>
                    <a:srgbClr val="000000"/>
                  </a:solidFill>
                  <a:effectLst/>
                  <a:latin typeface="+mn-ea"/>
                </a:rPr>
                <a:t>레귤레이터</a:t>
              </a:r>
              <a:endParaRPr lang="ko-KR" altLang="en-US" sz="3600" kern="0" spc="0" dirty="0">
                <a:solidFill>
                  <a:srgbClr val="000000"/>
                </a:solidFill>
                <a:effectLst/>
                <a:latin typeface="+mn-ea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EAA47820-A452-4129-90BA-79541D13C5B9}"/>
              </a:ext>
            </a:extLst>
          </p:cNvPr>
          <p:cNvSpPr/>
          <p:nvPr/>
        </p:nvSpPr>
        <p:spPr>
          <a:xfrm>
            <a:off x="2266423" y="1301632"/>
            <a:ext cx="9840286" cy="2494040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전원 회로에 거의 사용되고 있는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로 입력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출력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접지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(GND)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의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개의 단자만으로 구성되어 있음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기능은 출력 전압을 항상 일정하게 유지하는 동작을 하고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출력 전류나 입력 전압의 변동이도 안정된 출력 전압을 유지하게 함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272C398-A3CC-4C4A-82FD-EA3DA6E2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63" t="5037" r="22252" b="5487"/>
          <a:stretch>
            <a:fillRect/>
          </a:stretch>
        </p:blipFill>
        <p:spPr>
          <a:xfrm>
            <a:off x="132080" y="1301632"/>
            <a:ext cx="2054930" cy="24940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1E413C-A437-4F0F-88ED-0D666D0C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9" y="4020344"/>
            <a:ext cx="11209020" cy="2581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7BAAAE-B238-4EC1-98E7-38BAF6616987}"/>
              </a:ext>
            </a:extLst>
          </p:cNvPr>
          <p:cNvSpPr txBox="1"/>
          <p:nvPr/>
        </p:nvSpPr>
        <p:spPr>
          <a:xfrm>
            <a:off x="132080" y="11730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전자 부품의  기초 지식</a:t>
            </a:r>
          </a:p>
        </p:txBody>
      </p:sp>
    </p:spTree>
    <p:extLst>
      <p:ext uri="{BB962C8B-B14F-4D97-AF65-F5344CB8AC3E}">
        <p14:creationId xmlns:p14="http://schemas.microsoft.com/office/powerpoint/2010/main" val="2349735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3620001" y="194635"/>
              <a:ext cx="4951997" cy="687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kern="0" spc="0" dirty="0">
                  <a:solidFill>
                    <a:srgbClr val="000000"/>
                  </a:solidFill>
                  <a:effectLst/>
                  <a:latin typeface="+mj-lt"/>
                </a:rPr>
                <a:t>회로도에 사용되는 기호</a:t>
              </a:r>
              <a:r>
                <a:rPr lang="en-US" altLang="ko-KR" sz="2800" kern="0" spc="0" dirty="0">
                  <a:solidFill>
                    <a:srgbClr val="000000"/>
                  </a:solidFill>
                  <a:effectLst/>
                  <a:latin typeface="+mj-lt"/>
                </a:rPr>
                <a:t>, </a:t>
              </a:r>
              <a:r>
                <a:rPr lang="ko-KR" altLang="en-US" sz="2800" kern="0" spc="0" dirty="0">
                  <a:solidFill>
                    <a:srgbClr val="000000"/>
                  </a:solidFill>
                  <a:effectLst/>
                  <a:latin typeface="+mj-lt"/>
                </a:rPr>
                <a:t>약호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943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Part 2-2, </a:t>
              </a:r>
              <a:endParaRPr lang="ko-KR" altLang="en-US" sz="14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D9CE3D-6030-4046-A44F-A40448AC3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6959"/>
            <a:ext cx="12192000" cy="55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7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3620001" y="194635"/>
              <a:ext cx="4951997" cy="687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kern="0" spc="0" dirty="0">
                  <a:solidFill>
                    <a:srgbClr val="000000"/>
                  </a:solidFill>
                  <a:effectLst/>
                  <a:latin typeface="+mj-lt"/>
                </a:rPr>
                <a:t>회로도에 사용되는 기호</a:t>
              </a:r>
              <a:r>
                <a:rPr lang="en-US" altLang="ko-KR" sz="2800" kern="0" spc="0" dirty="0">
                  <a:solidFill>
                    <a:srgbClr val="000000"/>
                  </a:solidFill>
                  <a:effectLst/>
                  <a:latin typeface="+mj-lt"/>
                </a:rPr>
                <a:t>, </a:t>
              </a:r>
              <a:r>
                <a:rPr lang="ko-KR" altLang="en-US" sz="2800" kern="0" spc="0" dirty="0">
                  <a:solidFill>
                    <a:srgbClr val="000000"/>
                  </a:solidFill>
                  <a:effectLst/>
                  <a:latin typeface="+mj-lt"/>
                </a:rPr>
                <a:t>약호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943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Part 2-3, </a:t>
              </a:r>
              <a:endParaRPr lang="ko-KR" altLang="en-US" sz="14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B793E-3168-477A-BF00-4A60F8EF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76960"/>
            <a:ext cx="12191999" cy="55864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D93931-8783-4976-BA00-0B32992CC388}"/>
              </a:ext>
            </a:extLst>
          </p:cNvPr>
          <p:cNvSpPr/>
          <p:nvPr/>
        </p:nvSpPr>
        <p:spPr>
          <a:xfrm>
            <a:off x="6451134" y="2541864"/>
            <a:ext cx="1736521" cy="26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EA308-4AF0-4AD6-9A1E-D23F249BF909}"/>
              </a:ext>
            </a:extLst>
          </p:cNvPr>
          <p:cNvSpPr txBox="1"/>
          <p:nvPr/>
        </p:nvSpPr>
        <p:spPr>
          <a:xfrm>
            <a:off x="6367244" y="2466147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ON/OFF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하는 용도</a:t>
            </a:r>
          </a:p>
        </p:txBody>
      </p:sp>
    </p:spTree>
    <p:extLst>
      <p:ext uri="{BB962C8B-B14F-4D97-AF65-F5344CB8AC3E}">
        <p14:creationId xmlns:p14="http://schemas.microsoft.com/office/powerpoint/2010/main" val="3134689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C14B39-2263-4D35-A399-5144C60D22E9}"/>
              </a:ext>
            </a:extLst>
          </p:cNvPr>
          <p:cNvSpPr/>
          <p:nvPr/>
        </p:nvSpPr>
        <p:spPr>
          <a:xfrm>
            <a:off x="-152400" y="-228600"/>
            <a:ext cx="13058775" cy="7410450"/>
          </a:xfrm>
          <a:prstGeom prst="rect">
            <a:avLst/>
          </a:prstGeom>
          <a:solidFill>
            <a:srgbClr val="0E54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31579-7E39-4D0C-8223-48ED28659042}"/>
              </a:ext>
            </a:extLst>
          </p:cNvPr>
          <p:cNvSpPr txBox="1"/>
          <p:nvPr/>
        </p:nvSpPr>
        <p:spPr>
          <a:xfrm>
            <a:off x="395516" y="323464"/>
            <a:ext cx="4320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latin typeface="+mj-ea"/>
                <a:ea typeface="+mj-ea"/>
              </a:rPr>
              <a:t>Q&amp;A</a:t>
            </a:r>
            <a:endParaRPr lang="ko-KR" altLang="en-US" sz="138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52824A-F491-4406-9B81-0709C003A59D}"/>
              </a:ext>
            </a:extLst>
          </p:cNvPr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E54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71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392101"/>
              <a:ext cx="29706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로봇 공작 절차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/>
                <a:t>로봇 공작의 순서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0A629D-995C-4B57-9BAF-EB48AB5F0CA5}"/>
              </a:ext>
            </a:extLst>
          </p:cNvPr>
          <p:cNvGrpSpPr/>
          <p:nvPr/>
        </p:nvGrpSpPr>
        <p:grpSpPr>
          <a:xfrm>
            <a:off x="600338" y="1561860"/>
            <a:ext cx="8554692" cy="2916804"/>
            <a:chOff x="663276" y="2217010"/>
            <a:chExt cx="4569320" cy="44872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D731958-71BB-4BFB-92C9-D5F024BE7BF2}"/>
                </a:ext>
              </a:extLst>
            </p:cNvPr>
            <p:cNvGrpSpPr/>
            <p:nvPr/>
          </p:nvGrpSpPr>
          <p:grpSpPr>
            <a:xfrm>
              <a:off x="673903" y="2217010"/>
              <a:ext cx="4558693" cy="707887"/>
              <a:chOff x="349527" y="3667350"/>
              <a:chExt cx="4558693" cy="70788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B7ADBE-C4B1-49D3-AC93-9DD334A4B146}"/>
                  </a:ext>
                </a:extLst>
              </p:cNvPr>
              <p:cNvSpPr txBox="1"/>
              <p:nvPr/>
            </p:nvSpPr>
            <p:spPr>
              <a:xfrm>
                <a:off x="349527" y="3667350"/>
                <a:ext cx="502061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1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0D123-87FE-47A5-B8D8-D84FCC89AA46}"/>
                  </a:ext>
                </a:extLst>
              </p:cNvPr>
              <p:cNvSpPr txBox="1"/>
              <p:nvPr/>
            </p:nvSpPr>
            <p:spPr>
              <a:xfrm>
                <a:off x="663147" y="3784964"/>
                <a:ext cx="4245073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/>
                  <a:t>정보 수집과 아이디어 검토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A0D4130-01B4-47AE-A687-E6F0E50BEDE4}"/>
                </a:ext>
              </a:extLst>
            </p:cNvPr>
            <p:cNvGrpSpPr/>
            <p:nvPr/>
          </p:nvGrpSpPr>
          <p:grpSpPr>
            <a:xfrm>
              <a:off x="663276" y="3162985"/>
              <a:ext cx="3889647" cy="707887"/>
              <a:chOff x="338900" y="3622487"/>
              <a:chExt cx="3889647" cy="70788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97BABD-57A5-4F64-B8E2-3C9767D6630F}"/>
                  </a:ext>
                </a:extLst>
              </p:cNvPr>
              <p:cNvSpPr txBox="1"/>
              <p:nvPr/>
            </p:nvSpPr>
            <p:spPr>
              <a:xfrm>
                <a:off x="338900" y="3622487"/>
                <a:ext cx="502061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2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B31139-B1FE-49A4-9C12-F51E1337414F}"/>
                  </a:ext>
                </a:extLst>
              </p:cNvPr>
              <p:cNvSpPr txBox="1"/>
              <p:nvPr/>
            </p:nvSpPr>
            <p:spPr>
              <a:xfrm>
                <a:off x="663147" y="3751650"/>
                <a:ext cx="3565400" cy="523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/>
                  <a:t>로봇의 전체 구성 설계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C3CA885-DFAA-464A-877F-EE14C44704D8}"/>
                </a:ext>
              </a:extLst>
            </p:cNvPr>
            <p:cNvGrpSpPr/>
            <p:nvPr/>
          </p:nvGrpSpPr>
          <p:grpSpPr>
            <a:xfrm>
              <a:off x="673902" y="4100342"/>
              <a:ext cx="2304872" cy="707887"/>
              <a:chOff x="349526" y="3569006"/>
              <a:chExt cx="2304872" cy="70788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2BB0A2-92D9-4EF3-A7CB-64E455DE65DE}"/>
                  </a:ext>
                </a:extLst>
              </p:cNvPr>
              <p:cNvSpPr txBox="1"/>
              <p:nvPr/>
            </p:nvSpPr>
            <p:spPr>
              <a:xfrm>
                <a:off x="349526" y="3569006"/>
                <a:ext cx="502061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3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042DE8-546E-4A07-A172-F92EBD91A4F2}"/>
                  </a:ext>
                </a:extLst>
              </p:cNvPr>
              <p:cNvSpPr txBox="1"/>
              <p:nvPr/>
            </p:nvSpPr>
            <p:spPr>
              <a:xfrm>
                <a:off x="663147" y="3746969"/>
                <a:ext cx="1991251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/>
                  <a:t>기계부 설계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4CAE311-6716-45CE-BF4C-E00BF71106EF}"/>
                </a:ext>
              </a:extLst>
            </p:cNvPr>
            <p:cNvGrpSpPr/>
            <p:nvPr/>
          </p:nvGrpSpPr>
          <p:grpSpPr>
            <a:xfrm>
              <a:off x="673902" y="5063285"/>
              <a:ext cx="4221856" cy="707886"/>
              <a:chOff x="349526" y="3541111"/>
              <a:chExt cx="4221856" cy="70788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432149-92B7-44E9-9608-61460F82E5C7}"/>
                  </a:ext>
                </a:extLst>
              </p:cNvPr>
              <p:cNvSpPr txBox="1"/>
              <p:nvPr/>
            </p:nvSpPr>
            <p:spPr>
              <a:xfrm>
                <a:off x="349526" y="3541111"/>
                <a:ext cx="5116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4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E74885-AC7F-43F6-ADE1-7A54B35618DD}"/>
                  </a:ext>
                </a:extLst>
              </p:cNvPr>
              <p:cNvSpPr txBox="1"/>
              <p:nvPr/>
            </p:nvSpPr>
            <p:spPr>
              <a:xfrm>
                <a:off x="663145" y="3667890"/>
                <a:ext cx="3908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spc="-150" dirty="0"/>
                  <a:t>부품 입수 및 조립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FC2A779-A767-411F-B806-065DC595A884}"/>
                </a:ext>
              </a:extLst>
            </p:cNvPr>
            <p:cNvGrpSpPr/>
            <p:nvPr/>
          </p:nvGrpSpPr>
          <p:grpSpPr>
            <a:xfrm>
              <a:off x="673902" y="5996360"/>
              <a:ext cx="2304870" cy="707886"/>
              <a:chOff x="349526" y="3483348"/>
              <a:chExt cx="2304870" cy="70788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553BC2-9509-4983-8A0A-9E66E519C6CD}"/>
                  </a:ext>
                </a:extLst>
              </p:cNvPr>
              <p:cNvSpPr txBox="1"/>
              <p:nvPr/>
            </p:nvSpPr>
            <p:spPr>
              <a:xfrm>
                <a:off x="349526" y="3483348"/>
                <a:ext cx="5116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5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2594C0-5788-4A3E-907B-68A1CCDE802C}"/>
                  </a:ext>
                </a:extLst>
              </p:cNvPr>
              <p:cNvSpPr txBox="1"/>
              <p:nvPr/>
            </p:nvSpPr>
            <p:spPr>
              <a:xfrm>
                <a:off x="663145" y="3646696"/>
                <a:ext cx="1991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/>
                  <a:t>제어부 설계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8155005-B811-4E56-A9F3-22757DFE7BBA}"/>
              </a:ext>
            </a:extLst>
          </p:cNvPr>
          <p:cNvSpPr txBox="1"/>
          <p:nvPr/>
        </p:nvSpPr>
        <p:spPr>
          <a:xfrm>
            <a:off x="617993" y="462518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6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1C58B1-4FE4-408D-AE6E-2B8C1C58FC7F}"/>
              </a:ext>
            </a:extLst>
          </p:cNvPr>
          <p:cNvSpPr txBox="1"/>
          <p:nvPr/>
        </p:nvSpPr>
        <p:spPr>
          <a:xfrm>
            <a:off x="1207389" y="4728099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/>
              <a:t>PCB</a:t>
            </a:r>
            <a:r>
              <a:rPr lang="ko-KR" altLang="en-US" sz="2800" spc="-300" dirty="0"/>
              <a:t>의 설계 제작 및 컨트롤러의 조립</a:t>
            </a:r>
            <a:endParaRPr lang="ko-KR" altLang="en-US" sz="2800" spc="-1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5ABC70-62D9-417C-B017-0D14DBD9351C}"/>
              </a:ext>
            </a:extLst>
          </p:cNvPr>
          <p:cNvSpPr txBox="1"/>
          <p:nvPr/>
        </p:nvSpPr>
        <p:spPr>
          <a:xfrm>
            <a:off x="600338" y="521998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7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7D59CF-FB20-478D-AAE7-E02E33CA85F4}"/>
              </a:ext>
            </a:extLst>
          </p:cNvPr>
          <p:cNvSpPr txBox="1"/>
          <p:nvPr/>
        </p:nvSpPr>
        <p:spPr>
          <a:xfrm>
            <a:off x="600338" y="5797757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8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F3E9C3-3FF6-44EB-AA9D-ABA86F677728}"/>
              </a:ext>
            </a:extLst>
          </p:cNvPr>
          <p:cNvSpPr txBox="1"/>
          <p:nvPr/>
        </p:nvSpPr>
        <p:spPr>
          <a:xfrm>
            <a:off x="1207389" y="5336481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/>
              <a:t>조립 및 테스트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D548F-E387-432D-8240-79BE8786D376}"/>
              </a:ext>
            </a:extLst>
          </p:cNvPr>
          <p:cNvSpPr txBox="1"/>
          <p:nvPr/>
        </p:nvSpPr>
        <p:spPr>
          <a:xfrm>
            <a:off x="1207392" y="5927871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/>
              <a:t>프로그램 작성 및 튜닝</a:t>
            </a:r>
          </a:p>
        </p:txBody>
      </p:sp>
    </p:spTree>
    <p:extLst>
      <p:ext uri="{BB962C8B-B14F-4D97-AF65-F5344CB8AC3E}">
        <p14:creationId xmlns:p14="http://schemas.microsoft.com/office/powerpoint/2010/main" val="4797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19504"/>
              <a:ext cx="52100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정보 수집과 아이디어 검토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AFA35A6-7F48-4768-9CFC-9E8C1C858179}"/>
              </a:ext>
            </a:extLst>
          </p:cNvPr>
          <p:cNvSpPr/>
          <p:nvPr/>
        </p:nvSpPr>
        <p:spPr>
          <a:xfrm>
            <a:off x="499916" y="2411901"/>
            <a:ext cx="3904304" cy="2910979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정보나 데이터를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토대로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어떤 로봇을 만들 것인지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아이디어를 검토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330FC6D-7F6D-426E-980B-38BA05E05170}"/>
              </a:ext>
            </a:extLst>
          </p:cNvPr>
          <p:cNvSpPr/>
          <p:nvPr/>
        </p:nvSpPr>
        <p:spPr>
          <a:xfrm>
            <a:off x="5147841" y="3345708"/>
            <a:ext cx="1300293" cy="7717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7929D68-5CA2-4CE8-8EDB-51014BF3BC22}"/>
              </a:ext>
            </a:extLst>
          </p:cNvPr>
          <p:cNvSpPr/>
          <p:nvPr/>
        </p:nvSpPr>
        <p:spPr>
          <a:xfrm>
            <a:off x="7191755" y="2411900"/>
            <a:ext cx="3904304" cy="2910979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정보가 부족하거나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부품 정보가 필요하면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인터넷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잡지 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  <a:r>
              <a:rPr lang="ko-KR" altLang="en-US" sz="2000" dirty="0">
                <a:solidFill>
                  <a:schemeClr val="tx1"/>
                </a:solidFill>
              </a:rPr>
              <a:t>책 등을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조사하여 입수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A4676-C9D9-4E43-9396-1E8B52331681}"/>
              </a:ext>
            </a:extLst>
          </p:cNvPr>
          <p:cNvSpPr txBox="1"/>
          <p:nvPr/>
        </p:nvSpPr>
        <p:spPr>
          <a:xfrm>
            <a:off x="132080" y="11730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로봇 공작의 순서</a:t>
            </a:r>
          </a:p>
        </p:txBody>
      </p:sp>
    </p:spTree>
    <p:extLst>
      <p:ext uri="{BB962C8B-B14F-4D97-AF65-F5344CB8AC3E}">
        <p14:creationId xmlns:p14="http://schemas.microsoft.com/office/powerpoint/2010/main" val="139975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425082"/>
              <a:ext cx="49103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로봇의 전체 구성 및 설계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AFA35A6-7F48-4768-9CFC-9E8C1C858179}"/>
              </a:ext>
            </a:extLst>
          </p:cNvPr>
          <p:cNvSpPr/>
          <p:nvPr/>
        </p:nvSpPr>
        <p:spPr>
          <a:xfrm>
            <a:off x="604036" y="1357902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구동부는 어떤 것을 선택하고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거기에 필요한 힘은 얼마일지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CFC88A6C-7E9D-4B96-A8FD-3A678616BB53}"/>
              </a:ext>
            </a:extLst>
          </p:cNvPr>
          <p:cNvSpPr/>
          <p:nvPr/>
        </p:nvSpPr>
        <p:spPr>
          <a:xfrm>
            <a:off x="6675448" y="1429467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어떤 센서를 사용할지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FEE9B044-0015-4D42-A563-57E03D69F662}"/>
              </a:ext>
            </a:extLst>
          </p:cNvPr>
          <p:cNvSpPr/>
          <p:nvPr/>
        </p:nvSpPr>
        <p:spPr>
          <a:xfrm>
            <a:off x="6675447" y="3305749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컨트롤러부와 메카부의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 분담을 어떻게 할 것인지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86144AE-C88B-4985-B6BC-7979D4D8A03F}"/>
              </a:ext>
            </a:extLst>
          </p:cNvPr>
          <p:cNvSpPr/>
          <p:nvPr/>
        </p:nvSpPr>
        <p:spPr>
          <a:xfrm>
            <a:off x="5351253" y="1429467"/>
            <a:ext cx="678257" cy="4781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2C2BF17-AD50-4DB5-A1DB-BECE0B8F3D3B}"/>
              </a:ext>
            </a:extLst>
          </p:cNvPr>
          <p:cNvSpPr/>
          <p:nvPr/>
        </p:nvSpPr>
        <p:spPr>
          <a:xfrm rot="10800000">
            <a:off x="5351252" y="3374345"/>
            <a:ext cx="678257" cy="4781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EB09E848-5E14-4C1E-9815-941325D0BF4D}"/>
              </a:ext>
            </a:extLst>
          </p:cNvPr>
          <p:cNvSpPr/>
          <p:nvPr/>
        </p:nvSpPr>
        <p:spPr>
          <a:xfrm>
            <a:off x="604035" y="3305749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모터를 사용하면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속도제어를 어떻게 할 것인지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CF443BE1-3A61-4FEB-8271-5B84AB728D3F}"/>
              </a:ext>
            </a:extLst>
          </p:cNvPr>
          <p:cNvSpPr/>
          <p:nvPr/>
        </p:nvSpPr>
        <p:spPr>
          <a:xfrm>
            <a:off x="604034" y="5534538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최종적으로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어떤 것으로 만들 것인지 목표설정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A384851-D046-47AA-A74B-E1D943485B0E}"/>
              </a:ext>
            </a:extLst>
          </p:cNvPr>
          <p:cNvSpPr/>
          <p:nvPr/>
        </p:nvSpPr>
        <p:spPr>
          <a:xfrm>
            <a:off x="2385764" y="4344176"/>
            <a:ext cx="537820" cy="6809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95A73CA-C90C-4BF7-927C-0149E5D7275F}"/>
              </a:ext>
            </a:extLst>
          </p:cNvPr>
          <p:cNvSpPr/>
          <p:nvPr/>
        </p:nvSpPr>
        <p:spPr>
          <a:xfrm>
            <a:off x="8457176" y="2337878"/>
            <a:ext cx="537820" cy="6153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A7F54A09-C3FC-4721-BA33-4B7142749942}"/>
              </a:ext>
            </a:extLst>
          </p:cNvPr>
          <p:cNvSpPr/>
          <p:nvPr/>
        </p:nvSpPr>
        <p:spPr>
          <a:xfrm>
            <a:off x="6675447" y="5534538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기계부와 제어부로 나누어 설계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E3147E1-5EC1-4269-A1C1-259D341F7E11}"/>
              </a:ext>
            </a:extLst>
          </p:cNvPr>
          <p:cNvSpPr/>
          <p:nvPr/>
        </p:nvSpPr>
        <p:spPr>
          <a:xfrm>
            <a:off x="5351252" y="5603134"/>
            <a:ext cx="678257" cy="4781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3376C-A1D5-4EE8-895B-564192A51FDD}"/>
              </a:ext>
            </a:extLst>
          </p:cNvPr>
          <p:cNvSpPr txBox="1"/>
          <p:nvPr/>
        </p:nvSpPr>
        <p:spPr>
          <a:xfrm>
            <a:off x="132080" y="11730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로봇 공작의 순서</a:t>
            </a:r>
          </a:p>
        </p:txBody>
      </p:sp>
    </p:spTree>
    <p:extLst>
      <p:ext uri="{BB962C8B-B14F-4D97-AF65-F5344CB8AC3E}">
        <p14:creationId xmlns:p14="http://schemas.microsoft.com/office/powerpoint/2010/main" val="36948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99060" y="430629"/>
              <a:ext cx="2424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기계부 설계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AFA35A6-7F48-4768-9CFC-9E8C1C858179}"/>
              </a:ext>
            </a:extLst>
          </p:cNvPr>
          <p:cNvSpPr/>
          <p:nvPr/>
        </p:nvSpPr>
        <p:spPr>
          <a:xfrm>
            <a:off x="604036" y="1357902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시스템을 올릴 기구부의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샤시를 무엇으로 만들 것인지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CFC88A6C-7E9D-4B96-A8FD-3A678616BB53}"/>
              </a:ext>
            </a:extLst>
          </p:cNvPr>
          <p:cNvSpPr/>
          <p:nvPr/>
        </p:nvSpPr>
        <p:spPr>
          <a:xfrm>
            <a:off x="6675448" y="1429467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어떤 형태로 할 것인지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FEE9B044-0015-4D42-A563-57E03D69F662}"/>
              </a:ext>
            </a:extLst>
          </p:cNvPr>
          <p:cNvSpPr/>
          <p:nvPr/>
        </p:nvSpPr>
        <p:spPr>
          <a:xfrm>
            <a:off x="6675447" y="3305749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도면 설계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86144AE-C88B-4985-B6BC-7979D4D8A03F}"/>
              </a:ext>
            </a:extLst>
          </p:cNvPr>
          <p:cNvSpPr/>
          <p:nvPr/>
        </p:nvSpPr>
        <p:spPr>
          <a:xfrm>
            <a:off x="5351253" y="1429467"/>
            <a:ext cx="678257" cy="4781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2C2BF17-AD50-4DB5-A1DB-BECE0B8F3D3B}"/>
              </a:ext>
            </a:extLst>
          </p:cNvPr>
          <p:cNvSpPr/>
          <p:nvPr/>
        </p:nvSpPr>
        <p:spPr>
          <a:xfrm rot="10800000">
            <a:off x="5351252" y="3374345"/>
            <a:ext cx="678257" cy="4781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EB09E848-5E14-4C1E-9815-941325D0BF4D}"/>
              </a:ext>
            </a:extLst>
          </p:cNvPr>
          <p:cNvSpPr/>
          <p:nvPr/>
        </p:nvSpPr>
        <p:spPr>
          <a:xfrm>
            <a:off x="604035" y="3305749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외형 치수 도면을 그리고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필요한 크기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강도 고려 후 결정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CF443BE1-3A61-4FEB-8271-5B84AB728D3F}"/>
              </a:ext>
            </a:extLst>
          </p:cNvPr>
          <p:cNvSpPr/>
          <p:nvPr/>
        </p:nvSpPr>
        <p:spPr>
          <a:xfrm>
            <a:off x="604034" y="5534538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구동부의 구동 방식을 결정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A384851-D046-47AA-A74B-E1D943485B0E}"/>
              </a:ext>
            </a:extLst>
          </p:cNvPr>
          <p:cNvSpPr/>
          <p:nvPr/>
        </p:nvSpPr>
        <p:spPr>
          <a:xfrm>
            <a:off x="2385764" y="4344176"/>
            <a:ext cx="537820" cy="6809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95A73CA-C90C-4BF7-927C-0149E5D7275F}"/>
              </a:ext>
            </a:extLst>
          </p:cNvPr>
          <p:cNvSpPr/>
          <p:nvPr/>
        </p:nvSpPr>
        <p:spPr>
          <a:xfrm>
            <a:off x="8457176" y="2337878"/>
            <a:ext cx="537820" cy="6153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A7F54A09-C3FC-4721-BA33-4B7142749942}"/>
              </a:ext>
            </a:extLst>
          </p:cNvPr>
          <p:cNvSpPr/>
          <p:nvPr/>
        </p:nvSpPr>
        <p:spPr>
          <a:xfrm>
            <a:off x="6675447" y="5534538"/>
            <a:ext cx="4101279" cy="615364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중량이나 속도 고려 하여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모터나 기어를 선정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E3147E1-5EC1-4269-A1C1-259D341F7E11}"/>
              </a:ext>
            </a:extLst>
          </p:cNvPr>
          <p:cNvSpPr/>
          <p:nvPr/>
        </p:nvSpPr>
        <p:spPr>
          <a:xfrm>
            <a:off x="5351252" y="5603134"/>
            <a:ext cx="678257" cy="4781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5FE7C-5CE8-414E-BD6F-FA43CAA8D497}"/>
              </a:ext>
            </a:extLst>
          </p:cNvPr>
          <p:cNvSpPr txBox="1"/>
          <p:nvPr/>
        </p:nvSpPr>
        <p:spPr>
          <a:xfrm>
            <a:off x="132080" y="11730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로봇 공작의 순서</a:t>
            </a:r>
          </a:p>
        </p:txBody>
      </p:sp>
    </p:spTree>
    <p:extLst>
      <p:ext uri="{BB962C8B-B14F-4D97-AF65-F5344CB8AC3E}">
        <p14:creationId xmlns:p14="http://schemas.microsoft.com/office/powerpoint/2010/main" val="11718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132080" y="419504"/>
              <a:ext cx="3517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부품 입수 및 조립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AFA35A6-7F48-4768-9CFC-9E8C1C858179}"/>
              </a:ext>
            </a:extLst>
          </p:cNvPr>
          <p:cNvSpPr/>
          <p:nvPr/>
        </p:nvSpPr>
        <p:spPr>
          <a:xfrm>
            <a:off x="3538744" y="2358467"/>
            <a:ext cx="5114512" cy="3475607"/>
          </a:xfrm>
          <a:prstGeom prst="flowChartTerminator">
            <a:avLst/>
          </a:prstGeom>
          <a:solidFill>
            <a:srgbClr val="BCDEE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실제로 구조가 정해지면</a:t>
            </a:r>
            <a:r>
              <a:rPr lang="en-US" altLang="ko-KR" sz="2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부품을 구입해 가공함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설계한 구조에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문제가 없는지 확인함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AEDB8-0EFA-489B-A8F7-6F6595B40466}"/>
              </a:ext>
            </a:extLst>
          </p:cNvPr>
          <p:cNvSpPr txBox="1"/>
          <p:nvPr/>
        </p:nvSpPr>
        <p:spPr>
          <a:xfrm>
            <a:off x="132080" y="11730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/>
              <a:t>로봇 공작의 순서</a:t>
            </a:r>
          </a:p>
        </p:txBody>
      </p:sp>
    </p:spTree>
    <p:extLst>
      <p:ext uri="{BB962C8B-B14F-4D97-AF65-F5344CB8AC3E}">
        <p14:creationId xmlns:p14="http://schemas.microsoft.com/office/powerpoint/2010/main" val="23516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1740</Words>
  <Application>Microsoft Office PowerPoint</Application>
  <PresentationFormat>와이드스크린</PresentationFormat>
  <Paragraphs>397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나눔스퀘어 ExtraBold</vt:lpstr>
      <vt:lpstr>나눔스퀘어 Light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Glory</cp:lastModifiedBy>
  <cp:revision>28</cp:revision>
  <dcterms:created xsi:type="dcterms:W3CDTF">2020-09-07T02:34:06Z</dcterms:created>
  <dcterms:modified xsi:type="dcterms:W3CDTF">2022-03-16T09:50:47Z</dcterms:modified>
</cp:coreProperties>
</file>