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89" r:id="rId3"/>
    <p:sldId id="292" r:id="rId4"/>
    <p:sldId id="307" r:id="rId5"/>
    <p:sldId id="327" r:id="rId6"/>
    <p:sldId id="325" r:id="rId7"/>
    <p:sldId id="328" r:id="rId8"/>
    <p:sldId id="326" r:id="rId9"/>
    <p:sldId id="306" r:id="rId10"/>
    <p:sldId id="281" r:id="rId11"/>
    <p:sldId id="279" r:id="rId12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D0"/>
    <a:srgbClr val="FFFFFF"/>
    <a:srgbClr val="1E3252"/>
    <a:srgbClr val="E6E6E6"/>
    <a:srgbClr val="AEAFA9"/>
    <a:srgbClr val="BCDEE3"/>
    <a:srgbClr val="6497B1"/>
    <a:srgbClr val="007095"/>
    <a:srgbClr val="005289"/>
    <a:srgbClr val="39393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C85567D-AB5D-4AC7-81EF-B47DBFAE57A2}" type="datetimeFigureOut">
              <a:rPr lang="ko-KR" altLang="en-US" smtClean="0"/>
              <a:pPr/>
              <a:t>2022-05-11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63CC7-17D1-4EB3-A11F-8A221EB3B64A}"/>
              </a:ext>
            </a:extLst>
          </p:cNvPr>
          <p:cNvSpPr txBox="1"/>
          <p:nvPr/>
        </p:nvSpPr>
        <p:spPr>
          <a:xfrm>
            <a:off x="4037587" y="2727295"/>
            <a:ext cx="4116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라인트레이서의</a:t>
            </a:r>
            <a:r>
              <a:rPr lang="ko-KR" altLang="en-US" sz="3600" spc="-300"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  <a:endParaRPr lang="ko-KR" altLang="en-US" sz="36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D5834A-09A6-409B-946A-8800F2F1EF55}"/>
              </a:ext>
            </a:extLst>
          </p:cNvPr>
          <p:cNvCxnSpPr>
            <a:cxnSpLocks/>
          </p:cNvCxnSpPr>
          <p:nvPr/>
        </p:nvCxnSpPr>
        <p:spPr>
          <a:xfrm>
            <a:off x="3862055" y="2089070"/>
            <a:ext cx="4467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EA42ACD-9E93-40E2-814B-6752F48316A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0D8D6-ED88-4150-8BD9-55D4F5BF1C1E}"/>
              </a:ext>
            </a:extLst>
          </p:cNvPr>
          <p:cNvSpPr txBox="1"/>
          <p:nvPr/>
        </p:nvSpPr>
        <p:spPr>
          <a:xfrm>
            <a:off x="5199763" y="4346555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Snslab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최영광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81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374C0-C1EE-4694-9787-E3A2D1725D20}"/>
              </a:ext>
            </a:extLst>
          </p:cNvPr>
          <p:cNvSpPr txBox="1"/>
          <p:nvPr/>
        </p:nvSpPr>
        <p:spPr>
          <a:xfrm>
            <a:off x="4210708" y="2321004"/>
            <a:ext cx="37705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8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3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3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25FDCC-1B98-4581-9C7B-0D42C7918E91}"/>
              </a:ext>
            </a:extLst>
          </p:cNvPr>
          <p:cNvSpPr txBox="1"/>
          <p:nvPr/>
        </p:nvSpPr>
        <p:spPr>
          <a:xfrm>
            <a:off x="3689441" y="3075057"/>
            <a:ext cx="481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75104" y="2019238"/>
            <a:ext cx="6822239" cy="3977044"/>
            <a:chOff x="619016" y="2146300"/>
            <a:chExt cx="6822239" cy="482155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D65EFFB-77B3-4093-9EBE-5BC7CD9D594B}"/>
                </a:ext>
              </a:extLst>
            </p:cNvPr>
            <p:cNvGrpSpPr/>
            <p:nvPr/>
          </p:nvGrpSpPr>
          <p:grpSpPr>
            <a:xfrm>
              <a:off x="619016" y="2146300"/>
              <a:ext cx="5001227" cy="858203"/>
              <a:chOff x="294640" y="3596640"/>
              <a:chExt cx="5001227" cy="8582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775390-ADD7-4C94-8805-D912724ABC3E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615874" cy="858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lang="ko-KR" altLang="en-US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61C2D-7B54-4B3D-9449-360FD650556A}"/>
                  </a:ext>
                </a:extLst>
              </p:cNvPr>
              <p:cNvSpPr txBox="1"/>
              <p:nvPr/>
            </p:nvSpPr>
            <p:spPr>
              <a:xfrm>
                <a:off x="943393" y="3760861"/>
                <a:ext cx="4352474" cy="634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라인 트레이서 정의 및 목표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F3CB36-97CB-4B01-AB5E-847ED38F7969}"/>
                </a:ext>
              </a:extLst>
            </p:cNvPr>
            <p:cNvGrpSpPr/>
            <p:nvPr/>
          </p:nvGrpSpPr>
          <p:grpSpPr>
            <a:xfrm>
              <a:off x="619016" y="3137138"/>
              <a:ext cx="2640004" cy="858203"/>
              <a:chOff x="294640" y="3596640"/>
              <a:chExt cx="2640004" cy="85820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33E10E-6802-4565-A9E8-5457EEEB6662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615874" cy="858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lang="ko-KR" altLang="en-US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3533-A9D9-4EEB-A800-80F0AD62009F}"/>
                  </a:ext>
                </a:extLst>
              </p:cNvPr>
              <p:cNvSpPr txBox="1"/>
              <p:nvPr/>
            </p:nvSpPr>
            <p:spPr>
              <a:xfrm>
                <a:off x="943393" y="3774810"/>
                <a:ext cx="1991251" cy="634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메카부</a:t>
                </a:r>
                <a:r>
                  <a:rPr lang="ko-KR" altLang="en-US" sz="28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설계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619016" y="4127977"/>
              <a:ext cx="615874" cy="85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D1E44C-6008-4F6E-880B-4E8105F0CF77}"/>
                </a:ext>
              </a:extLst>
            </p:cNvPr>
            <p:cNvGrpSpPr/>
            <p:nvPr/>
          </p:nvGrpSpPr>
          <p:grpSpPr>
            <a:xfrm>
              <a:off x="619016" y="4284631"/>
              <a:ext cx="5010846" cy="1692386"/>
              <a:chOff x="294640" y="2762457"/>
              <a:chExt cx="5010846" cy="169238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C6CD2E-3CC1-4835-B282-AE92CEFFFE97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615874" cy="858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lang="ko-KR" altLang="en-US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245155-BF92-4471-AC62-A87A47A31390}"/>
                  </a:ext>
                </a:extLst>
              </p:cNvPr>
              <p:cNvSpPr txBox="1"/>
              <p:nvPr/>
            </p:nvSpPr>
            <p:spPr>
              <a:xfrm>
                <a:off x="953012" y="2762457"/>
                <a:ext cx="4352474" cy="634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모터 선정을 위한 토크 계산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0D1E44C-6008-4F6E-880B-4E8105F0CF77}"/>
                </a:ext>
              </a:extLst>
            </p:cNvPr>
            <p:cNvGrpSpPr/>
            <p:nvPr/>
          </p:nvGrpSpPr>
          <p:grpSpPr>
            <a:xfrm>
              <a:off x="619016" y="6109651"/>
              <a:ext cx="6822239" cy="858203"/>
              <a:chOff x="294640" y="3596640"/>
              <a:chExt cx="6822239" cy="85820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C6CD2E-3CC1-4835-B282-AE92CEFFFE97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615874" cy="858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lang="ko-KR" altLang="en-US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245155-BF92-4471-AC62-A87A47A31390}"/>
                  </a:ext>
                </a:extLst>
              </p:cNvPr>
              <p:cNvSpPr txBox="1"/>
              <p:nvPr/>
            </p:nvSpPr>
            <p:spPr>
              <a:xfrm>
                <a:off x="953012" y="3749737"/>
                <a:ext cx="6163867" cy="634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컨트롤러 제작 및 라인 트레이서 제어 방법</a:t>
                </a: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BDFAE-0E7A-44D0-8E15-5C4122312B6F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B8A484F-77D8-4672-BDE9-305144287FD7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AC4102-5ABA-4046-A11E-566E4F5794E6}"/>
                </a:ext>
              </a:extLst>
            </p:cNvPr>
            <p:cNvSpPr txBox="1"/>
            <p:nvPr/>
          </p:nvSpPr>
          <p:spPr>
            <a:xfrm>
              <a:off x="875104" y="246092"/>
              <a:ext cx="9284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목차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19FB1FE-835A-4515-BDB7-88CD5982F80C}"/>
              </a:ext>
            </a:extLst>
          </p:cNvPr>
          <p:cNvSpPr txBox="1"/>
          <p:nvPr/>
        </p:nvSpPr>
        <p:spPr>
          <a:xfrm>
            <a:off x="1523857" y="458257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기어 박스와 전륜</a:t>
            </a:r>
            <a:r>
              <a:rPr lang="en-US" altLang="ko-KR" sz="2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spc="-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후륜 바퀴</a:t>
            </a:r>
          </a:p>
        </p:txBody>
      </p:sp>
    </p:spTree>
    <p:extLst>
      <p:ext uri="{BB962C8B-B14F-4D97-AF65-F5344CB8AC3E}">
        <p14:creationId xmlns:p14="http://schemas.microsoft.com/office/powerpoint/2010/main" val="4023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87304"/>
              </p:ext>
            </p:extLst>
          </p:nvPr>
        </p:nvGraphicFramePr>
        <p:xfrm>
          <a:off x="339968" y="2330383"/>
          <a:ext cx="11512054" cy="3915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289">
                  <a:extLst>
                    <a:ext uri="{9D8B030D-6E8A-4147-A177-3AD203B41FA5}">
                      <a16:colId xmlns:a16="http://schemas.microsoft.com/office/drawing/2014/main" val="3579928751"/>
                    </a:ext>
                  </a:extLst>
                </a:gridCol>
                <a:gridCol w="296797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6843794">
                  <a:extLst>
                    <a:ext uri="{9D8B030D-6E8A-4147-A177-3AD203B41FA5}">
                      <a16:colId xmlns:a16="http://schemas.microsoft.com/office/drawing/2014/main" val="239667300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15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라인 트레이서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차체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조종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삼륜차 형태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전륜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볼 캐스터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후륜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모터를 단 바퀴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2000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바퀴가 각각 독립적으로 좌우로 움직임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움직임 조정은 좌우 모터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ON/OFF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속도를 가변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71616"/>
                  </a:ext>
                </a:extLst>
              </a:tr>
              <a:tr h="255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적외선 광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라인 검출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적외선 발광 다이오드와 포토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TR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을 반사형 구조로 배치</a:t>
                      </a:r>
                      <a:endParaRPr lang="en-US" altLang="ko-KR" sz="2000" b="0" spc="-15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센서의 개수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: 3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센서의 위치 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ea typeface="맑은 고딕" panose="020B0503020000020004" pitchFamily="50" charset="-127"/>
                        </a:rPr>
                        <a:t> 차체 맨 앞쪽</a:t>
                      </a:r>
                      <a:endParaRPr lang="en-US" altLang="ko-KR" sz="2000" b="0" spc="-15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50194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초음파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프로세서로 모터 제어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프로세서는 저렴한 </a:t>
                      </a:r>
                      <a:r>
                        <a:rPr lang="en-US" altLang="ko-KR" sz="2000" b="0" spc="-15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ATmega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128 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시리즈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5019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하는 모터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기어박스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</a:t>
                      </a:r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트윈기어박스</a:t>
                      </a:r>
                      <a:endParaRPr lang="en-US" altLang="ko-KR" sz="2000" b="0" spc="-1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71551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4384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 트레이서의 정의 및 목표</a:t>
              </a:r>
            </a:p>
          </p:txBody>
        </p:sp>
      </p:grp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31EAD933-5C6E-43E8-B275-C52D6140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78080"/>
              </p:ext>
            </p:extLst>
          </p:nvPr>
        </p:nvGraphicFramePr>
        <p:xfrm>
          <a:off x="339969" y="1525303"/>
          <a:ext cx="1151205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481">
                  <a:extLst>
                    <a:ext uri="{9D8B030D-6E8A-4147-A177-3AD203B41FA5}">
                      <a16:colId xmlns:a16="http://schemas.microsoft.com/office/drawing/2014/main" val="150573120"/>
                    </a:ext>
                  </a:extLst>
                </a:gridCol>
                <a:gridCol w="6860572">
                  <a:extLst>
                    <a:ext uri="{9D8B030D-6E8A-4147-A177-3AD203B41FA5}">
                      <a16:colId xmlns:a16="http://schemas.microsoft.com/office/drawing/2014/main" val="2968294956"/>
                    </a:ext>
                  </a:extLst>
                </a:gridCol>
              </a:tblGrid>
              <a:tr h="345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라인 트레이서의 정의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검은 라인을 따라서 움직이는 로봇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5613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326AA7-A1D4-44C8-A621-7DACAFF4CC7C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D878-0AB3-4D3D-9CEE-D514AA762479}"/>
              </a:ext>
            </a:extLst>
          </p:cNvPr>
          <p:cNvSpPr txBox="1"/>
          <p:nvPr/>
        </p:nvSpPr>
        <p:spPr>
          <a:xfrm>
            <a:off x="98739" y="100668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1,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20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메카부의 설계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0ED8B-97B6-487B-95B1-833E7F72AB33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C24D4-EC1C-4CD1-A4F4-5C04E83868AA}"/>
              </a:ext>
            </a:extLst>
          </p:cNvPr>
          <p:cNvSpPr txBox="1"/>
          <p:nvPr/>
        </p:nvSpPr>
        <p:spPr>
          <a:xfrm>
            <a:off x="98739" y="100668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00413-5B5B-40A6-BD3F-54E97A7AE0A3}"/>
              </a:ext>
            </a:extLst>
          </p:cNvPr>
          <p:cNvSpPr/>
          <p:nvPr/>
        </p:nvSpPr>
        <p:spPr>
          <a:xfrm>
            <a:off x="3598877" y="3429000"/>
            <a:ext cx="4994246" cy="3112315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2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기어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 기판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20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라인 센서 기판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20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배터리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2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모터용과 컨트롤러용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동륜               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20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전륜용 바퀴  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20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21B02D-E125-4A72-8E76-8F32DA87B156}"/>
              </a:ext>
            </a:extLst>
          </p:cNvPr>
          <p:cNvSpPr/>
          <p:nvPr/>
        </p:nvSpPr>
        <p:spPr>
          <a:xfrm>
            <a:off x="3598877" y="1706786"/>
            <a:ext cx="4994246" cy="959141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차체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샤시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재료와 고정 방법</a:t>
            </a:r>
            <a:endParaRPr lang="en-US" altLang="ko-KR" sz="20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구동부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모터와 기어와 바퀴 조합</a:t>
            </a:r>
            <a:endParaRPr lang="en-US" altLang="ko-KR" sz="20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81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40639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모터 선정을 위한 토크 계산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0ED8B-97B6-487B-95B1-833E7F72AB33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C24D4-EC1C-4CD1-A4F4-5C04E83868AA}"/>
              </a:ext>
            </a:extLst>
          </p:cNvPr>
          <p:cNvSpPr txBox="1"/>
          <p:nvPr/>
        </p:nvSpPr>
        <p:spPr>
          <a:xfrm>
            <a:off x="98739" y="100668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00413-5B5B-40A6-BD3F-54E97A7AE0A3}"/>
              </a:ext>
            </a:extLst>
          </p:cNvPr>
          <p:cNvSpPr/>
          <p:nvPr/>
        </p:nvSpPr>
        <p:spPr>
          <a:xfrm>
            <a:off x="2709644" y="3847318"/>
            <a:ext cx="6772712" cy="272852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부하 관성 모멘트 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J=400*6*6/8=1800[g.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cm^2]</a:t>
            </a:r>
          </a:p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가속 토크 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Ta=(0.098*6.28*2*1800)/(980*0.5)=4.52[</a:t>
            </a:r>
            <a:r>
              <a:rPr lang="en-US" altLang="ko-KR" sz="20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mN.m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마찰 부하 토크 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L=(0.01*400*6)/4=5[</a:t>
            </a:r>
            <a:r>
              <a:rPr lang="en-US" altLang="ko-KR" sz="20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mN.m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20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가속시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Ta+L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=10[</a:t>
            </a:r>
            <a:r>
              <a:rPr lang="en-US" altLang="ko-KR" sz="20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mN.m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2000" kern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정속시</a:t>
            </a:r>
            <a:r>
              <a:rPr lang="ko-KR" altLang="en-US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L=5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20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mN.m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B96ED78A-703E-40E4-8189-AE09C530F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66" b="7588"/>
          <a:stretch/>
        </p:blipFill>
        <p:spPr>
          <a:xfrm>
            <a:off x="2004968" y="1119920"/>
            <a:ext cx="7709483" cy="26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3567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라인트레이서</a:t>
              </a:r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기어 박스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0ED8B-97B6-487B-95B1-833E7F72AB33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C24D4-EC1C-4CD1-A4F4-5C04E83868AA}"/>
              </a:ext>
            </a:extLst>
          </p:cNvPr>
          <p:cNvSpPr txBox="1"/>
          <p:nvPr/>
        </p:nvSpPr>
        <p:spPr>
          <a:xfrm>
            <a:off x="98739" y="100668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774B6F-D3A1-449F-8E28-F7700CEF8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68029"/>
              </p:ext>
            </p:extLst>
          </p:nvPr>
        </p:nvGraphicFramePr>
        <p:xfrm>
          <a:off x="212183" y="2263556"/>
          <a:ext cx="11687718" cy="372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17">
                  <a:extLst>
                    <a:ext uri="{9D8B030D-6E8A-4147-A177-3AD203B41FA5}">
                      <a16:colId xmlns:a16="http://schemas.microsoft.com/office/drawing/2014/main" val="161135424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211027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7773955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72992407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385940582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244787193"/>
                    </a:ext>
                  </a:extLst>
                </a:gridCol>
              </a:tblGrid>
              <a:tr h="788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적용 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기어 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회전수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(RPM)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토크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14830"/>
                  </a:ext>
                </a:extLst>
              </a:tr>
              <a:tr h="874794">
                <a:tc rowSpan="3"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NP02D-120</a:t>
                      </a:r>
                      <a:endParaRPr lang="ko-KR" altLang="en-US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300000"/>
                        </a:lnSpc>
                      </a:pPr>
                      <a:r>
                        <a:rPr lang="en-US" altLang="ko-KR" dirty="0"/>
                        <a:t>1:120  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r/min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최대효율토크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8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N.m</a:t>
                      </a: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최대토크</a:t>
                      </a:r>
                      <a:endParaRPr lang="en-US" altLang="ko-KR" sz="18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8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N.m</a:t>
                      </a: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endParaRPr lang="en-US" altLang="ko-KR" sz="18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77541"/>
                  </a:ext>
                </a:extLst>
              </a:tr>
              <a:tr h="874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1:120  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72</a:t>
                      </a:r>
                      <a:endParaRPr lang="ko-KR" altLang="en-US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140</a:t>
                      </a:r>
                      <a:endParaRPr lang="ko-KR" altLang="en-US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37641"/>
                  </a:ext>
                </a:extLst>
              </a:tr>
              <a:tr h="874795"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856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5E4C20E-711E-4C14-8AA3-AFA9A37B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6" y="3035301"/>
            <a:ext cx="3426101" cy="29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31582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라인트레이서</a:t>
              </a:r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spc="-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앞바퀴</a:t>
              </a:r>
              <a:endParaRPr lang="ko-KR" altLang="en-US" sz="2800" spc="-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0ED8B-97B6-487B-95B1-833E7F72AB33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C24D4-EC1C-4CD1-A4F4-5C04E83868AA}"/>
              </a:ext>
            </a:extLst>
          </p:cNvPr>
          <p:cNvSpPr txBox="1"/>
          <p:nvPr/>
        </p:nvSpPr>
        <p:spPr>
          <a:xfrm>
            <a:off x="98739" y="100668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774B6F-D3A1-449F-8E28-F7700CEF8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10842"/>
              </p:ext>
            </p:extLst>
          </p:nvPr>
        </p:nvGraphicFramePr>
        <p:xfrm>
          <a:off x="1090568" y="2306972"/>
          <a:ext cx="3892490" cy="333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9">
                  <a:extLst>
                    <a:ext uri="{9D8B030D-6E8A-4147-A177-3AD203B41FA5}">
                      <a16:colId xmlns:a16="http://schemas.microsoft.com/office/drawing/2014/main" val="1611354248"/>
                    </a:ext>
                  </a:extLst>
                </a:gridCol>
                <a:gridCol w="2637951">
                  <a:extLst>
                    <a:ext uri="{9D8B030D-6E8A-4147-A177-3AD203B41FA5}">
                      <a16:colId xmlns:a16="http://schemas.microsoft.com/office/drawing/2014/main" val="221102741"/>
                    </a:ext>
                  </a:extLst>
                </a:gridCol>
              </a:tblGrid>
              <a:tr h="861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14830"/>
                  </a:ext>
                </a:extLst>
              </a:tr>
              <a:tr h="247250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볼 캐스터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77541"/>
                  </a:ext>
                </a:extLst>
              </a:tr>
            </a:tbl>
          </a:graphicData>
        </a:graphic>
      </p:graphicFrame>
      <p:pic>
        <p:nvPicPr>
          <p:cNvPr id="12" name="Picture 0">
            <a:extLst>
              <a:ext uri="{FF2B5EF4-FFF2-40B4-BE49-F238E27FC236}">
                <a16:creationId xmlns:a16="http://schemas.microsoft.com/office/drawing/2014/main" id="{C8E1A415-EDA3-4803-B8B1-83A8F15B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27" t="47385" r="60200" b="30035"/>
          <a:stretch>
            <a:fillRect/>
          </a:stretch>
        </p:blipFill>
        <p:spPr>
          <a:xfrm>
            <a:off x="2341463" y="3160552"/>
            <a:ext cx="2641596" cy="24636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894F4A-7B00-4DC1-918F-E08912BCDD26}"/>
              </a:ext>
            </a:extLst>
          </p:cNvPr>
          <p:cNvSpPr txBox="1"/>
          <p:nvPr/>
        </p:nvSpPr>
        <p:spPr>
          <a:xfrm>
            <a:off x="6233953" y="3512302"/>
            <a:ext cx="495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이유 </a:t>
            </a:r>
            <a:r>
              <a:rPr lang="en-US" altLang="ko-KR" dirty="0"/>
              <a:t>: </a:t>
            </a:r>
            <a:r>
              <a:rPr lang="ko-KR" altLang="en-US" dirty="0"/>
              <a:t>정해진 회전축을 따라 회전하는 </a:t>
            </a:r>
            <a:endParaRPr lang="en-US" altLang="ko-KR" dirty="0"/>
          </a:p>
          <a:p>
            <a:r>
              <a:rPr lang="ko-KR" altLang="en-US" dirty="0"/>
              <a:t>일반적인 바퀴와는 달리</a:t>
            </a:r>
            <a:r>
              <a:rPr lang="en-US" altLang="ko-KR" dirty="0"/>
              <a:t>, </a:t>
            </a:r>
            <a:r>
              <a:rPr lang="ko-KR" altLang="en-US" dirty="0"/>
              <a:t>방향전환이 자유롭기 때문에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17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31582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라인트레이서</a:t>
              </a:r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뒷바퀴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0ED8B-97B6-487B-95B1-833E7F72AB33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C24D4-EC1C-4CD1-A4F4-5C04E83868AA}"/>
              </a:ext>
            </a:extLst>
          </p:cNvPr>
          <p:cNvSpPr txBox="1"/>
          <p:nvPr/>
        </p:nvSpPr>
        <p:spPr>
          <a:xfrm>
            <a:off x="98739" y="100668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Part 5,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774B6F-D3A1-449F-8E28-F7700CEF8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42786"/>
              </p:ext>
            </p:extLst>
          </p:nvPr>
        </p:nvGraphicFramePr>
        <p:xfrm>
          <a:off x="618583" y="2142640"/>
          <a:ext cx="10954833" cy="443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714">
                  <a:extLst>
                    <a:ext uri="{9D8B030D-6E8A-4147-A177-3AD203B41FA5}">
                      <a16:colId xmlns:a16="http://schemas.microsoft.com/office/drawing/2014/main" val="1611354248"/>
                    </a:ext>
                  </a:extLst>
                </a:gridCol>
                <a:gridCol w="7424119">
                  <a:extLst>
                    <a:ext uri="{9D8B030D-6E8A-4147-A177-3AD203B41FA5}">
                      <a16:colId xmlns:a16="http://schemas.microsoft.com/office/drawing/2014/main" val="221102741"/>
                    </a:ext>
                  </a:extLst>
                </a:gridCol>
              </a:tblGrid>
              <a:tr h="11455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14830"/>
                  </a:ext>
                </a:extLst>
              </a:tr>
              <a:tr h="328768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스포츠 타이어</a:t>
                      </a:r>
                    </a:p>
                  </a:txBody>
                  <a:tcPr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250000"/>
                        </a:lnSpc>
                      </a:pPr>
                      <a:endParaRPr lang="ko-KR" altLang="en-US" dirty="0"/>
                    </a:p>
                  </a:txBody>
                  <a:tcPr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775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667063D-C34B-4386-86BD-63D12422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09" y="3278965"/>
            <a:ext cx="7426806" cy="3296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FCB1C-AAE0-4A3A-99C4-0F09AA759AF3}"/>
              </a:ext>
            </a:extLst>
          </p:cNvPr>
          <p:cNvSpPr txBox="1"/>
          <p:nvPr/>
        </p:nvSpPr>
        <p:spPr>
          <a:xfrm>
            <a:off x="4146609" y="1148135"/>
            <a:ext cx="421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Shaft outside diameter : </a:t>
            </a:r>
            <a:r>
              <a:rPr lang="ko-KR" altLang="en-US" dirty="0"/>
              <a:t>샤프트 외경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Widht</a:t>
            </a:r>
            <a:r>
              <a:rPr lang="ko-KR" altLang="en-US" dirty="0"/>
              <a:t> </a:t>
            </a:r>
            <a:r>
              <a:rPr lang="en-US" altLang="ko-KR" dirty="0"/>
              <a:t>of the hole : hole</a:t>
            </a:r>
            <a:r>
              <a:rPr lang="ko-KR" altLang="en-US" dirty="0"/>
              <a:t>의 폭</a:t>
            </a:r>
            <a:endParaRPr lang="en-US" altLang="ko-KR" dirty="0"/>
          </a:p>
          <a:p>
            <a:r>
              <a:rPr lang="en-US" altLang="ko-KR" dirty="0"/>
              <a:t>  Length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 hole : hole</a:t>
            </a:r>
            <a:r>
              <a:rPr lang="ko-KR" altLang="en-US" dirty="0"/>
              <a:t>의 길이</a:t>
            </a:r>
          </a:p>
        </p:txBody>
      </p:sp>
    </p:spTree>
    <p:extLst>
      <p:ext uri="{BB962C8B-B14F-4D97-AF65-F5344CB8AC3E}">
        <p14:creationId xmlns:p14="http://schemas.microsoft.com/office/powerpoint/2010/main" val="372183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9060" y="-1048538"/>
            <a:ext cx="609600" cy="609600"/>
          </a:xfrm>
          <a:prstGeom prst="rect">
            <a:avLst/>
          </a:prstGeom>
          <a:solidFill>
            <a:srgbClr val="0070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1076960"/>
            </a:xfrm>
            <a:prstGeom prst="rect">
              <a:avLst/>
            </a:prstGeom>
            <a:solidFill>
              <a:srgbClr val="007095"/>
            </a:solidFill>
            <a:ln>
              <a:solidFill>
                <a:srgbClr val="0070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736279" y="282162"/>
              <a:ext cx="6484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컨트롤러 제작 및 라인 트레이서의 제어 방법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98739" y="100668"/>
              <a:ext cx="93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 2,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F3F8BB-AAE0-41C8-8152-2B838C1E95AA}"/>
              </a:ext>
            </a:extLst>
          </p:cNvPr>
          <p:cNvSpPr/>
          <p:nvPr/>
        </p:nvSpPr>
        <p:spPr>
          <a:xfrm>
            <a:off x="1090568" y="-1048538"/>
            <a:ext cx="609600" cy="609600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11F8B-4858-414B-A656-55B7F4828580}"/>
              </a:ext>
            </a:extLst>
          </p:cNvPr>
          <p:cNvSpPr/>
          <p:nvPr/>
        </p:nvSpPr>
        <p:spPr>
          <a:xfrm>
            <a:off x="294803" y="1749521"/>
            <a:ext cx="11602394" cy="630008"/>
          </a:xfrm>
          <a:prstGeom prst="rect">
            <a:avLst/>
          </a:prstGeom>
          <a:solidFill>
            <a:srgbClr val="CCCD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모터의 속도를 가변 하도록 하고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 더 세밀한 제어도 가능한 라인 트레이서를 설계</a:t>
            </a:r>
            <a:r>
              <a:rPr lang="en-US" altLang="ko-KR" sz="20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63E938-13C0-427E-813B-1C9C42B8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" y="2927864"/>
            <a:ext cx="6374445" cy="3296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CABC7C-4FDC-4D01-8156-8C076B859053}"/>
              </a:ext>
            </a:extLst>
          </p:cNvPr>
          <p:cNvSpPr txBox="1"/>
          <p:nvPr/>
        </p:nvSpPr>
        <p:spPr>
          <a:xfrm>
            <a:off x="6922525" y="3362310"/>
            <a:ext cx="4974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 검출이 </a:t>
            </a:r>
            <a:r>
              <a:rPr lang="en-US" altLang="ko-KR" dirty="0"/>
              <a:t>001</a:t>
            </a:r>
            <a:r>
              <a:rPr lang="ko-KR" altLang="en-US" dirty="0"/>
              <a:t>일 때는 왼쪽 바퀴를 </a:t>
            </a:r>
            <a:endParaRPr lang="en-US" altLang="ko-KR" dirty="0"/>
          </a:p>
          <a:p>
            <a:r>
              <a:rPr lang="ko-KR" altLang="en-US" dirty="0"/>
              <a:t>   감속해</a:t>
            </a:r>
            <a:r>
              <a:rPr lang="en-US" altLang="ko-KR" dirty="0"/>
              <a:t> </a:t>
            </a:r>
            <a:r>
              <a:rPr lang="ko-KR" altLang="en-US" dirty="0"/>
              <a:t>좌측으로 돌고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   차체를 중앙으로 되돌림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 검출이 </a:t>
            </a:r>
            <a:r>
              <a:rPr lang="en-US" altLang="ko-KR" dirty="0"/>
              <a:t>101</a:t>
            </a:r>
            <a:r>
              <a:rPr lang="ko-KR" altLang="en-US" dirty="0"/>
              <a:t>일 때는 라인을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정중앙에 두고</a:t>
            </a:r>
            <a:r>
              <a:rPr lang="en-US" altLang="ko-KR" dirty="0"/>
              <a:t> </a:t>
            </a:r>
            <a:r>
              <a:rPr lang="ko-KR" altLang="en-US" dirty="0"/>
              <a:t>올바르게 가고 있으므로 직진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 검출이 </a:t>
            </a:r>
            <a:r>
              <a:rPr lang="en-US" altLang="ko-KR" dirty="0"/>
              <a:t>100</a:t>
            </a:r>
            <a:r>
              <a:rPr lang="ko-KR" altLang="en-US" dirty="0"/>
              <a:t>일 때는 오른쪽 바퀴를 </a:t>
            </a:r>
            <a:endParaRPr lang="en-US" altLang="ko-KR" dirty="0"/>
          </a:p>
          <a:p>
            <a:r>
              <a:rPr lang="ko-KR" altLang="en-US" dirty="0"/>
              <a:t>   감속해</a:t>
            </a:r>
            <a:r>
              <a:rPr lang="en-US" altLang="ko-KR" dirty="0"/>
              <a:t> </a:t>
            </a:r>
            <a:r>
              <a:rPr lang="ko-KR" altLang="en-US" dirty="0"/>
              <a:t>우측으로 돌고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차체를 중앙으로 되돌림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570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</TotalTime>
  <Words>441</Words>
  <Application>Microsoft Office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Glory</cp:lastModifiedBy>
  <cp:revision>81</cp:revision>
  <cp:lastPrinted>2022-03-30T12:52:14Z</cp:lastPrinted>
  <dcterms:created xsi:type="dcterms:W3CDTF">2020-09-07T02:34:06Z</dcterms:created>
  <dcterms:modified xsi:type="dcterms:W3CDTF">2022-05-11T01:14:31Z</dcterms:modified>
</cp:coreProperties>
</file>