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sldIdLst>
    <p:sldId id="387" r:id="rId2"/>
    <p:sldId id="388" r:id="rId3"/>
    <p:sldId id="395" r:id="rId4"/>
    <p:sldId id="394" r:id="rId5"/>
    <p:sldId id="407" r:id="rId6"/>
    <p:sldId id="399" r:id="rId7"/>
    <p:sldId id="401" r:id="rId8"/>
    <p:sldId id="402" r:id="rId9"/>
    <p:sldId id="400" r:id="rId10"/>
    <p:sldId id="406" r:id="rId11"/>
    <p:sldId id="398" r:id="rId12"/>
    <p:sldId id="397" r:id="rId13"/>
    <p:sldId id="408" r:id="rId14"/>
    <p:sldId id="409" r:id="rId15"/>
    <p:sldId id="403" r:id="rId16"/>
    <p:sldId id="410" r:id="rId17"/>
    <p:sldId id="411" r:id="rId18"/>
    <p:sldId id="393" r:id="rId19"/>
  </p:sldIdLst>
  <p:sldSz cx="12192000" cy="6858000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나눔스퀘어" panose="020B0600000101010101" pitchFamily="50" charset="-127"/>
      <p:regular r:id="rId25"/>
    </p:embeddedFont>
    <p:embeddedFont>
      <p:font typeface="나눔스퀘어 bold" panose="020B0600000101010101" pitchFamily="50" charset="-127"/>
      <p:bold r:id="rId26"/>
    </p:embeddedFont>
    <p:embeddedFont>
      <p:font typeface="나눔스퀘어 ExtraBold" panose="020B0600000101010101" pitchFamily="50" charset="-127"/>
      <p:bold r:id="rId27"/>
    </p:embeddedFont>
    <p:embeddedFont>
      <p:font typeface="나눔스퀘어 Light" panose="020B0600000101010101" pitchFamily="50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7038" userDrawn="1">
          <p15:clr>
            <a:srgbClr val="A4A3A4"/>
          </p15:clr>
        </p15:guide>
        <p15:guide id="3" orient="horz" pos="3725" userDrawn="1">
          <p15:clr>
            <a:srgbClr val="A4A3A4"/>
          </p15:clr>
        </p15:guide>
        <p15:guide id="4" pos="733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7" pos="619" userDrawn="1">
          <p15:clr>
            <a:srgbClr val="A4A3A4"/>
          </p15:clr>
        </p15:guide>
        <p15:guide id="8" pos="7129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식 신" initials="강신" lastIdx="1" clrIdx="0">
    <p:extLst>
      <p:ext uri="{19B8F6BF-5375-455C-9EA6-DF929625EA0E}">
        <p15:presenceInfo xmlns:p15="http://schemas.microsoft.com/office/powerpoint/2012/main" userId="f11255f68fc70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6B45D7"/>
    <a:srgbClr val="413B91"/>
    <a:srgbClr val="63A570"/>
    <a:srgbClr val="CFBC4D"/>
    <a:srgbClr val="F1ECCB"/>
    <a:srgbClr val="E3D899"/>
    <a:srgbClr val="D3C25B"/>
    <a:srgbClr val="21C7FB"/>
    <a:srgbClr val="375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24" y="96"/>
      </p:cViewPr>
      <p:guideLst>
        <p:guide orient="horz" pos="686"/>
        <p:guide pos="7038"/>
        <p:guide orient="horz" pos="3725"/>
        <p:guide pos="733"/>
        <p:guide orient="horz" pos="595"/>
        <p:guide pos="619"/>
        <p:guide pos="7129"/>
        <p:guide orient="horz"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5E59BD3C-3ABD-44C3-AA06-FEA6769347F0}" type="datetimeFigureOut">
              <a:rPr lang="ko-KR" altLang="en-US" smtClean="0"/>
              <a:pPr/>
              <a:t>2022-09-13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1A402C31-7BFE-487E-88A3-FAA167FFD51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06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FCB27-850B-4730-B360-1E246B961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9B4069-0008-4EB2-AB34-5A6C677C7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D2218-96E8-4CDB-91E6-CE72FDB2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4C2E6-DD9F-4FCE-A67C-DD6F2C1B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16144-D899-47DA-A3DC-B2F1C338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12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74106-2604-4533-B6D0-81CF02B8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519D3-A4D9-46F7-8E5E-2CD8A2C82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76241-29BF-416E-873F-44492C9D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36720-2765-4B54-BCD0-015B43AA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323B2-C763-469B-A6D7-42D951B8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95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47F461-1DDF-4DFB-BF03-799C0A215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59853A-C8E9-4368-87B8-87641DDDB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5AA98-8970-4FF4-95F5-A1152E75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36828-6948-4B53-9E2D-2E80FB68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1A7F7-65AD-4A8A-B7E3-FEECD0CE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08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C9474-0F61-4012-BABD-4D36857A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75799-C2E3-459D-B72C-2CD4C9AF5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B9657-620D-42BF-AB64-1C52CD70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49C5C-EB1D-41B0-9453-D8A194E1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D954D-E0F9-4DBF-94E1-7083A4F9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8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A7424-68A7-47A4-B2B7-5A014F36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EC171-60ED-4176-9078-F4C1DE288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8F8C2-8F33-4A36-9DD2-97AE394F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75DE6-4D1D-497C-8954-D78AB9AD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757C1-A4CC-4DC8-8AD1-E3159A70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4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BFF63-6D13-43B1-A730-8DE52AD1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3BFC3-2372-4D1D-ACE5-32A5F3E74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784EF2-94F5-4BB6-B57D-E270B138F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E9CCE-8224-4D48-97A9-754BB3A2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F93D7-BE4C-4CA5-A9AB-10A8E800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DF7480-A799-4EC8-BEE7-1F0A02A6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82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D7223-CFF0-464E-8EE4-ED63F956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006C0-AA94-46CA-BD12-CFD86A88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573A58-8476-4710-8118-261EF8307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5D747-77FF-4BF8-8F15-57C8B5F3C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E77A25-8565-495F-A068-89ECB6D0A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ADB52B-8E7D-4A2E-9EC0-E783A406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2358F6-F089-4989-93CB-20D86B1A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098B85-5E9B-44AC-A003-F413A20B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193BC-0D9A-4247-9C98-D7BE42D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04905B-4A06-4515-9EDE-8AE8FEAA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593495-E5C2-450D-B0B6-6398041B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993D6-6CF7-4E13-873E-C95DE4D0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7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FA4041-32B8-43F6-AA8E-63C50C19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01562F-910F-444D-AD5C-B437BA72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B0AAD8-2EC4-4E8E-8B09-1CECE31C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55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E1D61-BB62-4160-8E46-3EF49FEA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9FAD3-D3E7-4CB4-878D-2898A1F4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DA8C6-E16D-4C14-974F-5E5912BE0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58FF-BFBB-4D18-81CD-9EE61280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BA91F-7357-45A0-BB52-981A707E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E182C-6067-4E3A-9C2C-0A8C81D3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08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BCCC8-0286-4CC4-AFCE-DA206E6D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1538FE-CA27-40A7-9CBE-B447E77AA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CC1DB7-1D5B-4228-9E49-9F77DCED4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5EB56D-0111-4177-8466-5062D2CE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2A74-0086-4B25-B673-DC49D7A85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F8E12C-7EBC-4B1A-A490-1C496587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E30FA8-99C0-4A3A-B867-8D37C6A6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1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F45307-5F8A-4827-AB9D-46468B5B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40F25-4B39-4B7E-8327-C129A0AA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D2822-9864-404F-96B0-C65BDBE34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2A74-0086-4B25-B673-DC49D7A85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E7F9C1-DD58-4757-9DAA-9594DA4C6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353C6-68DB-4A2B-9BD6-7ABDBBD2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0079-A607-4320-B9F5-480EE6F8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9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7212AE9-0955-47F8-BAA0-1558B6180E00}"/>
              </a:ext>
            </a:extLst>
          </p:cNvPr>
          <p:cNvSpPr/>
          <p:nvPr/>
        </p:nvSpPr>
        <p:spPr>
          <a:xfrm>
            <a:off x="3619076" y="2732910"/>
            <a:ext cx="5095422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4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AIMS Lab Task</a:t>
            </a:r>
          </a:p>
          <a:p>
            <a:pPr algn="ctr"/>
            <a:r>
              <a:rPr lang="ko-KR" altLang="en-US" sz="4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발표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53D51-0FD8-4B1A-8D87-A7B8125A9AED}"/>
              </a:ext>
            </a:extLst>
          </p:cNvPr>
          <p:cNvSpPr txBox="1"/>
          <p:nvPr/>
        </p:nvSpPr>
        <p:spPr>
          <a:xfrm>
            <a:off x="659877" y="533549"/>
            <a:ext cx="22594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kern="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기계공학부 </a:t>
            </a:r>
            <a:r>
              <a:rPr lang="en-US" altLang="ko-KR" sz="1200" kern="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20186373</a:t>
            </a:r>
            <a:r>
              <a:rPr lang="ko-KR" altLang="en-US" sz="1200" kern="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김영호</a:t>
            </a:r>
            <a:endParaRPr lang="en-US" altLang="ko-KR" sz="1200" kern="10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A11612F-10B3-486C-8C86-32984251356B}"/>
              </a:ext>
            </a:extLst>
          </p:cNvPr>
          <p:cNvCxnSpPr>
            <a:cxnSpLocks/>
          </p:cNvCxnSpPr>
          <p:nvPr/>
        </p:nvCxnSpPr>
        <p:spPr>
          <a:xfrm>
            <a:off x="659877" y="1224793"/>
            <a:ext cx="0" cy="5161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4B854E5-9DB1-422C-A47C-20BA626302A4}"/>
              </a:ext>
            </a:extLst>
          </p:cNvPr>
          <p:cNvCxnSpPr>
            <a:cxnSpLocks/>
          </p:cNvCxnSpPr>
          <p:nvPr/>
        </p:nvCxnSpPr>
        <p:spPr>
          <a:xfrm>
            <a:off x="11673697" y="1126733"/>
            <a:ext cx="0" cy="48073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DC184B-DD01-4893-A996-EA6E3B6EF47B}"/>
              </a:ext>
            </a:extLst>
          </p:cNvPr>
          <p:cNvSpPr txBox="1"/>
          <p:nvPr/>
        </p:nvSpPr>
        <p:spPr>
          <a:xfrm>
            <a:off x="9689287" y="6040959"/>
            <a:ext cx="21086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2022. </a:t>
            </a:r>
            <a:r>
              <a:rPr lang="en-US" altLang="ko-KR" sz="32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09.14</a:t>
            </a:r>
            <a:endParaRPr lang="en-US" altLang="ko-KR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348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8" y="409635"/>
            <a:ext cx="9640002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Task </a:t>
            </a:r>
            <a:r>
              <a:rPr lang="ko-KR" altLang="en-US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내용</a:t>
            </a:r>
            <a:endParaRPr lang="en-US" altLang="ko-KR" sz="3600" kern="100" spc="-10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46D213-95AE-263F-50DE-69BB9F3DDDB5}"/>
              </a:ext>
            </a:extLst>
          </p:cNvPr>
          <p:cNvGrpSpPr/>
          <p:nvPr/>
        </p:nvGrpSpPr>
        <p:grpSpPr>
          <a:xfrm>
            <a:off x="11274804" y="5815124"/>
            <a:ext cx="592055" cy="556334"/>
            <a:chOff x="11519764" y="5882986"/>
            <a:chExt cx="592055" cy="5563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447B7-585A-7F14-6911-E7534CE063EC}"/>
                </a:ext>
              </a:extLst>
            </p:cNvPr>
            <p:cNvSpPr txBox="1"/>
            <p:nvPr/>
          </p:nvSpPr>
          <p:spPr>
            <a:xfrm>
              <a:off x="11519764" y="6069988"/>
              <a:ext cx="5920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1 0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024397-2233-905E-192D-D624E8C0FCB3}"/>
                </a:ext>
              </a:extLst>
            </p:cNvPr>
            <p:cNvSpPr/>
            <p:nvPr/>
          </p:nvSpPr>
          <p:spPr>
            <a:xfrm>
              <a:off x="11694253" y="5882986"/>
              <a:ext cx="350454" cy="106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0FA8CB-70B6-B26C-A2B7-A37AB96173E0}"/>
              </a:ext>
            </a:extLst>
          </p:cNvPr>
          <p:cNvCxnSpPr>
            <a:cxnSpLocks/>
          </p:cNvCxnSpPr>
          <p:nvPr/>
        </p:nvCxnSpPr>
        <p:spPr>
          <a:xfrm flipV="1">
            <a:off x="393231" y="1144028"/>
            <a:ext cx="11177600" cy="30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345000-D5CF-F746-E9B3-2DC7768DBB2F}"/>
              </a:ext>
            </a:extLst>
          </p:cNvPr>
          <p:cNvSpPr/>
          <p:nvPr/>
        </p:nvSpPr>
        <p:spPr>
          <a:xfrm>
            <a:off x="695957" y="1472659"/>
            <a:ext cx="2570947" cy="358669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MLP </a:t>
            </a:r>
            <a:r>
              <a:rPr lang="ko-KR" altLang="en-US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(8</a:t>
            </a:r>
            <a:r>
              <a:rPr lang="ko-KR" altLang="en-US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 신경망</a:t>
            </a:r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8942E1-B21A-3E04-A942-66FBD976B546}"/>
              </a:ext>
            </a:extLst>
          </p:cNvPr>
          <p:cNvSpPr/>
          <p:nvPr/>
        </p:nvSpPr>
        <p:spPr>
          <a:xfrm>
            <a:off x="2555242" y="2508129"/>
            <a:ext cx="1365168" cy="358669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Layer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4CA5274-4490-DDF5-3F92-99AA1AF6E669}"/>
              </a:ext>
            </a:extLst>
          </p:cNvPr>
          <p:cNvGrpSpPr/>
          <p:nvPr/>
        </p:nvGrpSpPr>
        <p:grpSpPr>
          <a:xfrm>
            <a:off x="2492695" y="2995980"/>
            <a:ext cx="1676633" cy="3256481"/>
            <a:chOff x="3138648" y="2206305"/>
            <a:chExt cx="1676633" cy="3256481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3F1A8CF-8E1E-AAF2-9ACE-5EC17E42E044}"/>
                </a:ext>
              </a:extLst>
            </p:cNvPr>
            <p:cNvSpPr/>
            <p:nvPr/>
          </p:nvSpPr>
          <p:spPr>
            <a:xfrm>
              <a:off x="4379053" y="2206305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B98744D-18F5-FCAF-B711-1E198FD70432}"/>
                </a:ext>
              </a:extLst>
            </p:cNvPr>
            <p:cNvSpPr/>
            <p:nvPr/>
          </p:nvSpPr>
          <p:spPr>
            <a:xfrm>
              <a:off x="4379053" y="2771715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FACFBEA-9F2A-FBE7-1D8B-11AE79F8E94C}"/>
                </a:ext>
              </a:extLst>
            </p:cNvPr>
            <p:cNvSpPr/>
            <p:nvPr/>
          </p:nvSpPr>
          <p:spPr>
            <a:xfrm>
              <a:off x="4379053" y="3301444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D3808A9-F1E7-2E91-2821-AF93574973C7}"/>
                </a:ext>
              </a:extLst>
            </p:cNvPr>
            <p:cNvSpPr/>
            <p:nvPr/>
          </p:nvSpPr>
          <p:spPr>
            <a:xfrm>
              <a:off x="4379053" y="5026558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83578AA-9383-A431-0143-7BE07C7454FB}"/>
                </a:ext>
              </a:extLst>
            </p:cNvPr>
            <p:cNvSpPr/>
            <p:nvPr/>
          </p:nvSpPr>
          <p:spPr>
            <a:xfrm>
              <a:off x="4491022" y="3806007"/>
              <a:ext cx="262623" cy="1281998"/>
            </a:xfrm>
            <a:prstGeom prst="rect">
              <a:avLst/>
            </a:prstGeom>
          </p:spPr>
          <p:txBody>
            <a:bodyPr wrap="none" lIns="54000" tIns="25200" rIns="54000" bIns="25200">
              <a:spAutoFit/>
            </a:bodyPr>
            <a:lstStyle/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</a:p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</a:t>
              </a:r>
            </a:p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</a:t>
              </a:r>
            </a:p>
            <a:p>
              <a:endPara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왼쪽 중괄호 26">
              <a:extLst>
                <a:ext uri="{FF2B5EF4-FFF2-40B4-BE49-F238E27FC236}">
                  <a16:creationId xmlns:a16="http://schemas.microsoft.com/office/drawing/2014/main" id="{A9F5FEFE-4A9D-5AEB-707F-EFC331253080}"/>
                </a:ext>
              </a:extLst>
            </p:cNvPr>
            <p:cNvSpPr/>
            <p:nvPr/>
          </p:nvSpPr>
          <p:spPr>
            <a:xfrm>
              <a:off x="4068836" y="2424420"/>
              <a:ext cx="223589" cy="2885812"/>
            </a:xfrm>
            <a:prstGeom prst="leftBrace">
              <a:avLst/>
            </a:prstGeom>
            <a:ln w="3175" cap="rnd">
              <a:solidFill>
                <a:schemeClr val="tx1"/>
              </a:solidFill>
              <a:round/>
              <a:headEnd w="sm" len="sm"/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7EF73BB-8BF1-2773-80F8-2AE42A5DD516}"/>
                </a:ext>
              </a:extLst>
            </p:cNvPr>
            <p:cNvSpPr/>
            <p:nvPr/>
          </p:nvSpPr>
          <p:spPr>
            <a:xfrm>
              <a:off x="3138648" y="3737672"/>
              <a:ext cx="847398" cy="266336"/>
            </a:xfrm>
            <a:prstGeom prst="rect">
              <a:avLst/>
            </a:prstGeom>
          </p:spPr>
          <p:txBody>
            <a:bodyPr wrap="none" lIns="54000" tIns="25200" rIns="54000" bIns="25200">
              <a:spAutoFit/>
            </a:bodyPr>
            <a:lstStyle/>
            <a:p>
              <a:r>
                <a:rPr lang="en-US" altLang="ko-KR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(12 X 3</a:t>
              </a:r>
              <a:r>
                <a:rPr lang="ko-KR" altLang="en-US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</a:t>
              </a:r>
              <a:r>
                <a:rPr lang="en-US" altLang="ko-KR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01D95F-2D3E-F8BE-9777-6D7C23144B97}"/>
              </a:ext>
            </a:extLst>
          </p:cNvPr>
          <p:cNvSpPr/>
          <p:nvPr/>
        </p:nvSpPr>
        <p:spPr>
          <a:xfrm>
            <a:off x="4330866" y="2118331"/>
            <a:ext cx="1579009" cy="574112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Hidden Layer</a:t>
            </a:r>
          </a:p>
          <a:p>
            <a:pPr algn="ctr"/>
            <a:r>
              <a:rPr lang="en-US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(Type1)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45B74F-A2A9-37B1-F6F1-691AECC1B8CB}"/>
              </a:ext>
            </a:extLst>
          </p:cNvPr>
          <p:cNvGrpSpPr/>
          <p:nvPr/>
        </p:nvGrpSpPr>
        <p:grpSpPr>
          <a:xfrm>
            <a:off x="4902257" y="2803176"/>
            <a:ext cx="1451893" cy="3587597"/>
            <a:chOff x="5841824" y="2334281"/>
            <a:chExt cx="1451893" cy="3587597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16C16D8-EA03-448C-FE10-55E93055A8A0}"/>
                </a:ext>
              </a:extLst>
            </p:cNvPr>
            <p:cNvSpPr/>
            <p:nvPr/>
          </p:nvSpPr>
          <p:spPr>
            <a:xfrm>
              <a:off x="5841824" y="2334281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738AEA7-FF11-B126-85E5-816948A5DDC5}"/>
                </a:ext>
              </a:extLst>
            </p:cNvPr>
            <p:cNvSpPr/>
            <p:nvPr/>
          </p:nvSpPr>
          <p:spPr>
            <a:xfrm>
              <a:off x="5841824" y="2899691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58D34E5-0450-9CFB-347E-AD6A5760392C}"/>
                </a:ext>
              </a:extLst>
            </p:cNvPr>
            <p:cNvSpPr/>
            <p:nvPr/>
          </p:nvSpPr>
          <p:spPr>
            <a:xfrm>
              <a:off x="5841824" y="3429420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BF48833-538E-58A6-2DE0-7CA3266BAD2B}"/>
                </a:ext>
              </a:extLst>
            </p:cNvPr>
            <p:cNvSpPr/>
            <p:nvPr/>
          </p:nvSpPr>
          <p:spPr>
            <a:xfrm>
              <a:off x="5953678" y="4143707"/>
              <a:ext cx="262623" cy="1281998"/>
            </a:xfrm>
            <a:prstGeom prst="rect">
              <a:avLst/>
            </a:prstGeom>
          </p:spPr>
          <p:txBody>
            <a:bodyPr wrap="none" lIns="54000" tIns="25200" rIns="54000" bIns="25200">
              <a:spAutoFit/>
            </a:bodyPr>
            <a:lstStyle/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</a:p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</a:t>
              </a:r>
            </a:p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</a:t>
              </a:r>
            </a:p>
            <a:p>
              <a:endPara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B3FC5FE-9670-E442-40F9-41EAFB7F0253}"/>
                </a:ext>
              </a:extLst>
            </p:cNvPr>
            <p:cNvSpPr/>
            <p:nvPr/>
          </p:nvSpPr>
          <p:spPr>
            <a:xfrm>
              <a:off x="5841824" y="5485650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2" name="왼쪽 중괄호 41">
              <a:extLst>
                <a:ext uri="{FF2B5EF4-FFF2-40B4-BE49-F238E27FC236}">
                  <a16:creationId xmlns:a16="http://schemas.microsoft.com/office/drawing/2014/main" id="{C7111AB7-153F-03DA-CCBF-AE3BBF93344C}"/>
                </a:ext>
              </a:extLst>
            </p:cNvPr>
            <p:cNvSpPr/>
            <p:nvPr/>
          </p:nvSpPr>
          <p:spPr>
            <a:xfrm flipH="1">
              <a:off x="6402587" y="2552394"/>
              <a:ext cx="223589" cy="3161577"/>
            </a:xfrm>
            <a:prstGeom prst="leftBrace">
              <a:avLst/>
            </a:prstGeom>
            <a:ln w="3175" cap="rnd">
              <a:solidFill>
                <a:schemeClr val="tx1"/>
              </a:solidFill>
              <a:round/>
              <a:headEnd w="sm" len="sm"/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7A150F3-A434-C650-6DDB-5B584FAF2981}"/>
                </a:ext>
              </a:extLst>
            </p:cNvPr>
            <p:cNvSpPr/>
            <p:nvPr/>
          </p:nvSpPr>
          <p:spPr>
            <a:xfrm>
              <a:off x="6626176" y="4000014"/>
              <a:ext cx="667541" cy="266336"/>
            </a:xfrm>
            <a:prstGeom prst="rect">
              <a:avLst/>
            </a:prstGeom>
          </p:spPr>
          <p:txBody>
            <a:bodyPr wrap="none" lIns="54000" tIns="25200" rIns="54000" bIns="25200">
              <a:spAutoFit/>
            </a:bodyPr>
            <a:lstStyle/>
            <a:p>
              <a:r>
                <a:rPr lang="en-US" altLang="ko-KR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(256</a:t>
              </a:r>
              <a:r>
                <a:rPr lang="ko-KR" altLang="en-US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</a:t>
              </a:r>
              <a:r>
                <a:rPr lang="en-US" altLang="ko-KR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3C056D8-EFBE-FBDF-51D3-30336246FBBF}"/>
              </a:ext>
            </a:extLst>
          </p:cNvPr>
          <p:cNvGrpSpPr/>
          <p:nvPr/>
        </p:nvGrpSpPr>
        <p:grpSpPr>
          <a:xfrm>
            <a:off x="6516073" y="2808278"/>
            <a:ext cx="1451893" cy="3587597"/>
            <a:chOff x="5841824" y="2334281"/>
            <a:chExt cx="1451893" cy="3587597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E929008-8A67-DA85-A847-00646F6462EE}"/>
                </a:ext>
              </a:extLst>
            </p:cNvPr>
            <p:cNvSpPr/>
            <p:nvPr/>
          </p:nvSpPr>
          <p:spPr>
            <a:xfrm>
              <a:off x="5841824" y="2334281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4A0786B-AD3A-3361-8EC2-5F9668322639}"/>
                </a:ext>
              </a:extLst>
            </p:cNvPr>
            <p:cNvSpPr/>
            <p:nvPr/>
          </p:nvSpPr>
          <p:spPr>
            <a:xfrm>
              <a:off x="5841824" y="2899691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DB5615B-D51A-3578-A3A8-4D2F2BAD00DB}"/>
                </a:ext>
              </a:extLst>
            </p:cNvPr>
            <p:cNvSpPr/>
            <p:nvPr/>
          </p:nvSpPr>
          <p:spPr>
            <a:xfrm>
              <a:off x="5841824" y="3429420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4E212FA-0475-9663-C3EF-FF1A72EAF8B8}"/>
                </a:ext>
              </a:extLst>
            </p:cNvPr>
            <p:cNvSpPr/>
            <p:nvPr/>
          </p:nvSpPr>
          <p:spPr>
            <a:xfrm>
              <a:off x="5953678" y="4143707"/>
              <a:ext cx="262623" cy="1281998"/>
            </a:xfrm>
            <a:prstGeom prst="rect">
              <a:avLst/>
            </a:prstGeom>
          </p:spPr>
          <p:txBody>
            <a:bodyPr wrap="none" lIns="54000" tIns="25200" rIns="54000" bIns="25200">
              <a:spAutoFit/>
            </a:bodyPr>
            <a:lstStyle/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</a:p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</a:t>
              </a:r>
            </a:p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</a:t>
              </a:r>
            </a:p>
            <a:p>
              <a:endPara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443DEEF-3D82-AB9C-BC78-B6EF8B329342}"/>
                </a:ext>
              </a:extLst>
            </p:cNvPr>
            <p:cNvSpPr/>
            <p:nvPr/>
          </p:nvSpPr>
          <p:spPr>
            <a:xfrm>
              <a:off x="5841824" y="5485650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1" name="왼쪽 중괄호 50">
              <a:extLst>
                <a:ext uri="{FF2B5EF4-FFF2-40B4-BE49-F238E27FC236}">
                  <a16:creationId xmlns:a16="http://schemas.microsoft.com/office/drawing/2014/main" id="{8CF60D6A-FD8B-7871-A1A8-1114360D463C}"/>
                </a:ext>
              </a:extLst>
            </p:cNvPr>
            <p:cNvSpPr/>
            <p:nvPr/>
          </p:nvSpPr>
          <p:spPr>
            <a:xfrm flipH="1">
              <a:off x="6402587" y="2552394"/>
              <a:ext cx="223589" cy="3161577"/>
            </a:xfrm>
            <a:prstGeom prst="leftBrace">
              <a:avLst/>
            </a:prstGeom>
            <a:ln w="3175" cap="rnd">
              <a:solidFill>
                <a:schemeClr val="tx1"/>
              </a:solidFill>
              <a:round/>
              <a:headEnd w="sm" len="sm"/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F2A3007-5169-A881-2488-24C8FE906437}"/>
                </a:ext>
              </a:extLst>
            </p:cNvPr>
            <p:cNvSpPr/>
            <p:nvPr/>
          </p:nvSpPr>
          <p:spPr>
            <a:xfrm>
              <a:off x="6626176" y="4000014"/>
              <a:ext cx="667541" cy="266336"/>
            </a:xfrm>
            <a:prstGeom prst="rect">
              <a:avLst/>
            </a:prstGeom>
          </p:spPr>
          <p:txBody>
            <a:bodyPr wrap="none" lIns="54000" tIns="25200" rIns="54000" bIns="25200">
              <a:spAutoFit/>
            </a:bodyPr>
            <a:lstStyle/>
            <a:p>
              <a:r>
                <a:rPr lang="en-US" altLang="ko-KR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(512</a:t>
              </a:r>
              <a:r>
                <a:rPr lang="ko-KR" altLang="en-US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</a:t>
              </a:r>
              <a:r>
                <a:rPr lang="en-US" altLang="ko-KR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99520ED-8EA6-A379-BA47-F563A774E2C9}"/>
              </a:ext>
            </a:extLst>
          </p:cNvPr>
          <p:cNvSpPr/>
          <p:nvPr/>
        </p:nvSpPr>
        <p:spPr>
          <a:xfrm>
            <a:off x="6020379" y="2119610"/>
            <a:ext cx="1579009" cy="574112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Hidden Layer</a:t>
            </a:r>
          </a:p>
          <a:p>
            <a:pPr algn="ctr"/>
            <a:r>
              <a:rPr lang="en-US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(Type2)</a:t>
            </a:r>
          </a:p>
        </p:txBody>
      </p:sp>
      <p:sp>
        <p:nvSpPr>
          <p:cNvPr id="54" name="왼쪽 중괄호 53">
            <a:extLst>
              <a:ext uri="{FF2B5EF4-FFF2-40B4-BE49-F238E27FC236}">
                <a16:creationId xmlns:a16="http://schemas.microsoft.com/office/drawing/2014/main" id="{99D82C06-951C-3B29-48A8-E87AF7D80512}"/>
              </a:ext>
            </a:extLst>
          </p:cNvPr>
          <p:cNvSpPr/>
          <p:nvPr/>
        </p:nvSpPr>
        <p:spPr>
          <a:xfrm rot="16200000" flipH="1">
            <a:off x="6642993" y="1565853"/>
            <a:ext cx="223589" cy="867685"/>
          </a:xfrm>
          <a:prstGeom prst="leftBrace">
            <a:avLst/>
          </a:prstGeom>
          <a:ln w="3175" cap="rnd">
            <a:solidFill>
              <a:schemeClr val="tx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EFBA769-4E73-DC20-ABEA-1250F66B202D}"/>
              </a:ext>
            </a:extLst>
          </p:cNvPr>
          <p:cNvSpPr/>
          <p:nvPr/>
        </p:nvSpPr>
        <p:spPr>
          <a:xfrm>
            <a:off x="6564429" y="1584956"/>
            <a:ext cx="363612" cy="266336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endParaRPr lang="en-US" altLang="ko-KR" sz="14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980DD4F-3748-932A-3E87-C67469A6BDA2}"/>
              </a:ext>
            </a:extLst>
          </p:cNvPr>
          <p:cNvSpPr/>
          <p:nvPr/>
        </p:nvSpPr>
        <p:spPr>
          <a:xfrm>
            <a:off x="7840115" y="2118331"/>
            <a:ext cx="1579009" cy="574112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Hidden Layer</a:t>
            </a:r>
          </a:p>
          <a:p>
            <a:pPr algn="ctr"/>
            <a:r>
              <a:rPr lang="en-US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(Type1)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E1BB3FC-606C-8BDD-AF99-D5A402478A6D}"/>
              </a:ext>
            </a:extLst>
          </p:cNvPr>
          <p:cNvGrpSpPr/>
          <p:nvPr/>
        </p:nvGrpSpPr>
        <p:grpSpPr>
          <a:xfrm>
            <a:off x="8091832" y="2803176"/>
            <a:ext cx="1451893" cy="3587597"/>
            <a:chOff x="5841824" y="2334281"/>
            <a:chExt cx="1451893" cy="3587597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3EEB01F-48BB-09C9-9183-9C46CB7162C7}"/>
                </a:ext>
              </a:extLst>
            </p:cNvPr>
            <p:cNvSpPr/>
            <p:nvPr/>
          </p:nvSpPr>
          <p:spPr>
            <a:xfrm>
              <a:off x="5841824" y="2334281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5DF47E0-2E33-0E74-F8B7-54069B0FCEAE}"/>
                </a:ext>
              </a:extLst>
            </p:cNvPr>
            <p:cNvSpPr/>
            <p:nvPr/>
          </p:nvSpPr>
          <p:spPr>
            <a:xfrm>
              <a:off x="5841824" y="2899691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1B0DF89-D34A-66CF-083C-290CD2E61801}"/>
                </a:ext>
              </a:extLst>
            </p:cNvPr>
            <p:cNvSpPr/>
            <p:nvPr/>
          </p:nvSpPr>
          <p:spPr>
            <a:xfrm>
              <a:off x="5841824" y="3429420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5DE7B33-B525-AEB7-C58A-8D328189089D}"/>
                </a:ext>
              </a:extLst>
            </p:cNvPr>
            <p:cNvSpPr/>
            <p:nvPr/>
          </p:nvSpPr>
          <p:spPr>
            <a:xfrm>
              <a:off x="5953678" y="4143707"/>
              <a:ext cx="262623" cy="1281998"/>
            </a:xfrm>
            <a:prstGeom prst="rect">
              <a:avLst/>
            </a:prstGeom>
          </p:spPr>
          <p:txBody>
            <a:bodyPr wrap="none" lIns="54000" tIns="25200" rIns="54000" bIns="25200">
              <a:spAutoFit/>
            </a:bodyPr>
            <a:lstStyle/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</a:p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</a:t>
              </a:r>
            </a:p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</a:t>
              </a:r>
            </a:p>
            <a:p>
              <a:endPara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6CE6F6E-BC59-8B5E-2EC6-354B6D92FAEF}"/>
                </a:ext>
              </a:extLst>
            </p:cNvPr>
            <p:cNvSpPr/>
            <p:nvPr/>
          </p:nvSpPr>
          <p:spPr>
            <a:xfrm>
              <a:off x="5841824" y="5485650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3" name="왼쪽 중괄호 62">
              <a:extLst>
                <a:ext uri="{FF2B5EF4-FFF2-40B4-BE49-F238E27FC236}">
                  <a16:creationId xmlns:a16="http://schemas.microsoft.com/office/drawing/2014/main" id="{123683DB-5250-1D87-605C-8F3940BC30B1}"/>
                </a:ext>
              </a:extLst>
            </p:cNvPr>
            <p:cNvSpPr/>
            <p:nvPr/>
          </p:nvSpPr>
          <p:spPr>
            <a:xfrm flipH="1">
              <a:off x="6402587" y="2552394"/>
              <a:ext cx="223589" cy="3161577"/>
            </a:xfrm>
            <a:prstGeom prst="leftBrace">
              <a:avLst/>
            </a:prstGeom>
            <a:ln w="3175" cap="rnd">
              <a:solidFill>
                <a:schemeClr val="tx1"/>
              </a:solidFill>
              <a:round/>
              <a:headEnd w="sm" len="sm"/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9F7155D-C5EA-80CD-A32E-C43DC88412FD}"/>
                </a:ext>
              </a:extLst>
            </p:cNvPr>
            <p:cNvSpPr/>
            <p:nvPr/>
          </p:nvSpPr>
          <p:spPr>
            <a:xfrm>
              <a:off x="6626176" y="4000014"/>
              <a:ext cx="667541" cy="266336"/>
            </a:xfrm>
            <a:prstGeom prst="rect">
              <a:avLst/>
            </a:prstGeom>
          </p:spPr>
          <p:txBody>
            <a:bodyPr wrap="none" lIns="54000" tIns="25200" rIns="54000" bIns="25200">
              <a:spAutoFit/>
            </a:bodyPr>
            <a:lstStyle/>
            <a:p>
              <a:r>
                <a:rPr lang="en-US" altLang="ko-KR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(256</a:t>
              </a:r>
              <a:r>
                <a:rPr lang="ko-KR" altLang="en-US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</a:t>
              </a:r>
              <a:r>
                <a:rPr lang="en-US" altLang="ko-KR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52B9237-ECE0-7717-76A8-7B0761F6F927}"/>
              </a:ext>
            </a:extLst>
          </p:cNvPr>
          <p:cNvSpPr/>
          <p:nvPr/>
        </p:nvSpPr>
        <p:spPr>
          <a:xfrm>
            <a:off x="9757181" y="2444507"/>
            <a:ext cx="1567787" cy="358669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 Layer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26F5059-4A72-279F-5815-3BE4869CA043}"/>
              </a:ext>
            </a:extLst>
          </p:cNvPr>
          <p:cNvGrpSpPr/>
          <p:nvPr/>
        </p:nvGrpSpPr>
        <p:grpSpPr>
          <a:xfrm>
            <a:off x="9895614" y="3043383"/>
            <a:ext cx="1437733" cy="3256481"/>
            <a:chOff x="4379053" y="2206305"/>
            <a:chExt cx="1437733" cy="3256481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98E54FA-61B5-F46E-F5E5-C4461BAA9F0B}"/>
                </a:ext>
              </a:extLst>
            </p:cNvPr>
            <p:cNvSpPr/>
            <p:nvPr/>
          </p:nvSpPr>
          <p:spPr>
            <a:xfrm>
              <a:off x="4379053" y="2206305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00C7023-9DAE-56A5-C00A-8DDBCC7C35BF}"/>
                </a:ext>
              </a:extLst>
            </p:cNvPr>
            <p:cNvSpPr/>
            <p:nvPr/>
          </p:nvSpPr>
          <p:spPr>
            <a:xfrm>
              <a:off x="4379053" y="2771715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8A12477-4400-617C-C07A-2F20F41818C1}"/>
                </a:ext>
              </a:extLst>
            </p:cNvPr>
            <p:cNvSpPr/>
            <p:nvPr/>
          </p:nvSpPr>
          <p:spPr>
            <a:xfrm>
              <a:off x="4379053" y="3301444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AB24235-C45B-D0F5-8F82-4DF5F03C8C04}"/>
                </a:ext>
              </a:extLst>
            </p:cNvPr>
            <p:cNvSpPr/>
            <p:nvPr/>
          </p:nvSpPr>
          <p:spPr>
            <a:xfrm>
              <a:off x="4379053" y="5026558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80F0EEE-BD56-B005-3330-EC64F83FABDF}"/>
                </a:ext>
              </a:extLst>
            </p:cNvPr>
            <p:cNvSpPr/>
            <p:nvPr/>
          </p:nvSpPr>
          <p:spPr>
            <a:xfrm>
              <a:off x="4491022" y="3806007"/>
              <a:ext cx="262623" cy="1281998"/>
            </a:xfrm>
            <a:prstGeom prst="rect">
              <a:avLst/>
            </a:prstGeom>
          </p:spPr>
          <p:txBody>
            <a:bodyPr wrap="none" lIns="54000" tIns="25200" rIns="54000" bIns="25200">
              <a:spAutoFit/>
            </a:bodyPr>
            <a:lstStyle/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</a:p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</a:t>
              </a:r>
            </a:p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</a:t>
              </a:r>
            </a:p>
            <a:p>
              <a:endPara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2" name="왼쪽 중괄호 71">
              <a:extLst>
                <a:ext uri="{FF2B5EF4-FFF2-40B4-BE49-F238E27FC236}">
                  <a16:creationId xmlns:a16="http://schemas.microsoft.com/office/drawing/2014/main" id="{F329A7F4-290B-A85B-2BCF-8E01F67E21FD}"/>
                </a:ext>
              </a:extLst>
            </p:cNvPr>
            <p:cNvSpPr/>
            <p:nvPr/>
          </p:nvSpPr>
          <p:spPr>
            <a:xfrm flipH="1">
              <a:off x="5004427" y="2386148"/>
              <a:ext cx="223589" cy="2885812"/>
            </a:xfrm>
            <a:prstGeom prst="leftBrace">
              <a:avLst/>
            </a:prstGeom>
            <a:ln w="3175" cap="rnd">
              <a:solidFill>
                <a:schemeClr val="tx1"/>
              </a:solidFill>
              <a:round/>
              <a:headEnd w="sm" len="sm"/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5FF3374-3E1C-74C3-0560-018AA3E0E294}"/>
                </a:ext>
              </a:extLst>
            </p:cNvPr>
            <p:cNvSpPr/>
            <p:nvPr/>
          </p:nvSpPr>
          <p:spPr>
            <a:xfrm>
              <a:off x="5249272" y="3672839"/>
              <a:ext cx="567514" cy="266336"/>
            </a:xfrm>
            <a:prstGeom prst="rect">
              <a:avLst/>
            </a:prstGeom>
          </p:spPr>
          <p:txBody>
            <a:bodyPr wrap="none" lIns="54000" tIns="25200" rIns="54000" bIns="25200">
              <a:spAutoFit/>
            </a:bodyPr>
            <a:lstStyle/>
            <a:p>
              <a:r>
                <a:rPr lang="en-US" altLang="ko-KR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(17</a:t>
              </a:r>
              <a:r>
                <a:rPr lang="ko-KR" altLang="en-US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</a:t>
              </a:r>
              <a:r>
                <a:rPr lang="en-US" altLang="ko-KR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37D012C-F082-C786-BB9A-0A0A636E7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77" y="2405387"/>
            <a:ext cx="2154974" cy="26540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300F1A-608D-E1DD-D3AE-DF60B25BCB92}"/>
              </a:ext>
            </a:extLst>
          </p:cNvPr>
          <p:cNvSpPr txBox="1"/>
          <p:nvPr/>
        </p:nvSpPr>
        <p:spPr>
          <a:xfrm>
            <a:off x="334508" y="5101397"/>
            <a:ext cx="2068945" cy="344128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algn="ctr"/>
            <a:r>
              <a:rPr lang="en-US" altLang="ko-KR" sz="20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Train</a:t>
            </a:r>
            <a:r>
              <a:rPr lang="ko-KR" altLang="en-US" sz="20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개수 </a:t>
            </a:r>
            <a:r>
              <a:rPr lang="en-US" altLang="ko-KR" sz="20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= 1455</a:t>
            </a:r>
            <a:endParaRPr lang="ko-KR" altLang="en-US" sz="20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548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8" y="409635"/>
            <a:ext cx="9640002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Task </a:t>
            </a:r>
            <a:r>
              <a:rPr lang="ko-KR" altLang="en-US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내용</a:t>
            </a:r>
            <a:endParaRPr lang="en-US" altLang="ko-KR" sz="3600" kern="100" spc="-10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46D213-95AE-263F-50DE-69BB9F3DDDB5}"/>
              </a:ext>
            </a:extLst>
          </p:cNvPr>
          <p:cNvGrpSpPr/>
          <p:nvPr/>
        </p:nvGrpSpPr>
        <p:grpSpPr>
          <a:xfrm>
            <a:off x="11274804" y="5815124"/>
            <a:ext cx="592055" cy="556334"/>
            <a:chOff x="11519764" y="5882986"/>
            <a:chExt cx="592055" cy="5563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447B7-585A-7F14-6911-E7534CE063EC}"/>
                </a:ext>
              </a:extLst>
            </p:cNvPr>
            <p:cNvSpPr txBox="1"/>
            <p:nvPr/>
          </p:nvSpPr>
          <p:spPr>
            <a:xfrm>
              <a:off x="11519764" y="6069988"/>
              <a:ext cx="5920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1 1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024397-2233-905E-192D-D624E8C0FCB3}"/>
                </a:ext>
              </a:extLst>
            </p:cNvPr>
            <p:cNvSpPr/>
            <p:nvPr/>
          </p:nvSpPr>
          <p:spPr>
            <a:xfrm>
              <a:off x="11694253" y="5882986"/>
              <a:ext cx="350454" cy="106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0FA8CB-70B6-B26C-A2B7-A37AB96173E0}"/>
              </a:ext>
            </a:extLst>
          </p:cNvPr>
          <p:cNvCxnSpPr>
            <a:cxnSpLocks/>
          </p:cNvCxnSpPr>
          <p:nvPr/>
        </p:nvCxnSpPr>
        <p:spPr>
          <a:xfrm flipV="1">
            <a:off x="393231" y="1144028"/>
            <a:ext cx="11177600" cy="30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345000-D5CF-F746-E9B3-2DC7768DBB2F}"/>
              </a:ext>
            </a:extLst>
          </p:cNvPr>
          <p:cNvSpPr/>
          <p:nvPr/>
        </p:nvSpPr>
        <p:spPr>
          <a:xfrm>
            <a:off x="695957" y="1472659"/>
            <a:ext cx="3509922" cy="358669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Confusion matrix  &amp; accuracy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69BAE4-1710-11D3-8414-D42A2D78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4" y="2117270"/>
            <a:ext cx="7672993" cy="36000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2277C47-43B6-F84B-502B-B469B1122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869" y="2703798"/>
            <a:ext cx="2837424" cy="543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048DE7-6044-65C8-ACFC-2CD2755C80E6}"/>
              </a:ext>
            </a:extLst>
          </p:cNvPr>
          <p:cNvSpPr txBox="1"/>
          <p:nvPr/>
        </p:nvSpPr>
        <p:spPr>
          <a:xfrm>
            <a:off x="-687842" y="3654011"/>
            <a:ext cx="20447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112FA-98FA-EC11-7DE6-DE860CAACC5E}"/>
              </a:ext>
            </a:extLst>
          </p:cNvPr>
          <p:cNvSpPr txBox="1"/>
          <p:nvPr/>
        </p:nvSpPr>
        <p:spPr>
          <a:xfrm>
            <a:off x="3183529" y="5782949"/>
            <a:ext cx="20447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418011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8" y="409635"/>
            <a:ext cx="9640002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Task </a:t>
            </a:r>
            <a:r>
              <a:rPr lang="ko-KR" altLang="en-US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내용</a:t>
            </a:r>
            <a:endParaRPr lang="en-US" altLang="ko-KR" sz="3600" kern="100" spc="-10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46D213-95AE-263F-50DE-69BB9F3DDDB5}"/>
              </a:ext>
            </a:extLst>
          </p:cNvPr>
          <p:cNvGrpSpPr/>
          <p:nvPr/>
        </p:nvGrpSpPr>
        <p:grpSpPr>
          <a:xfrm>
            <a:off x="11274804" y="5815124"/>
            <a:ext cx="592055" cy="556334"/>
            <a:chOff x="11519764" y="5882986"/>
            <a:chExt cx="592055" cy="5563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447B7-585A-7F14-6911-E7534CE063EC}"/>
                </a:ext>
              </a:extLst>
            </p:cNvPr>
            <p:cNvSpPr txBox="1"/>
            <p:nvPr/>
          </p:nvSpPr>
          <p:spPr>
            <a:xfrm>
              <a:off x="11519764" y="6069988"/>
              <a:ext cx="5920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1 2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024397-2233-905E-192D-D624E8C0FCB3}"/>
                </a:ext>
              </a:extLst>
            </p:cNvPr>
            <p:cNvSpPr/>
            <p:nvPr/>
          </p:nvSpPr>
          <p:spPr>
            <a:xfrm>
              <a:off x="11694253" y="5882986"/>
              <a:ext cx="350454" cy="106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0FA8CB-70B6-B26C-A2B7-A37AB96173E0}"/>
              </a:ext>
            </a:extLst>
          </p:cNvPr>
          <p:cNvCxnSpPr>
            <a:cxnSpLocks/>
          </p:cNvCxnSpPr>
          <p:nvPr/>
        </p:nvCxnSpPr>
        <p:spPr>
          <a:xfrm flipV="1">
            <a:off x="393231" y="1144028"/>
            <a:ext cx="11177600" cy="30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345000-D5CF-F746-E9B3-2DC7768DBB2F}"/>
              </a:ext>
            </a:extLst>
          </p:cNvPr>
          <p:cNvSpPr/>
          <p:nvPr/>
        </p:nvSpPr>
        <p:spPr>
          <a:xfrm>
            <a:off x="695957" y="1472659"/>
            <a:ext cx="2593389" cy="358669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MLP </a:t>
            </a:r>
            <a:r>
              <a:rPr lang="ko-KR" altLang="en-US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(8</a:t>
            </a:r>
            <a:r>
              <a:rPr lang="ko-KR" altLang="en-US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 신경망</a:t>
            </a:r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8942E1-B21A-3E04-A942-66FBD976B546}"/>
              </a:ext>
            </a:extLst>
          </p:cNvPr>
          <p:cNvSpPr/>
          <p:nvPr/>
        </p:nvSpPr>
        <p:spPr>
          <a:xfrm>
            <a:off x="4133848" y="2531115"/>
            <a:ext cx="1365168" cy="358669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Layer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4CA5274-4490-DDF5-3F92-99AA1AF6E669}"/>
              </a:ext>
            </a:extLst>
          </p:cNvPr>
          <p:cNvGrpSpPr/>
          <p:nvPr/>
        </p:nvGrpSpPr>
        <p:grpSpPr>
          <a:xfrm>
            <a:off x="4071301" y="3018966"/>
            <a:ext cx="1676633" cy="3256481"/>
            <a:chOff x="3138648" y="2206305"/>
            <a:chExt cx="1676633" cy="3256481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3F1A8CF-8E1E-AAF2-9ACE-5EC17E42E044}"/>
                </a:ext>
              </a:extLst>
            </p:cNvPr>
            <p:cNvSpPr/>
            <p:nvPr/>
          </p:nvSpPr>
          <p:spPr>
            <a:xfrm>
              <a:off x="4379053" y="2206305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B98744D-18F5-FCAF-B711-1E198FD70432}"/>
                </a:ext>
              </a:extLst>
            </p:cNvPr>
            <p:cNvSpPr/>
            <p:nvPr/>
          </p:nvSpPr>
          <p:spPr>
            <a:xfrm>
              <a:off x="4379053" y="2771715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FACFBEA-9F2A-FBE7-1D8B-11AE79F8E94C}"/>
                </a:ext>
              </a:extLst>
            </p:cNvPr>
            <p:cNvSpPr/>
            <p:nvPr/>
          </p:nvSpPr>
          <p:spPr>
            <a:xfrm>
              <a:off x="4379053" y="3301444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D3808A9-F1E7-2E91-2821-AF93574973C7}"/>
                </a:ext>
              </a:extLst>
            </p:cNvPr>
            <p:cNvSpPr/>
            <p:nvPr/>
          </p:nvSpPr>
          <p:spPr>
            <a:xfrm>
              <a:off x="4379053" y="5026558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83578AA-9383-A431-0143-7BE07C7454FB}"/>
                </a:ext>
              </a:extLst>
            </p:cNvPr>
            <p:cNvSpPr/>
            <p:nvPr/>
          </p:nvSpPr>
          <p:spPr>
            <a:xfrm>
              <a:off x="4491022" y="3806007"/>
              <a:ext cx="262623" cy="1281998"/>
            </a:xfrm>
            <a:prstGeom prst="rect">
              <a:avLst/>
            </a:prstGeom>
          </p:spPr>
          <p:txBody>
            <a:bodyPr wrap="none" lIns="54000" tIns="25200" rIns="54000" bIns="25200">
              <a:spAutoFit/>
            </a:bodyPr>
            <a:lstStyle/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</a:p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</a:t>
              </a:r>
            </a:p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</a:t>
              </a:r>
            </a:p>
            <a:p>
              <a:endPara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왼쪽 중괄호 26">
              <a:extLst>
                <a:ext uri="{FF2B5EF4-FFF2-40B4-BE49-F238E27FC236}">
                  <a16:creationId xmlns:a16="http://schemas.microsoft.com/office/drawing/2014/main" id="{A9F5FEFE-4A9D-5AEB-707F-EFC331253080}"/>
                </a:ext>
              </a:extLst>
            </p:cNvPr>
            <p:cNvSpPr/>
            <p:nvPr/>
          </p:nvSpPr>
          <p:spPr>
            <a:xfrm>
              <a:off x="4068836" y="2424420"/>
              <a:ext cx="223589" cy="2885812"/>
            </a:xfrm>
            <a:prstGeom prst="leftBrace">
              <a:avLst/>
            </a:prstGeom>
            <a:ln w="3175" cap="rnd">
              <a:solidFill>
                <a:schemeClr val="tx1"/>
              </a:solidFill>
              <a:round/>
              <a:headEnd w="sm" len="sm"/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7EF73BB-8BF1-2773-80F8-2AE42A5DD516}"/>
                </a:ext>
              </a:extLst>
            </p:cNvPr>
            <p:cNvSpPr/>
            <p:nvPr/>
          </p:nvSpPr>
          <p:spPr>
            <a:xfrm>
              <a:off x="3138648" y="3737672"/>
              <a:ext cx="847398" cy="266336"/>
            </a:xfrm>
            <a:prstGeom prst="rect">
              <a:avLst/>
            </a:prstGeom>
          </p:spPr>
          <p:txBody>
            <a:bodyPr wrap="none" lIns="54000" tIns="25200" rIns="54000" bIns="25200">
              <a:spAutoFit/>
            </a:bodyPr>
            <a:lstStyle/>
            <a:p>
              <a:r>
                <a:rPr lang="en-US" altLang="ko-KR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(12 X 3</a:t>
              </a:r>
              <a:r>
                <a:rPr lang="ko-KR" altLang="en-US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</a:t>
              </a:r>
              <a:r>
                <a:rPr lang="en-US" altLang="ko-KR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3C056D8-EFBE-FBDF-51D3-30336246FBBF}"/>
              </a:ext>
            </a:extLst>
          </p:cNvPr>
          <p:cNvGrpSpPr/>
          <p:nvPr/>
        </p:nvGrpSpPr>
        <p:grpSpPr>
          <a:xfrm>
            <a:off x="6767743" y="2783861"/>
            <a:ext cx="1451893" cy="3587597"/>
            <a:chOff x="5841824" y="2334281"/>
            <a:chExt cx="1451893" cy="3587597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E929008-8A67-DA85-A847-00646F6462EE}"/>
                </a:ext>
              </a:extLst>
            </p:cNvPr>
            <p:cNvSpPr/>
            <p:nvPr/>
          </p:nvSpPr>
          <p:spPr>
            <a:xfrm>
              <a:off x="5841824" y="2334281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4A0786B-AD3A-3361-8EC2-5F9668322639}"/>
                </a:ext>
              </a:extLst>
            </p:cNvPr>
            <p:cNvSpPr/>
            <p:nvPr/>
          </p:nvSpPr>
          <p:spPr>
            <a:xfrm>
              <a:off x="5841824" y="2899691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DB5615B-D51A-3578-A3A8-4D2F2BAD00DB}"/>
                </a:ext>
              </a:extLst>
            </p:cNvPr>
            <p:cNvSpPr/>
            <p:nvPr/>
          </p:nvSpPr>
          <p:spPr>
            <a:xfrm>
              <a:off x="5841824" y="3429420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4E212FA-0475-9663-C3EF-FF1A72EAF8B8}"/>
                </a:ext>
              </a:extLst>
            </p:cNvPr>
            <p:cNvSpPr/>
            <p:nvPr/>
          </p:nvSpPr>
          <p:spPr>
            <a:xfrm>
              <a:off x="5953678" y="4143707"/>
              <a:ext cx="262623" cy="1281998"/>
            </a:xfrm>
            <a:prstGeom prst="rect">
              <a:avLst/>
            </a:prstGeom>
          </p:spPr>
          <p:txBody>
            <a:bodyPr wrap="none" lIns="54000" tIns="25200" rIns="54000" bIns="25200">
              <a:spAutoFit/>
            </a:bodyPr>
            <a:lstStyle/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</a:p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</a:t>
              </a:r>
            </a:p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</a:t>
              </a:r>
            </a:p>
            <a:p>
              <a:endPara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443DEEF-3D82-AB9C-BC78-B6EF8B329342}"/>
                </a:ext>
              </a:extLst>
            </p:cNvPr>
            <p:cNvSpPr/>
            <p:nvPr/>
          </p:nvSpPr>
          <p:spPr>
            <a:xfrm>
              <a:off x="5841824" y="5485650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1" name="왼쪽 중괄호 50">
              <a:extLst>
                <a:ext uri="{FF2B5EF4-FFF2-40B4-BE49-F238E27FC236}">
                  <a16:creationId xmlns:a16="http://schemas.microsoft.com/office/drawing/2014/main" id="{8CF60D6A-FD8B-7871-A1A8-1114360D463C}"/>
                </a:ext>
              </a:extLst>
            </p:cNvPr>
            <p:cNvSpPr/>
            <p:nvPr/>
          </p:nvSpPr>
          <p:spPr>
            <a:xfrm flipH="1">
              <a:off x="6402587" y="2552394"/>
              <a:ext cx="223589" cy="3161577"/>
            </a:xfrm>
            <a:prstGeom prst="leftBrace">
              <a:avLst/>
            </a:prstGeom>
            <a:ln w="3175" cap="rnd">
              <a:solidFill>
                <a:schemeClr val="tx1"/>
              </a:solidFill>
              <a:round/>
              <a:headEnd w="sm" len="sm"/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F2A3007-5169-A881-2488-24C8FE906437}"/>
                </a:ext>
              </a:extLst>
            </p:cNvPr>
            <p:cNvSpPr/>
            <p:nvPr/>
          </p:nvSpPr>
          <p:spPr>
            <a:xfrm>
              <a:off x="6626176" y="4000014"/>
              <a:ext cx="667541" cy="266336"/>
            </a:xfrm>
            <a:prstGeom prst="rect">
              <a:avLst/>
            </a:prstGeom>
          </p:spPr>
          <p:txBody>
            <a:bodyPr wrap="none" lIns="54000" tIns="25200" rIns="54000" bIns="25200">
              <a:spAutoFit/>
            </a:bodyPr>
            <a:lstStyle/>
            <a:p>
              <a:r>
                <a:rPr lang="en-US" altLang="ko-KR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(512</a:t>
              </a:r>
              <a:r>
                <a:rPr lang="ko-KR" altLang="en-US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</a:t>
              </a:r>
              <a:r>
                <a:rPr lang="en-US" altLang="ko-KR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99520ED-8EA6-A379-BA47-F563A774E2C9}"/>
              </a:ext>
            </a:extLst>
          </p:cNvPr>
          <p:cNvSpPr/>
          <p:nvPr/>
        </p:nvSpPr>
        <p:spPr>
          <a:xfrm>
            <a:off x="6272049" y="2095193"/>
            <a:ext cx="1579009" cy="358669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Hidden Layer</a:t>
            </a:r>
          </a:p>
        </p:txBody>
      </p:sp>
      <p:sp>
        <p:nvSpPr>
          <p:cNvPr id="54" name="왼쪽 중괄호 53">
            <a:extLst>
              <a:ext uri="{FF2B5EF4-FFF2-40B4-BE49-F238E27FC236}">
                <a16:creationId xmlns:a16="http://schemas.microsoft.com/office/drawing/2014/main" id="{99D82C06-951C-3B29-48A8-E87AF7D80512}"/>
              </a:ext>
            </a:extLst>
          </p:cNvPr>
          <p:cNvSpPr/>
          <p:nvPr/>
        </p:nvSpPr>
        <p:spPr>
          <a:xfrm rot="16200000" flipH="1">
            <a:off x="6894663" y="1541436"/>
            <a:ext cx="223589" cy="867685"/>
          </a:xfrm>
          <a:prstGeom prst="leftBrace">
            <a:avLst/>
          </a:prstGeom>
          <a:ln w="3175" cap="rnd">
            <a:solidFill>
              <a:schemeClr val="tx1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EFBA769-4E73-DC20-ABEA-1250F66B202D}"/>
              </a:ext>
            </a:extLst>
          </p:cNvPr>
          <p:cNvSpPr/>
          <p:nvPr/>
        </p:nvSpPr>
        <p:spPr>
          <a:xfrm>
            <a:off x="6816099" y="1560539"/>
            <a:ext cx="363612" cy="266336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1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endParaRPr lang="en-US" altLang="ko-KR" sz="14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52B9237-ECE0-7717-76A8-7B0761F6F927}"/>
              </a:ext>
            </a:extLst>
          </p:cNvPr>
          <p:cNvSpPr/>
          <p:nvPr/>
        </p:nvSpPr>
        <p:spPr>
          <a:xfrm>
            <a:off x="8746636" y="2420728"/>
            <a:ext cx="1567787" cy="358669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 Layer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26F5059-4A72-279F-5815-3BE4869CA043}"/>
              </a:ext>
            </a:extLst>
          </p:cNvPr>
          <p:cNvGrpSpPr/>
          <p:nvPr/>
        </p:nvGrpSpPr>
        <p:grpSpPr>
          <a:xfrm>
            <a:off x="8885069" y="3019604"/>
            <a:ext cx="1437733" cy="3256481"/>
            <a:chOff x="4379053" y="2206305"/>
            <a:chExt cx="1437733" cy="3256481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98E54FA-61B5-F46E-F5E5-C4461BAA9F0B}"/>
                </a:ext>
              </a:extLst>
            </p:cNvPr>
            <p:cNvSpPr/>
            <p:nvPr/>
          </p:nvSpPr>
          <p:spPr>
            <a:xfrm>
              <a:off x="4379053" y="2206305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00C7023-9DAE-56A5-C00A-8DDBCC7C35BF}"/>
                </a:ext>
              </a:extLst>
            </p:cNvPr>
            <p:cNvSpPr/>
            <p:nvPr/>
          </p:nvSpPr>
          <p:spPr>
            <a:xfrm>
              <a:off x="4379053" y="2771715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8A12477-4400-617C-C07A-2F20F41818C1}"/>
                </a:ext>
              </a:extLst>
            </p:cNvPr>
            <p:cNvSpPr/>
            <p:nvPr/>
          </p:nvSpPr>
          <p:spPr>
            <a:xfrm>
              <a:off x="4379053" y="3301444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AB24235-C45B-D0F5-8F82-4DF5F03C8C04}"/>
                </a:ext>
              </a:extLst>
            </p:cNvPr>
            <p:cNvSpPr/>
            <p:nvPr/>
          </p:nvSpPr>
          <p:spPr>
            <a:xfrm>
              <a:off x="4379053" y="5026558"/>
              <a:ext cx="436228" cy="436228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80F0EEE-BD56-B005-3330-EC64F83FABDF}"/>
                </a:ext>
              </a:extLst>
            </p:cNvPr>
            <p:cNvSpPr/>
            <p:nvPr/>
          </p:nvSpPr>
          <p:spPr>
            <a:xfrm>
              <a:off x="4491022" y="3806007"/>
              <a:ext cx="262623" cy="1281998"/>
            </a:xfrm>
            <a:prstGeom prst="rect">
              <a:avLst/>
            </a:prstGeom>
          </p:spPr>
          <p:txBody>
            <a:bodyPr wrap="none" lIns="54000" tIns="25200" rIns="54000" bIns="25200">
              <a:spAutoFit/>
            </a:bodyPr>
            <a:lstStyle/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 </a:t>
              </a:r>
            </a:p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</a:t>
              </a:r>
            </a:p>
            <a:p>
              <a:r>
                <a:rPr lang="en-US" altLang="ko-KR" sz="20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·</a:t>
              </a:r>
            </a:p>
            <a:p>
              <a:endPara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2" name="왼쪽 중괄호 71">
              <a:extLst>
                <a:ext uri="{FF2B5EF4-FFF2-40B4-BE49-F238E27FC236}">
                  <a16:creationId xmlns:a16="http://schemas.microsoft.com/office/drawing/2014/main" id="{F329A7F4-290B-A85B-2BCF-8E01F67E21FD}"/>
                </a:ext>
              </a:extLst>
            </p:cNvPr>
            <p:cNvSpPr/>
            <p:nvPr/>
          </p:nvSpPr>
          <p:spPr>
            <a:xfrm flipH="1">
              <a:off x="5004427" y="2386148"/>
              <a:ext cx="223589" cy="2885812"/>
            </a:xfrm>
            <a:prstGeom prst="leftBrace">
              <a:avLst/>
            </a:prstGeom>
            <a:ln w="3175" cap="rnd">
              <a:solidFill>
                <a:schemeClr val="tx1"/>
              </a:solidFill>
              <a:round/>
              <a:headEnd w="sm" len="sm"/>
              <a:tailEnd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5FF3374-3E1C-74C3-0560-018AA3E0E294}"/>
                </a:ext>
              </a:extLst>
            </p:cNvPr>
            <p:cNvSpPr/>
            <p:nvPr/>
          </p:nvSpPr>
          <p:spPr>
            <a:xfrm>
              <a:off x="5249272" y="3672839"/>
              <a:ext cx="567514" cy="266336"/>
            </a:xfrm>
            <a:prstGeom prst="rect">
              <a:avLst/>
            </a:prstGeom>
          </p:spPr>
          <p:txBody>
            <a:bodyPr wrap="none" lIns="54000" tIns="25200" rIns="54000" bIns="25200">
              <a:spAutoFit/>
            </a:bodyPr>
            <a:lstStyle/>
            <a:p>
              <a:r>
                <a:rPr lang="en-US" altLang="ko-KR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(17</a:t>
              </a:r>
              <a:r>
                <a:rPr lang="ko-KR" altLang="en-US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</a:t>
              </a:r>
              <a:r>
                <a:rPr lang="en-US" altLang="ko-KR" sz="1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7537377-04E0-5D71-1C9E-14D7BD2A7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39" y="2099216"/>
            <a:ext cx="27717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0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8" y="409635"/>
            <a:ext cx="9640002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Task </a:t>
            </a:r>
            <a:r>
              <a:rPr lang="ko-KR" altLang="en-US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내용</a:t>
            </a:r>
            <a:endParaRPr lang="en-US" altLang="ko-KR" sz="3600" kern="100" spc="-10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46D213-95AE-263F-50DE-69BB9F3DDDB5}"/>
              </a:ext>
            </a:extLst>
          </p:cNvPr>
          <p:cNvGrpSpPr/>
          <p:nvPr/>
        </p:nvGrpSpPr>
        <p:grpSpPr>
          <a:xfrm>
            <a:off x="11274804" y="5815124"/>
            <a:ext cx="592055" cy="556334"/>
            <a:chOff x="11519764" y="5882986"/>
            <a:chExt cx="592055" cy="5563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447B7-585A-7F14-6911-E7534CE063EC}"/>
                </a:ext>
              </a:extLst>
            </p:cNvPr>
            <p:cNvSpPr txBox="1"/>
            <p:nvPr/>
          </p:nvSpPr>
          <p:spPr>
            <a:xfrm>
              <a:off x="11519764" y="6069988"/>
              <a:ext cx="5920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1 3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024397-2233-905E-192D-D624E8C0FCB3}"/>
                </a:ext>
              </a:extLst>
            </p:cNvPr>
            <p:cNvSpPr/>
            <p:nvPr/>
          </p:nvSpPr>
          <p:spPr>
            <a:xfrm>
              <a:off x="11694253" y="5882986"/>
              <a:ext cx="350454" cy="106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0FA8CB-70B6-B26C-A2B7-A37AB96173E0}"/>
              </a:ext>
            </a:extLst>
          </p:cNvPr>
          <p:cNvCxnSpPr>
            <a:cxnSpLocks/>
          </p:cNvCxnSpPr>
          <p:nvPr/>
        </p:nvCxnSpPr>
        <p:spPr>
          <a:xfrm flipV="1">
            <a:off x="393231" y="1144028"/>
            <a:ext cx="11177600" cy="30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345000-D5CF-F746-E9B3-2DC7768DBB2F}"/>
              </a:ext>
            </a:extLst>
          </p:cNvPr>
          <p:cNvSpPr/>
          <p:nvPr/>
        </p:nvSpPr>
        <p:spPr>
          <a:xfrm>
            <a:off x="695957" y="1472659"/>
            <a:ext cx="3509922" cy="358669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Confusion matrix  &amp; accuracy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48DE7-6044-65C8-ACFC-2CD2755C80E6}"/>
              </a:ext>
            </a:extLst>
          </p:cNvPr>
          <p:cNvSpPr txBox="1"/>
          <p:nvPr/>
        </p:nvSpPr>
        <p:spPr>
          <a:xfrm>
            <a:off x="-687842" y="3654011"/>
            <a:ext cx="20447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112FA-98FA-EC11-7DE6-DE860CAACC5E}"/>
              </a:ext>
            </a:extLst>
          </p:cNvPr>
          <p:cNvSpPr txBox="1"/>
          <p:nvPr/>
        </p:nvSpPr>
        <p:spPr>
          <a:xfrm>
            <a:off x="3183529" y="5782949"/>
            <a:ext cx="20447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2F7AD0-41F4-4771-6FEF-1D732955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4" y="2150110"/>
            <a:ext cx="7672993" cy="36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DC4D7B8-AEC9-FA48-1A77-8E66141A2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511" y="2544984"/>
            <a:ext cx="2785035" cy="55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3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8" y="409635"/>
            <a:ext cx="9640002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고찰</a:t>
            </a:r>
            <a:endParaRPr lang="en-US" altLang="ko-KR" sz="3600" kern="100" spc="-10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46D213-95AE-263F-50DE-69BB9F3DDDB5}"/>
              </a:ext>
            </a:extLst>
          </p:cNvPr>
          <p:cNvGrpSpPr/>
          <p:nvPr/>
        </p:nvGrpSpPr>
        <p:grpSpPr>
          <a:xfrm>
            <a:off x="11274804" y="5815124"/>
            <a:ext cx="592055" cy="556334"/>
            <a:chOff x="11519764" y="5882986"/>
            <a:chExt cx="592055" cy="5563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447B7-585A-7F14-6911-E7534CE063EC}"/>
                </a:ext>
              </a:extLst>
            </p:cNvPr>
            <p:cNvSpPr txBox="1"/>
            <p:nvPr/>
          </p:nvSpPr>
          <p:spPr>
            <a:xfrm>
              <a:off x="11519764" y="6069988"/>
              <a:ext cx="5920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1 4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024397-2233-905E-192D-D624E8C0FCB3}"/>
                </a:ext>
              </a:extLst>
            </p:cNvPr>
            <p:cNvSpPr/>
            <p:nvPr/>
          </p:nvSpPr>
          <p:spPr>
            <a:xfrm>
              <a:off x="11694253" y="5882986"/>
              <a:ext cx="350454" cy="106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0FA8CB-70B6-B26C-A2B7-A37AB96173E0}"/>
              </a:ext>
            </a:extLst>
          </p:cNvPr>
          <p:cNvCxnSpPr>
            <a:cxnSpLocks/>
          </p:cNvCxnSpPr>
          <p:nvPr/>
        </p:nvCxnSpPr>
        <p:spPr>
          <a:xfrm flipV="1">
            <a:off x="393231" y="1144028"/>
            <a:ext cx="11177600" cy="30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345000-D5CF-F746-E9B3-2DC7768DBB2F}"/>
              </a:ext>
            </a:extLst>
          </p:cNvPr>
          <p:cNvSpPr/>
          <p:nvPr/>
        </p:nvSpPr>
        <p:spPr>
          <a:xfrm>
            <a:off x="695957" y="1472659"/>
            <a:ext cx="3509922" cy="358669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Confusion matrix  &amp; accuracy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48DE7-6044-65C8-ACFC-2CD2755C80E6}"/>
              </a:ext>
            </a:extLst>
          </p:cNvPr>
          <p:cNvSpPr txBox="1"/>
          <p:nvPr/>
        </p:nvSpPr>
        <p:spPr>
          <a:xfrm>
            <a:off x="-687842" y="3654011"/>
            <a:ext cx="20447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112FA-98FA-EC11-7DE6-DE860CAACC5E}"/>
              </a:ext>
            </a:extLst>
          </p:cNvPr>
          <p:cNvSpPr txBox="1"/>
          <p:nvPr/>
        </p:nvSpPr>
        <p:spPr>
          <a:xfrm>
            <a:off x="3183529" y="5782949"/>
            <a:ext cx="20447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D27541-98CF-41A3-DDC0-3F2AE015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4" y="2150110"/>
            <a:ext cx="7672993" cy="3600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64143E68-E4D2-3BD4-4DF5-A8225152C562}"/>
              </a:ext>
            </a:extLst>
          </p:cNvPr>
          <p:cNvSpPr/>
          <p:nvPr/>
        </p:nvSpPr>
        <p:spPr>
          <a:xfrm>
            <a:off x="1560352" y="2323752"/>
            <a:ext cx="327171" cy="338076"/>
          </a:xfrm>
          <a:prstGeom prst="ellipse">
            <a:avLst/>
          </a:prstGeom>
          <a:noFill/>
          <a:ln w="381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7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062598B-07FD-94E7-2DFB-8321887290D8}"/>
              </a:ext>
            </a:extLst>
          </p:cNvPr>
          <p:cNvSpPr/>
          <p:nvPr/>
        </p:nvSpPr>
        <p:spPr>
          <a:xfrm>
            <a:off x="7039761" y="5059961"/>
            <a:ext cx="327171" cy="338076"/>
          </a:xfrm>
          <a:prstGeom prst="ellipse">
            <a:avLst/>
          </a:prstGeom>
          <a:noFill/>
          <a:ln w="381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7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4559AC-5AB3-DC73-FBCE-64377A093D18}"/>
              </a:ext>
            </a:extLst>
          </p:cNvPr>
          <p:cNvSpPr/>
          <p:nvPr/>
        </p:nvSpPr>
        <p:spPr>
          <a:xfrm>
            <a:off x="5877168" y="2719975"/>
            <a:ext cx="327171" cy="338076"/>
          </a:xfrm>
          <a:prstGeom prst="ellipse">
            <a:avLst/>
          </a:prstGeom>
          <a:noFill/>
          <a:ln w="381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7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07D718A-D381-0BB3-87A7-490819C84065}"/>
              </a:ext>
            </a:extLst>
          </p:cNvPr>
          <p:cNvSpPr/>
          <p:nvPr/>
        </p:nvSpPr>
        <p:spPr>
          <a:xfrm>
            <a:off x="5877167" y="4481121"/>
            <a:ext cx="327171" cy="338076"/>
          </a:xfrm>
          <a:prstGeom prst="ellipse">
            <a:avLst/>
          </a:prstGeom>
          <a:noFill/>
          <a:ln w="381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7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479FFB2-AB95-E53D-4983-692CDEBBE17D}"/>
              </a:ext>
            </a:extLst>
          </p:cNvPr>
          <p:cNvSpPr/>
          <p:nvPr/>
        </p:nvSpPr>
        <p:spPr>
          <a:xfrm>
            <a:off x="806741" y="4874494"/>
            <a:ext cx="327171" cy="338076"/>
          </a:xfrm>
          <a:prstGeom prst="ellipse">
            <a:avLst/>
          </a:prstGeom>
          <a:noFill/>
          <a:ln w="381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7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228822B-0691-48FD-CEA5-6780BEBCB432}"/>
              </a:ext>
            </a:extLst>
          </p:cNvPr>
          <p:cNvSpPr/>
          <p:nvPr/>
        </p:nvSpPr>
        <p:spPr>
          <a:xfrm>
            <a:off x="2724055" y="2912496"/>
            <a:ext cx="327171" cy="338076"/>
          </a:xfrm>
          <a:prstGeom prst="ellipse">
            <a:avLst/>
          </a:prstGeom>
          <a:noFill/>
          <a:ln w="381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7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C282D66-D99C-B386-9973-3AE913B5E131}"/>
              </a:ext>
            </a:extLst>
          </p:cNvPr>
          <p:cNvSpPr/>
          <p:nvPr/>
        </p:nvSpPr>
        <p:spPr>
          <a:xfrm>
            <a:off x="1981200" y="4874494"/>
            <a:ext cx="327171" cy="338076"/>
          </a:xfrm>
          <a:prstGeom prst="ellipse">
            <a:avLst/>
          </a:prstGeom>
          <a:noFill/>
          <a:ln w="381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7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5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8" y="409635"/>
            <a:ext cx="9640002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고찰</a:t>
            </a:r>
            <a:endParaRPr lang="en-US" altLang="ko-KR" sz="3600" kern="100" spc="-10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46D213-95AE-263F-50DE-69BB9F3DDDB5}"/>
              </a:ext>
            </a:extLst>
          </p:cNvPr>
          <p:cNvGrpSpPr/>
          <p:nvPr/>
        </p:nvGrpSpPr>
        <p:grpSpPr>
          <a:xfrm>
            <a:off x="11274804" y="5815124"/>
            <a:ext cx="592055" cy="556334"/>
            <a:chOff x="11519764" y="5882986"/>
            <a:chExt cx="592055" cy="5563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447B7-585A-7F14-6911-E7534CE063EC}"/>
                </a:ext>
              </a:extLst>
            </p:cNvPr>
            <p:cNvSpPr txBox="1"/>
            <p:nvPr/>
          </p:nvSpPr>
          <p:spPr>
            <a:xfrm>
              <a:off x="11519764" y="6069988"/>
              <a:ext cx="5920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1 5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024397-2233-905E-192D-D624E8C0FCB3}"/>
                </a:ext>
              </a:extLst>
            </p:cNvPr>
            <p:cNvSpPr/>
            <p:nvPr/>
          </p:nvSpPr>
          <p:spPr>
            <a:xfrm>
              <a:off x="11694253" y="5882986"/>
              <a:ext cx="350454" cy="106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0FA8CB-70B6-B26C-A2B7-A37AB96173E0}"/>
              </a:ext>
            </a:extLst>
          </p:cNvPr>
          <p:cNvCxnSpPr>
            <a:cxnSpLocks/>
          </p:cNvCxnSpPr>
          <p:nvPr/>
        </p:nvCxnSpPr>
        <p:spPr>
          <a:xfrm flipV="1">
            <a:off x="393231" y="1144028"/>
            <a:ext cx="11177600" cy="30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345000-D5CF-F746-E9B3-2DC7768DBB2F}"/>
              </a:ext>
            </a:extLst>
          </p:cNvPr>
          <p:cNvSpPr/>
          <p:nvPr/>
        </p:nvSpPr>
        <p:spPr>
          <a:xfrm>
            <a:off x="695957" y="1472659"/>
            <a:ext cx="3509922" cy="358669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Confusion matrix  &amp; accuracy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48DE7-6044-65C8-ACFC-2CD2755C80E6}"/>
              </a:ext>
            </a:extLst>
          </p:cNvPr>
          <p:cNvSpPr txBox="1"/>
          <p:nvPr/>
        </p:nvSpPr>
        <p:spPr>
          <a:xfrm>
            <a:off x="-687842" y="3654011"/>
            <a:ext cx="20447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112FA-98FA-EC11-7DE6-DE860CAACC5E}"/>
              </a:ext>
            </a:extLst>
          </p:cNvPr>
          <p:cNvSpPr txBox="1"/>
          <p:nvPr/>
        </p:nvSpPr>
        <p:spPr>
          <a:xfrm>
            <a:off x="3183529" y="5782949"/>
            <a:ext cx="20447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0D1A34-CA71-DCE1-14C3-AF53D9F3F777}"/>
              </a:ext>
            </a:extLst>
          </p:cNvPr>
          <p:cNvGrpSpPr/>
          <p:nvPr/>
        </p:nvGrpSpPr>
        <p:grpSpPr>
          <a:xfrm>
            <a:off x="552454" y="2150110"/>
            <a:ext cx="7672993" cy="3600000"/>
            <a:chOff x="552454" y="2150110"/>
            <a:chExt cx="7672993" cy="360000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CA39169-DF55-50DA-1170-A99385476DE5}"/>
                </a:ext>
              </a:extLst>
            </p:cNvPr>
            <p:cNvGrpSpPr/>
            <p:nvPr/>
          </p:nvGrpSpPr>
          <p:grpSpPr>
            <a:xfrm>
              <a:off x="552454" y="2150110"/>
              <a:ext cx="7672993" cy="3600000"/>
              <a:chOff x="552454" y="2150110"/>
              <a:chExt cx="7672993" cy="3600000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71D27541-98CF-41A3-DDC0-3F2AE0155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2454" y="2150110"/>
                <a:ext cx="7672993" cy="3600000"/>
              </a:xfrm>
              <a:prstGeom prst="rect">
                <a:avLst/>
              </a:prstGeom>
            </p:spPr>
          </p:pic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64143E68-E4D2-3BD4-4DF5-A8225152C562}"/>
                  </a:ext>
                </a:extLst>
              </p:cNvPr>
              <p:cNvSpPr/>
              <p:nvPr/>
            </p:nvSpPr>
            <p:spPr>
              <a:xfrm>
                <a:off x="1560352" y="2323752"/>
                <a:ext cx="327171" cy="338076"/>
              </a:xfrm>
              <a:prstGeom prst="ellipse">
                <a:avLst/>
              </a:prstGeom>
              <a:noFill/>
              <a:ln w="38100" cap="rnd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700" kern="100" spc="-8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062598B-07FD-94E7-2DFB-8321887290D8}"/>
                  </a:ext>
                </a:extLst>
              </p:cNvPr>
              <p:cNvSpPr/>
              <p:nvPr/>
            </p:nvSpPr>
            <p:spPr>
              <a:xfrm>
                <a:off x="7039761" y="5059961"/>
                <a:ext cx="327171" cy="338076"/>
              </a:xfrm>
              <a:prstGeom prst="ellipse">
                <a:avLst/>
              </a:prstGeom>
              <a:noFill/>
              <a:ln w="38100" cap="rnd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700" kern="100" spc="-8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54559AC-5AB3-DC73-FBCE-64377A093D18}"/>
                  </a:ext>
                </a:extLst>
              </p:cNvPr>
              <p:cNvSpPr/>
              <p:nvPr/>
            </p:nvSpPr>
            <p:spPr>
              <a:xfrm>
                <a:off x="5877168" y="2719975"/>
                <a:ext cx="327171" cy="338076"/>
              </a:xfrm>
              <a:prstGeom prst="ellipse">
                <a:avLst/>
              </a:prstGeom>
              <a:noFill/>
              <a:ln w="38100" cap="rnd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700" kern="100" spc="-8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07D718A-D381-0BB3-87A7-490819C84065}"/>
                  </a:ext>
                </a:extLst>
              </p:cNvPr>
              <p:cNvSpPr/>
              <p:nvPr/>
            </p:nvSpPr>
            <p:spPr>
              <a:xfrm>
                <a:off x="5877167" y="4481121"/>
                <a:ext cx="327171" cy="338076"/>
              </a:xfrm>
              <a:prstGeom prst="ellipse">
                <a:avLst/>
              </a:prstGeom>
              <a:noFill/>
              <a:ln w="38100" cap="rnd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700" kern="100" spc="-8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479FFB2-AB95-E53D-4983-692CDEBBE17D}"/>
                  </a:ext>
                </a:extLst>
              </p:cNvPr>
              <p:cNvSpPr/>
              <p:nvPr/>
            </p:nvSpPr>
            <p:spPr>
              <a:xfrm>
                <a:off x="806741" y="4874494"/>
                <a:ext cx="327171" cy="338076"/>
              </a:xfrm>
              <a:prstGeom prst="ellipse">
                <a:avLst/>
              </a:prstGeom>
              <a:noFill/>
              <a:ln w="38100" cap="rnd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700" kern="100" spc="-8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9228822B-0691-48FD-CEA5-6780BEBCB432}"/>
                  </a:ext>
                </a:extLst>
              </p:cNvPr>
              <p:cNvSpPr/>
              <p:nvPr/>
            </p:nvSpPr>
            <p:spPr>
              <a:xfrm>
                <a:off x="2724055" y="2912496"/>
                <a:ext cx="327171" cy="338076"/>
              </a:xfrm>
              <a:prstGeom prst="ellipse">
                <a:avLst/>
              </a:prstGeom>
              <a:noFill/>
              <a:ln w="38100" cap="rnd">
                <a:solidFill>
                  <a:srgbClr val="FF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700" kern="100" spc="-8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C282D66-D99C-B386-9973-3AE913B5E131}"/>
                </a:ext>
              </a:extLst>
            </p:cNvPr>
            <p:cNvSpPr/>
            <p:nvPr/>
          </p:nvSpPr>
          <p:spPr>
            <a:xfrm>
              <a:off x="1981200" y="4874494"/>
              <a:ext cx="327171" cy="338076"/>
            </a:xfrm>
            <a:prstGeom prst="ellipse">
              <a:avLst/>
            </a:prstGeom>
            <a:noFill/>
            <a:ln w="38100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7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9C92B7-BB50-0407-50F4-6CC0D5F669C9}"/>
              </a:ext>
            </a:extLst>
          </p:cNvPr>
          <p:cNvSpPr txBox="1"/>
          <p:nvPr/>
        </p:nvSpPr>
        <p:spPr>
          <a:xfrm>
            <a:off x="8406359" y="2681124"/>
            <a:ext cx="3699474" cy="3539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적은 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Segment 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개수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(Input)</a:t>
            </a: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MLP 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구조상의 문제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(Dropout, </a:t>
            </a:r>
            <a:r>
              <a:rPr lang="ko-KR" altLang="en-US" sz="1600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노드수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손실함수의 문제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600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CrossEntropyLoss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행렬 계산간의 문제</a:t>
            </a: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064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8" y="409635"/>
            <a:ext cx="9640002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고찰</a:t>
            </a:r>
            <a:endParaRPr lang="en-US" altLang="ko-KR" sz="3600" kern="100" spc="-10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46D213-95AE-263F-50DE-69BB9F3DDDB5}"/>
              </a:ext>
            </a:extLst>
          </p:cNvPr>
          <p:cNvGrpSpPr/>
          <p:nvPr/>
        </p:nvGrpSpPr>
        <p:grpSpPr>
          <a:xfrm>
            <a:off x="11274804" y="5815124"/>
            <a:ext cx="592055" cy="556334"/>
            <a:chOff x="11519764" y="5882986"/>
            <a:chExt cx="592055" cy="5563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447B7-585A-7F14-6911-E7534CE063EC}"/>
                </a:ext>
              </a:extLst>
            </p:cNvPr>
            <p:cNvSpPr txBox="1"/>
            <p:nvPr/>
          </p:nvSpPr>
          <p:spPr>
            <a:xfrm>
              <a:off x="11519764" y="6069988"/>
              <a:ext cx="5920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1 6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024397-2233-905E-192D-D624E8C0FCB3}"/>
                </a:ext>
              </a:extLst>
            </p:cNvPr>
            <p:cNvSpPr/>
            <p:nvPr/>
          </p:nvSpPr>
          <p:spPr>
            <a:xfrm>
              <a:off x="11694253" y="5882986"/>
              <a:ext cx="350454" cy="106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0FA8CB-70B6-B26C-A2B7-A37AB96173E0}"/>
              </a:ext>
            </a:extLst>
          </p:cNvPr>
          <p:cNvCxnSpPr>
            <a:cxnSpLocks/>
          </p:cNvCxnSpPr>
          <p:nvPr/>
        </p:nvCxnSpPr>
        <p:spPr>
          <a:xfrm flipV="1">
            <a:off x="393231" y="1144028"/>
            <a:ext cx="11177600" cy="30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4686A70A-BCEB-429F-F3EE-B5630A90F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286" y="1561917"/>
            <a:ext cx="3146762" cy="216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244028F-784F-D58F-0502-2F004C5D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674" y="3842126"/>
            <a:ext cx="3092374" cy="216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C553761-6A9A-4FE1-66D2-44023B5F9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107" y="3842126"/>
            <a:ext cx="2968057" cy="21600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9D89839-7A01-B51F-63E1-A8B078C2E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3107" y="1561917"/>
            <a:ext cx="2968057" cy="216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6647952-7A9B-DC90-CC31-079619367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72" y="1561917"/>
            <a:ext cx="3045755" cy="216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854676F-6E51-791D-0343-AD4420A04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472" y="3842126"/>
            <a:ext cx="304575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1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8" y="409635"/>
            <a:ext cx="9640002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고찰</a:t>
            </a:r>
            <a:endParaRPr lang="en-US" altLang="ko-KR" sz="3600" kern="100" spc="-10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46D213-95AE-263F-50DE-69BB9F3DDDB5}"/>
              </a:ext>
            </a:extLst>
          </p:cNvPr>
          <p:cNvGrpSpPr/>
          <p:nvPr/>
        </p:nvGrpSpPr>
        <p:grpSpPr>
          <a:xfrm>
            <a:off x="11274804" y="5815124"/>
            <a:ext cx="592055" cy="556334"/>
            <a:chOff x="11519764" y="5882986"/>
            <a:chExt cx="592055" cy="5563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447B7-585A-7F14-6911-E7534CE063EC}"/>
                </a:ext>
              </a:extLst>
            </p:cNvPr>
            <p:cNvSpPr txBox="1"/>
            <p:nvPr/>
          </p:nvSpPr>
          <p:spPr>
            <a:xfrm>
              <a:off x="11519764" y="6069988"/>
              <a:ext cx="5920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1 7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024397-2233-905E-192D-D624E8C0FCB3}"/>
                </a:ext>
              </a:extLst>
            </p:cNvPr>
            <p:cNvSpPr/>
            <p:nvPr/>
          </p:nvSpPr>
          <p:spPr>
            <a:xfrm>
              <a:off x="11694253" y="5882986"/>
              <a:ext cx="350454" cy="106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0FA8CB-70B6-B26C-A2B7-A37AB96173E0}"/>
              </a:ext>
            </a:extLst>
          </p:cNvPr>
          <p:cNvCxnSpPr>
            <a:cxnSpLocks/>
          </p:cNvCxnSpPr>
          <p:nvPr/>
        </p:nvCxnSpPr>
        <p:spPr>
          <a:xfrm flipV="1">
            <a:off x="393231" y="1144028"/>
            <a:ext cx="11177600" cy="30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95F6148-3D3F-49C6-A911-1E318D233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031" y="1978311"/>
            <a:ext cx="4977778" cy="35301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DEE3B1-5286-1BE9-ECD0-143DE0D30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19" y="1946951"/>
            <a:ext cx="4977778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6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08EA9ED-C372-4917-9D99-AE367F83ADE9}"/>
              </a:ext>
            </a:extLst>
          </p:cNvPr>
          <p:cNvGrpSpPr/>
          <p:nvPr/>
        </p:nvGrpSpPr>
        <p:grpSpPr>
          <a:xfrm>
            <a:off x="805809" y="2939223"/>
            <a:ext cx="10618218" cy="3046491"/>
            <a:chOff x="805809" y="2939223"/>
            <a:chExt cx="10618218" cy="30464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F8344D7-4ADA-4A88-8100-C4A8D852629E}"/>
                </a:ext>
              </a:extLst>
            </p:cNvPr>
            <p:cNvSpPr/>
            <p:nvPr/>
          </p:nvSpPr>
          <p:spPr>
            <a:xfrm>
              <a:off x="805809" y="2939223"/>
              <a:ext cx="4256994" cy="67710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/>
              <a:r>
                <a:rPr lang="en-US" altLang="ko-KR" sz="4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Thank you</a:t>
              </a:r>
              <a:endParaRPr lang="ko-KR" altLang="en-US" sz="4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3ECB377-47C2-43D1-B5B8-BB6D9FE36522}"/>
                </a:ext>
              </a:extLst>
            </p:cNvPr>
            <p:cNvSpPr/>
            <p:nvPr/>
          </p:nvSpPr>
          <p:spPr>
            <a:xfrm>
              <a:off x="9379327" y="5104830"/>
              <a:ext cx="2044700" cy="643449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2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20186373</a:t>
              </a:r>
            </a:p>
            <a:p>
              <a:pPr algn="r"/>
              <a:r>
                <a:rPr lang="ko-KR" altLang="en-US" sz="24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김영호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4951199-0D01-45F2-84BA-B5532D73177F}"/>
                </a:ext>
              </a:extLst>
            </p:cNvPr>
            <p:cNvCxnSpPr>
              <a:cxnSpLocks/>
            </p:cNvCxnSpPr>
            <p:nvPr/>
          </p:nvCxnSpPr>
          <p:spPr>
            <a:xfrm>
              <a:off x="3695966" y="5985714"/>
              <a:ext cx="561948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364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79847BBE-BD05-4F41-A875-305F82BC0BF2}"/>
              </a:ext>
            </a:extLst>
          </p:cNvPr>
          <p:cNvGrpSpPr/>
          <p:nvPr/>
        </p:nvGrpSpPr>
        <p:grpSpPr>
          <a:xfrm>
            <a:off x="7517080" y="1391894"/>
            <a:ext cx="2811718" cy="3718606"/>
            <a:chOff x="7949047" y="752999"/>
            <a:chExt cx="2811718" cy="37186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884770E-10F6-4BFE-94B3-426B4F406B1E}"/>
                </a:ext>
              </a:extLst>
            </p:cNvPr>
            <p:cNvSpPr/>
            <p:nvPr/>
          </p:nvSpPr>
          <p:spPr>
            <a:xfrm>
              <a:off x="7949047" y="752999"/>
              <a:ext cx="2811718" cy="358669"/>
            </a:xfrm>
            <a:prstGeom prst="rect">
              <a:avLst/>
            </a:prstGeom>
          </p:spPr>
          <p:txBody>
            <a:bodyPr wrap="none" lIns="54000" tIns="25200" rIns="54000" bIns="25200">
              <a:spAutoFit/>
            </a:bodyPr>
            <a:lstStyle/>
            <a:p>
              <a:r>
                <a:rPr lang="en-US" altLang="ko-KR" sz="2000" kern="100" spc="-10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  /  Task </a:t>
              </a:r>
              <a:r>
                <a:rPr lang="ko-KR" altLang="en-US" sz="2000" kern="100" spc="-10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 공부 및  이해</a:t>
              </a:r>
              <a:endParaRPr lang="en-US" altLang="ko-KR" sz="20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7D4DBCD-D951-4BC7-8DCA-36B3F80570BC}"/>
                </a:ext>
              </a:extLst>
            </p:cNvPr>
            <p:cNvGrpSpPr/>
            <p:nvPr/>
          </p:nvGrpSpPr>
          <p:grpSpPr>
            <a:xfrm>
              <a:off x="7949047" y="2432967"/>
              <a:ext cx="2377796" cy="1144988"/>
              <a:chOff x="7949047" y="2837831"/>
              <a:chExt cx="2377796" cy="114498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80CFAD3-81E9-4CF1-82F1-2E0F3E2CD0D9}"/>
                  </a:ext>
                </a:extLst>
              </p:cNvPr>
              <p:cNvSpPr/>
              <p:nvPr/>
            </p:nvSpPr>
            <p:spPr>
              <a:xfrm>
                <a:off x="7949047" y="2837831"/>
                <a:ext cx="2215401" cy="358669"/>
              </a:xfrm>
              <a:prstGeom prst="rect">
                <a:avLst/>
              </a:prstGeom>
            </p:spPr>
            <p:txBody>
              <a:bodyPr wrap="none" lIns="54000" tIns="25200" rIns="54000" bIns="25200">
                <a:spAutoFit/>
              </a:bodyPr>
              <a:lstStyle/>
              <a:p>
                <a:pPr lvl="0"/>
                <a:r>
                  <a:rPr lang="en-US" altLang="ko-KR" sz="2000" kern="100" spc="-10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02  /  Task </a:t>
                </a:r>
                <a:r>
                  <a:rPr lang="ko-KR" altLang="en-US" sz="2000" kern="100" spc="-10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전체 내용</a:t>
                </a:r>
                <a:endParaRPr lang="en-US" altLang="ko-KR" sz="2000" kern="100" spc="-10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4B5E934-77BF-4C36-A85C-8A8E0153B839}"/>
                  </a:ext>
                </a:extLst>
              </p:cNvPr>
              <p:cNvSpPr/>
              <p:nvPr/>
            </p:nvSpPr>
            <p:spPr>
              <a:xfrm>
                <a:off x="8283733" y="3193263"/>
                <a:ext cx="2043110" cy="789556"/>
              </a:xfrm>
              <a:prstGeom prst="rect">
                <a:avLst/>
              </a:prstGeom>
            </p:spPr>
            <p:txBody>
              <a:bodyPr wrap="none" lIns="54000" tIns="25200" rIns="54000" bIns="25200">
                <a:spAutoFit/>
              </a:bodyPr>
              <a:lstStyle/>
              <a:p>
                <a:r>
                  <a:rPr lang="en-US" altLang="ko-KR" sz="1200" kern="100" spc="-7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· </a:t>
                </a:r>
                <a:r>
                  <a:rPr lang="ko-KR" altLang="en-US" sz="1200" kern="100" spc="-7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데이터 정리 방법</a:t>
                </a:r>
                <a:endParaRPr lang="en-US" altLang="ko-KR" sz="12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en-US" altLang="ko-KR" sz="1200" kern="100" spc="-7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· </a:t>
                </a:r>
                <a:r>
                  <a:rPr lang="ko-KR" altLang="en-US" sz="1200" kern="100" spc="-7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통계치 그래프 </a:t>
                </a:r>
                <a:endParaRPr lang="en-US" altLang="ko-KR" sz="12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en-US" altLang="ko-KR" sz="1200" kern="100" spc="-7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· MLP </a:t>
                </a:r>
                <a:r>
                  <a:rPr lang="ko-KR" altLang="en-US" sz="1200" kern="100" spc="-7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구조</a:t>
                </a:r>
                <a:endParaRPr lang="en-US" altLang="ko-KR" sz="1200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en-US" altLang="ko-KR" sz="1200" kern="100" spc="-70" dirty="0">
                    <a:ln w="3175" cap="rnd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· Confusion matrix  &amp; accuracy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9751385-B714-412B-8966-EB02ADDD7182}"/>
                </a:ext>
              </a:extLst>
            </p:cNvPr>
            <p:cNvSpPr/>
            <p:nvPr/>
          </p:nvSpPr>
          <p:spPr>
            <a:xfrm>
              <a:off x="7949047" y="4112936"/>
              <a:ext cx="1160625" cy="358669"/>
            </a:xfrm>
            <a:prstGeom prst="rect">
              <a:avLst/>
            </a:prstGeom>
          </p:spPr>
          <p:txBody>
            <a:bodyPr wrap="none" lIns="54000" tIns="25200" rIns="54000" bIns="25200">
              <a:spAutoFit/>
            </a:bodyPr>
            <a:lstStyle/>
            <a:p>
              <a:pPr lvl="0"/>
              <a:r>
                <a:rPr lang="en-US" altLang="ko-KR" sz="2000" kern="100" spc="-10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  /  </a:t>
              </a:r>
              <a:r>
                <a:rPr lang="ko-KR" altLang="en-US" sz="2000" kern="100" spc="-10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고찰</a:t>
              </a:r>
              <a:endParaRPr lang="en-US" altLang="ko-KR" sz="20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99F2E69-322F-4C05-A420-5F6D27C38497}"/>
              </a:ext>
            </a:extLst>
          </p:cNvPr>
          <p:cNvGrpSpPr/>
          <p:nvPr/>
        </p:nvGrpSpPr>
        <p:grpSpPr>
          <a:xfrm>
            <a:off x="11274804" y="5815124"/>
            <a:ext cx="592055" cy="556334"/>
            <a:chOff x="11519764" y="5882986"/>
            <a:chExt cx="592055" cy="55633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628A06-8005-4EDC-9C1E-67C9A8FFDB67}"/>
                </a:ext>
              </a:extLst>
            </p:cNvPr>
            <p:cNvSpPr txBox="1"/>
            <p:nvPr/>
          </p:nvSpPr>
          <p:spPr>
            <a:xfrm>
              <a:off x="11519764" y="6069988"/>
              <a:ext cx="5920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0 2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3B3B10-A738-443A-A5C3-A9D186305164}"/>
                </a:ext>
              </a:extLst>
            </p:cNvPr>
            <p:cNvSpPr/>
            <p:nvPr/>
          </p:nvSpPr>
          <p:spPr>
            <a:xfrm>
              <a:off x="11694253" y="5882986"/>
              <a:ext cx="350454" cy="106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19FAA02-5912-4594-8B7D-E0BDCFAC6B3E}"/>
              </a:ext>
            </a:extLst>
          </p:cNvPr>
          <p:cNvSpPr/>
          <p:nvPr/>
        </p:nvSpPr>
        <p:spPr>
          <a:xfrm>
            <a:off x="628122" y="376079"/>
            <a:ext cx="5095422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4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8DAFA72-A35D-8A34-8E46-BE792F789520}"/>
              </a:ext>
            </a:extLst>
          </p:cNvPr>
          <p:cNvCxnSpPr>
            <a:cxnSpLocks/>
          </p:cNvCxnSpPr>
          <p:nvPr/>
        </p:nvCxnSpPr>
        <p:spPr>
          <a:xfrm>
            <a:off x="7069066" y="1006680"/>
            <a:ext cx="0" cy="516149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8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8" y="409635"/>
            <a:ext cx="6712244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Task </a:t>
            </a:r>
            <a:r>
              <a:rPr lang="ko-KR" altLang="en-US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 공부 및  이해</a:t>
            </a:r>
            <a:endParaRPr lang="en-US" altLang="ko-KR" sz="3600" kern="100" spc="-10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46D213-95AE-263F-50DE-69BB9F3DDDB5}"/>
              </a:ext>
            </a:extLst>
          </p:cNvPr>
          <p:cNvGrpSpPr/>
          <p:nvPr/>
        </p:nvGrpSpPr>
        <p:grpSpPr>
          <a:xfrm>
            <a:off x="11274804" y="5815124"/>
            <a:ext cx="592055" cy="556334"/>
            <a:chOff x="11519764" y="5882986"/>
            <a:chExt cx="592055" cy="5563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447B7-585A-7F14-6911-E7534CE063EC}"/>
                </a:ext>
              </a:extLst>
            </p:cNvPr>
            <p:cNvSpPr txBox="1"/>
            <p:nvPr/>
          </p:nvSpPr>
          <p:spPr>
            <a:xfrm>
              <a:off x="11519764" y="6069988"/>
              <a:ext cx="5920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0 3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024397-2233-905E-192D-D624E8C0FCB3}"/>
                </a:ext>
              </a:extLst>
            </p:cNvPr>
            <p:cNvSpPr/>
            <p:nvPr/>
          </p:nvSpPr>
          <p:spPr>
            <a:xfrm>
              <a:off x="11694253" y="5882986"/>
              <a:ext cx="350454" cy="106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0FA8CB-70B6-B26C-A2B7-A37AB96173E0}"/>
              </a:ext>
            </a:extLst>
          </p:cNvPr>
          <p:cNvCxnSpPr>
            <a:cxnSpLocks/>
          </p:cNvCxnSpPr>
          <p:nvPr/>
        </p:nvCxnSpPr>
        <p:spPr>
          <a:xfrm flipV="1">
            <a:off x="393231" y="1144028"/>
            <a:ext cx="11177600" cy="30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F18AB6F-87D3-5817-4822-77E6409433A9}"/>
              </a:ext>
            </a:extLst>
          </p:cNvPr>
          <p:cNvSpPr txBox="1"/>
          <p:nvPr/>
        </p:nvSpPr>
        <p:spPr>
          <a:xfrm>
            <a:off x="706031" y="1749843"/>
            <a:ext cx="3145798" cy="3539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600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하이퍼파라미터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(Hyper Parameter)</a:t>
            </a: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Batch size</a:t>
            </a: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Epoch 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개수</a:t>
            </a: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Learning rate</a:t>
            </a: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Hidden Layer 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개수</a:t>
            </a: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Hidden Layer 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개수</a:t>
            </a: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등등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..</a:t>
            </a: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BD946B1-7B41-B709-8F32-F33AAA138FD9}"/>
              </a:ext>
            </a:extLst>
          </p:cNvPr>
          <p:cNvSpPr/>
          <p:nvPr/>
        </p:nvSpPr>
        <p:spPr>
          <a:xfrm>
            <a:off x="3951215" y="3357021"/>
            <a:ext cx="2021746" cy="325073"/>
          </a:xfrm>
          <a:prstGeom prst="rightArrow">
            <a:avLst/>
          </a:prstGeom>
          <a:solidFill>
            <a:schemeClr val="tx1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7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CB148-CBCE-73C5-4258-1339BA46D4AA}"/>
              </a:ext>
            </a:extLst>
          </p:cNvPr>
          <p:cNvSpPr txBox="1"/>
          <p:nvPr/>
        </p:nvSpPr>
        <p:spPr>
          <a:xfrm>
            <a:off x="6219041" y="1818577"/>
            <a:ext cx="6014339" cy="3293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600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하이퍼파라미터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(Hyper Parameter)</a:t>
            </a: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Batch size  -&gt; 10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고정</a:t>
            </a: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Epoch 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개수 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600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오답률이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0.1 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이하까지 나오도록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(loss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가 변함이 </a:t>
            </a:r>
            <a:r>
              <a:rPr lang="ko-KR" altLang="en-US" sz="1600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없을때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b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100~200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번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Learning rate -&gt; 0.001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고정</a:t>
            </a: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Hidden Layer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개수</a:t>
            </a: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Hidden Layer 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노드 개수</a:t>
            </a: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07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8" y="409635"/>
            <a:ext cx="6712244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Task </a:t>
            </a:r>
            <a:r>
              <a:rPr lang="ko-KR" altLang="en-US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 공부 및  이해</a:t>
            </a:r>
            <a:endParaRPr lang="en-US" altLang="ko-KR" sz="3600" kern="100" spc="-10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46D213-95AE-263F-50DE-69BB9F3DDDB5}"/>
              </a:ext>
            </a:extLst>
          </p:cNvPr>
          <p:cNvGrpSpPr/>
          <p:nvPr/>
        </p:nvGrpSpPr>
        <p:grpSpPr>
          <a:xfrm>
            <a:off x="11274804" y="5815124"/>
            <a:ext cx="592055" cy="556334"/>
            <a:chOff x="11519764" y="5882986"/>
            <a:chExt cx="592055" cy="5563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447B7-585A-7F14-6911-E7534CE063EC}"/>
                </a:ext>
              </a:extLst>
            </p:cNvPr>
            <p:cNvSpPr txBox="1"/>
            <p:nvPr/>
          </p:nvSpPr>
          <p:spPr>
            <a:xfrm>
              <a:off x="11519764" y="6069988"/>
              <a:ext cx="5920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0 4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024397-2233-905E-192D-D624E8C0FCB3}"/>
                </a:ext>
              </a:extLst>
            </p:cNvPr>
            <p:cNvSpPr/>
            <p:nvPr/>
          </p:nvSpPr>
          <p:spPr>
            <a:xfrm>
              <a:off x="11694253" y="5882986"/>
              <a:ext cx="350454" cy="106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0FA8CB-70B6-B26C-A2B7-A37AB96173E0}"/>
              </a:ext>
            </a:extLst>
          </p:cNvPr>
          <p:cNvCxnSpPr>
            <a:cxnSpLocks/>
          </p:cNvCxnSpPr>
          <p:nvPr/>
        </p:nvCxnSpPr>
        <p:spPr>
          <a:xfrm flipV="1">
            <a:off x="393231" y="1144028"/>
            <a:ext cx="11177600" cy="30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BC238A-A7C6-2920-B561-080F34D03895}"/>
              </a:ext>
            </a:extLst>
          </p:cNvPr>
          <p:cNvGrpSpPr/>
          <p:nvPr/>
        </p:nvGrpSpPr>
        <p:grpSpPr>
          <a:xfrm>
            <a:off x="2140591" y="1874130"/>
            <a:ext cx="7828425" cy="3109740"/>
            <a:chOff x="1458188" y="1632260"/>
            <a:chExt cx="7828425" cy="310974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689D424-C197-B52F-15A9-F9D85D38A71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188" y="1632260"/>
              <a:ext cx="7828425" cy="0"/>
            </a:xfrm>
            <a:prstGeom prst="line">
              <a:avLst/>
            </a:prstGeom>
            <a:ln w="228600"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87D834D-1EB3-1071-DE05-D605845EDB1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188" y="4742000"/>
              <a:ext cx="7828425" cy="0"/>
            </a:xfrm>
            <a:prstGeom prst="line">
              <a:avLst/>
            </a:prstGeom>
            <a:ln w="228600">
              <a:solidFill>
                <a:schemeClr val="tx1">
                  <a:lumMod val="75000"/>
                  <a:lumOff val="2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B3C2F14A-08DE-2795-896C-8CA313B72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22107"/>
              </p:ext>
            </p:extLst>
          </p:nvPr>
        </p:nvGraphicFramePr>
        <p:xfrm>
          <a:off x="2140591" y="2097135"/>
          <a:ext cx="7828425" cy="263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831">
                  <a:extLst>
                    <a:ext uri="{9D8B030D-6E8A-4147-A177-3AD203B41FA5}">
                      <a16:colId xmlns:a16="http://schemas.microsoft.com/office/drawing/2014/main" val="2968255590"/>
                    </a:ext>
                  </a:extLst>
                </a:gridCol>
                <a:gridCol w="3095857">
                  <a:extLst>
                    <a:ext uri="{9D8B030D-6E8A-4147-A177-3AD203B41FA5}">
                      <a16:colId xmlns:a16="http://schemas.microsoft.com/office/drawing/2014/main" val="988544627"/>
                    </a:ext>
                  </a:extLst>
                </a:gridCol>
                <a:gridCol w="3130737">
                  <a:extLst>
                    <a:ext uri="{9D8B030D-6E8A-4147-A177-3AD203B41FA5}">
                      <a16:colId xmlns:a16="http://schemas.microsoft.com/office/drawing/2014/main" val="1639793177"/>
                    </a:ext>
                  </a:extLst>
                </a:gridCol>
              </a:tblGrid>
              <a:tr h="877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00" cap="none" spc="-70" normalizeH="0" baseline="0" noProof="0" dirty="0">
                        <a:ln w="3175" cap="rnd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00" cap="none" spc="-70" normalizeH="0" baseline="0" noProof="0" dirty="0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Hidden Layer </a:t>
                      </a:r>
                      <a:r>
                        <a:rPr kumimoji="0" lang="ko-KR" altLang="en-US" sz="1800" b="0" i="0" u="none" strike="noStrike" kern="100" cap="none" spc="-70" normalizeH="0" baseline="0" noProof="0" dirty="0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00" cap="none" spc="-70" normalizeH="0" baseline="0" noProof="0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Hidden Layer </a:t>
                      </a:r>
                      <a:r>
                        <a:rPr kumimoji="0" lang="ko-KR" altLang="en-US" sz="1800" b="0" i="0" u="none" strike="noStrike" kern="100" cap="none" spc="-70" normalizeH="0" baseline="0" noProof="0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노드 개수</a:t>
                      </a:r>
                      <a:endParaRPr kumimoji="0" lang="ko-KR" altLang="en-US" sz="1800" b="0" i="0" u="none" strike="noStrike" kern="100" cap="none" spc="-70" normalizeH="0" baseline="0" noProof="0" dirty="0">
                        <a:ln w="3175" cap="rnd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51938"/>
                  </a:ext>
                </a:extLst>
              </a:tr>
              <a:tr h="877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00" cap="none" spc="-70" normalizeH="0" baseline="0" noProof="0" dirty="0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00" cap="none" spc="-70" normalizeH="0" baseline="0" noProof="0" dirty="0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시간이 오래 걸림</a:t>
                      </a:r>
                      <a:r>
                        <a:rPr kumimoji="0" lang="en-US" altLang="ko-KR" sz="1400" b="0" i="0" u="none" strike="noStrike" kern="100" cap="none" spc="-70" normalizeH="0" baseline="0" noProof="0" dirty="0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00" cap="none" spc="-70" normalizeH="0" baseline="0" noProof="0" dirty="0" err="1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OverFitting</a:t>
                      </a:r>
                      <a:r>
                        <a:rPr kumimoji="0" lang="ko-KR" altLang="en-US" sz="1400" b="0" i="0" u="none" strike="noStrike" kern="100" cap="none" spc="-70" normalizeH="0" baseline="0" noProof="0" dirty="0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의 가능성이 커짐</a:t>
                      </a:r>
                      <a:endParaRPr kumimoji="0" lang="en-US" altLang="ko-KR" sz="1400" b="0" i="0" u="none" strike="noStrike" kern="100" cap="none" spc="-70" normalizeH="0" baseline="0" noProof="0" dirty="0">
                        <a:ln w="3175" cap="rnd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00" cap="none" spc="-70" normalizeH="0" baseline="0" noProof="0" dirty="0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학습 데이터의 양이 많이 필요함</a:t>
                      </a:r>
                      <a:endParaRPr kumimoji="0" lang="en-US" altLang="ko-KR" sz="1400" b="0" i="0" u="none" strike="noStrike" kern="100" cap="none" spc="-70" normalizeH="0" baseline="0" noProof="0" dirty="0">
                        <a:ln w="3175" cap="rnd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00" cap="none" spc="-70" normalizeH="0" baseline="0" noProof="0" dirty="0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시간이 오래 걸림</a:t>
                      </a:r>
                      <a:r>
                        <a:rPr kumimoji="0" lang="en-US" altLang="ko-KR" sz="1400" b="0" i="0" u="none" strike="noStrike" kern="100" cap="none" spc="-70" normalizeH="0" baseline="0" noProof="0" dirty="0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00" cap="none" spc="-70" normalizeH="0" baseline="0" noProof="0" dirty="0" err="1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OverFitting</a:t>
                      </a:r>
                      <a:r>
                        <a:rPr kumimoji="0" lang="ko-KR" altLang="en-US" sz="1400" b="0" i="0" u="none" strike="noStrike" kern="100" cap="none" spc="-70" normalizeH="0" baseline="0" noProof="0" dirty="0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의 가능성이 커짐</a:t>
                      </a:r>
                      <a:endParaRPr kumimoji="0" lang="en-US" altLang="ko-KR" sz="1400" b="0" i="0" u="none" strike="noStrike" kern="100" cap="none" spc="-70" normalizeH="0" baseline="0" noProof="0" dirty="0">
                        <a:ln w="3175" cap="rnd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00" cap="none" spc="-70" normalizeH="0" baseline="0" noProof="0" dirty="0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학습 데이터의 양이 많이 필요함</a:t>
                      </a:r>
                      <a:endParaRPr kumimoji="0" lang="en-US" altLang="ko-KR" sz="1400" b="0" i="0" u="none" strike="noStrike" kern="100" cap="none" spc="-70" normalizeH="0" baseline="0" noProof="0" dirty="0">
                        <a:ln w="3175" cap="rnd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00" cap="none" spc="-70" normalizeH="0" baseline="0" noProof="0" dirty="0">
                        <a:ln w="3175" cap="rnd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976511"/>
                  </a:ext>
                </a:extLst>
              </a:tr>
              <a:tr h="877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00" cap="none" spc="-70" normalizeH="0" baseline="0" noProof="0" dirty="0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낮음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00" cap="none" spc="-70" normalizeH="0" baseline="0" noProof="0" dirty="0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학습이 제대로 되지 않음</a:t>
                      </a:r>
                      <a:endParaRPr kumimoji="0" lang="en-US" altLang="ko-KR" sz="1400" b="0" i="0" u="none" strike="noStrike" kern="100" cap="none" spc="-70" normalizeH="0" baseline="0" noProof="0" dirty="0">
                        <a:ln w="3175" cap="rnd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00" cap="none" spc="-70" normalizeH="0" baseline="0" noProof="0" dirty="0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Loss</a:t>
                      </a:r>
                      <a:r>
                        <a:rPr kumimoji="0" lang="ko-KR" altLang="en-US" sz="1400" b="0" i="0" u="none" strike="noStrike" kern="100" cap="none" spc="-70" normalizeH="0" baseline="0" noProof="0" dirty="0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가 커지게 됨</a:t>
                      </a:r>
                      <a:endParaRPr kumimoji="0" lang="en-US" altLang="ko-KR" sz="1400" b="0" i="0" u="none" strike="noStrike" kern="100" cap="none" spc="-70" normalizeH="0" baseline="0" noProof="0" dirty="0">
                        <a:ln w="3175" cap="rnd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00" cap="none" spc="-70" normalizeH="0" baseline="0" noProof="0" dirty="0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학습이 제대로 되지 않음</a:t>
                      </a:r>
                      <a:endParaRPr kumimoji="0" lang="en-US" altLang="ko-KR" sz="1400" b="0" i="0" u="none" strike="noStrike" kern="100" cap="none" spc="-70" normalizeH="0" baseline="0" noProof="0" dirty="0">
                        <a:ln w="3175" cap="rnd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00" cap="none" spc="-70" normalizeH="0" baseline="0" noProof="0" dirty="0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Loss</a:t>
                      </a:r>
                      <a:r>
                        <a:rPr kumimoji="0" lang="ko-KR" altLang="en-US" sz="1400" b="0" i="0" u="none" strike="noStrike" kern="100" cap="none" spc="-70" normalizeH="0" baseline="0" noProof="0" dirty="0">
                          <a:ln w="3175" cap="rnd"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가 커지게 됨</a:t>
                      </a:r>
                      <a:endParaRPr kumimoji="0" lang="en-US" altLang="ko-KR" sz="1400" b="0" i="0" u="none" strike="noStrike" kern="100" cap="none" spc="-70" normalizeH="0" baseline="0" noProof="0" dirty="0">
                        <a:ln w="3175" cap="rnd"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66839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216EC52-1E8F-0F2E-8D0A-E4BC798B92D2}"/>
              </a:ext>
            </a:extLst>
          </p:cNvPr>
          <p:cNvSpPr txBox="1"/>
          <p:nvPr/>
        </p:nvSpPr>
        <p:spPr>
          <a:xfrm>
            <a:off x="2140591" y="5369844"/>
            <a:ext cx="7910818" cy="344128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algn="ctr"/>
            <a:r>
              <a:rPr lang="ko-KR" altLang="en-US" sz="20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많은 노드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+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얕은 레이어         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vs        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적은 노드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+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깊은 레이어 </a:t>
            </a:r>
            <a:endParaRPr lang="ko-KR" altLang="en-US" sz="20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44059D6-647A-EF76-C0E7-E81D38F831C8}"/>
              </a:ext>
            </a:extLst>
          </p:cNvPr>
          <p:cNvCxnSpPr/>
          <p:nvPr/>
        </p:nvCxnSpPr>
        <p:spPr>
          <a:xfrm>
            <a:off x="2776756" y="5713972"/>
            <a:ext cx="2634143" cy="0"/>
          </a:xfrm>
          <a:prstGeom prst="line">
            <a:avLst/>
          </a:prstGeom>
          <a:ln w="28575" cap="rnd">
            <a:solidFill>
              <a:srgbClr val="C00000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7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8" y="409635"/>
            <a:ext cx="6712244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Task </a:t>
            </a:r>
            <a:r>
              <a:rPr lang="ko-KR" altLang="en-US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 공부 및  이해</a:t>
            </a:r>
            <a:endParaRPr lang="en-US" altLang="ko-KR" sz="3600" kern="100" spc="-10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46D213-95AE-263F-50DE-69BB9F3DDDB5}"/>
              </a:ext>
            </a:extLst>
          </p:cNvPr>
          <p:cNvGrpSpPr/>
          <p:nvPr/>
        </p:nvGrpSpPr>
        <p:grpSpPr>
          <a:xfrm>
            <a:off x="11274804" y="5815124"/>
            <a:ext cx="592055" cy="556334"/>
            <a:chOff x="11519764" y="5882986"/>
            <a:chExt cx="592055" cy="5563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447B7-585A-7F14-6911-E7534CE063EC}"/>
                </a:ext>
              </a:extLst>
            </p:cNvPr>
            <p:cNvSpPr txBox="1"/>
            <p:nvPr/>
          </p:nvSpPr>
          <p:spPr>
            <a:xfrm>
              <a:off x="11519764" y="6069988"/>
              <a:ext cx="5920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0 5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024397-2233-905E-192D-D624E8C0FCB3}"/>
                </a:ext>
              </a:extLst>
            </p:cNvPr>
            <p:cNvSpPr/>
            <p:nvPr/>
          </p:nvSpPr>
          <p:spPr>
            <a:xfrm>
              <a:off x="11694253" y="5882986"/>
              <a:ext cx="350454" cy="106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0FA8CB-70B6-B26C-A2B7-A37AB96173E0}"/>
              </a:ext>
            </a:extLst>
          </p:cNvPr>
          <p:cNvCxnSpPr>
            <a:cxnSpLocks/>
          </p:cNvCxnSpPr>
          <p:nvPr/>
        </p:nvCxnSpPr>
        <p:spPr>
          <a:xfrm flipV="1">
            <a:off x="393231" y="1144028"/>
            <a:ext cx="11177600" cy="30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10.02 Activation Functions - Deep Learning Bible - 3. Object Detection - 한글">
            <a:extLst>
              <a:ext uri="{FF2B5EF4-FFF2-40B4-BE49-F238E27FC236}">
                <a16:creationId xmlns:a16="http://schemas.microsoft.com/office/drawing/2014/main" id="{BB2D83BE-9320-0FE9-199A-9E0CE3C2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456" y="2172575"/>
            <a:ext cx="69151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02D145-1F84-181D-21EB-F7C91FF362DF}"/>
              </a:ext>
            </a:extLst>
          </p:cNvPr>
          <p:cNvSpPr txBox="1"/>
          <p:nvPr/>
        </p:nvSpPr>
        <p:spPr>
          <a:xfrm>
            <a:off x="334508" y="5101397"/>
            <a:ext cx="7910818" cy="651905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algn="ctr"/>
            <a:r>
              <a:rPr lang="ko-KR" altLang="en-US" sz="20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확률형 함수</a:t>
            </a:r>
            <a:endParaRPr lang="en-US" altLang="ko-KR" sz="20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Vanishing Gradient </a:t>
            </a:r>
            <a:r>
              <a:rPr lang="ko-KR" altLang="en-US" sz="2000" kern="100" spc="-8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F20B699-8714-D891-583D-91D8644E2494}"/>
              </a:ext>
            </a:extLst>
          </p:cNvPr>
          <p:cNvCxnSpPr/>
          <p:nvPr/>
        </p:nvCxnSpPr>
        <p:spPr>
          <a:xfrm>
            <a:off x="6096000" y="5101397"/>
            <a:ext cx="3422708" cy="0"/>
          </a:xfrm>
          <a:prstGeom prst="line">
            <a:avLst/>
          </a:prstGeom>
          <a:ln w="38100" cap="rnd">
            <a:solidFill>
              <a:srgbClr val="FF0000"/>
            </a:solidFill>
            <a:round/>
            <a:headEnd w="sm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6C267F-D4E0-CE27-4548-FDEE301D1144}"/>
              </a:ext>
            </a:extLst>
          </p:cNvPr>
          <p:cNvSpPr/>
          <p:nvPr/>
        </p:nvSpPr>
        <p:spPr>
          <a:xfrm>
            <a:off x="695957" y="1472659"/>
            <a:ext cx="1443074" cy="358669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활성화 함수</a:t>
            </a:r>
            <a:endParaRPr lang="en-US" altLang="ko-KR" sz="20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47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8" y="409635"/>
            <a:ext cx="9640002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Task </a:t>
            </a:r>
            <a:r>
              <a:rPr lang="ko-KR" altLang="en-US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내용</a:t>
            </a:r>
            <a:endParaRPr lang="en-US" altLang="ko-KR" sz="3600" kern="100" spc="-10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46D213-95AE-263F-50DE-69BB9F3DDDB5}"/>
              </a:ext>
            </a:extLst>
          </p:cNvPr>
          <p:cNvGrpSpPr/>
          <p:nvPr/>
        </p:nvGrpSpPr>
        <p:grpSpPr>
          <a:xfrm>
            <a:off x="11274804" y="5815124"/>
            <a:ext cx="592055" cy="556334"/>
            <a:chOff x="11519764" y="5882986"/>
            <a:chExt cx="592055" cy="5563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447B7-585A-7F14-6911-E7534CE063EC}"/>
                </a:ext>
              </a:extLst>
            </p:cNvPr>
            <p:cNvSpPr txBox="1"/>
            <p:nvPr/>
          </p:nvSpPr>
          <p:spPr>
            <a:xfrm>
              <a:off x="11519764" y="6069988"/>
              <a:ext cx="5920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0 6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024397-2233-905E-192D-D624E8C0FCB3}"/>
                </a:ext>
              </a:extLst>
            </p:cNvPr>
            <p:cNvSpPr/>
            <p:nvPr/>
          </p:nvSpPr>
          <p:spPr>
            <a:xfrm>
              <a:off x="11694253" y="5882986"/>
              <a:ext cx="350454" cy="106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0FA8CB-70B6-B26C-A2B7-A37AB96173E0}"/>
              </a:ext>
            </a:extLst>
          </p:cNvPr>
          <p:cNvCxnSpPr>
            <a:cxnSpLocks/>
          </p:cNvCxnSpPr>
          <p:nvPr/>
        </p:nvCxnSpPr>
        <p:spPr>
          <a:xfrm flipV="1">
            <a:off x="393231" y="1144028"/>
            <a:ext cx="11177600" cy="30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345000-D5CF-F746-E9B3-2DC7768DBB2F}"/>
              </a:ext>
            </a:extLst>
          </p:cNvPr>
          <p:cNvSpPr/>
          <p:nvPr/>
        </p:nvSpPr>
        <p:spPr>
          <a:xfrm>
            <a:off x="695957" y="1472659"/>
            <a:ext cx="1893197" cy="358669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정리방법</a:t>
            </a:r>
            <a:endParaRPr lang="en-US" altLang="ko-KR" sz="20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30A8FD8-5C73-89F9-550B-CDC55DD07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57" y="2357437"/>
            <a:ext cx="6067425" cy="2143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F79C31-4288-E5DB-2DD3-5387D513E057}"/>
              </a:ext>
            </a:extLst>
          </p:cNvPr>
          <p:cNvSpPr txBox="1"/>
          <p:nvPr/>
        </p:nvSpPr>
        <p:spPr>
          <a:xfrm>
            <a:off x="6880328" y="2521058"/>
            <a:ext cx="4222246" cy="2062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Flag 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변수를 증가 시키면서 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Label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  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임을 확인</a:t>
            </a: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Label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값이 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0 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 되면 끝나는 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Flag 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값 확인</a:t>
            </a: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Label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값이 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 되는 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Flag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값 확인</a:t>
            </a: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시작 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Flag 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값과 끝 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Flag 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값의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emg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</a:t>
            </a:r>
            <a:b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리스트로 </a:t>
            </a:r>
            <a:r>
              <a:rPr lang="ko-KR" altLang="en-US" sz="1600" kern="100" spc="-70" dirty="0" err="1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딕셔너리에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저장</a:t>
            </a: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33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8" y="409635"/>
            <a:ext cx="9640002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Task </a:t>
            </a:r>
            <a:r>
              <a:rPr lang="ko-KR" altLang="en-US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내용</a:t>
            </a:r>
            <a:endParaRPr lang="en-US" altLang="ko-KR" sz="3600" kern="100" spc="-10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46D213-95AE-263F-50DE-69BB9F3DDDB5}"/>
              </a:ext>
            </a:extLst>
          </p:cNvPr>
          <p:cNvGrpSpPr/>
          <p:nvPr/>
        </p:nvGrpSpPr>
        <p:grpSpPr>
          <a:xfrm>
            <a:off x="11274804" y="5815124"/>
            <a:ext cx="592055" cy="556334"/>
            <a:chOff x="11519764" y="5882986"/>
            <a:chExt cx="592055" cy="5563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447B7-585A-7F14-6911-E7534CE063EC}"/>
                </a:ext>
              </a:extLst>
            </p:cNvPr>
            <p:cNvSpPr txBox="1"/>
            <p:nvPr/>
          </p:nvSpPr>
          <p:spPr>
            <a:xfrm>
              <a:off x="11519764" y="6069988"/>
              <a:ext cx="5920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0 7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024397-2233-905E-192D-D624E8C0FCB3}"/>
                </a:ext>
              </a:extLst>
            </p:cNvPr>
            <p:cNvSpPr/>
            <p:nvPr/>
          </p:nvSpPr>
          <p:spPr>
            <a:xfrm>
              <a:off x="11694253" y="5882986"/>
              <a:ext cx="350454" cy="106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0FA8CB-70B6-B26C-A2B7-A37AB96173E0}"/>
              </a:ext>
            </a:extLst>
          </p:cNvPr>
          <p:cNvCxnSpPr>
            <a:cxnSpLocks/>
          </p:cNvCxnSpPr>
          <p:nvPr/>
        </p:nvCxnSpPr>
        <p:spPr>
          <a:xfrm flipV="1">
            <a:off x="393231" y="1144028"/>
            <a:ext cx="11177600" cy="30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345000-D5CF-F746-E9B3-2DC7768DBB2F}"/>
              </a:ext>
            </a:extLst>
          </p:cNvPr>
          <p:cNvSpPr/>
          <p:nvPr/>
        </p:nvSpPr>
        <p:spPr>
          <a:xfrm>
            <a:off x="695957" y="1472659"/>
            <a:ext cx="1893197" cy="358669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정리방법</a:t>
            </a:r>
            <a:endParaRPr lang="en-US" altLang="ko-KR" sz="20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22C7598-2C87-263B-20B6-640A8491D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82" y="1955315"/>
            <a:ext cx="6947497" cy="40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8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8" y="409635"/>
            <a:ext cx="9640002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Task </a:t>
            </a:r>
            <a:r>
              <a:rPr lang="ko-KR" altLang="en-US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내용</a:t>
            </a:r>
            <a:endParaRPr lang="en-US" altLang="ko-KR" sz="3600" kern="100" spc="-10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46D213-95AE-263F-50DE-69BB9F3DDDB5}"/>
              </a:ext>
            </a:extLst>
          </p:cNvPr>
          <p:cNvGrpSpPr/>
          <p:nvPr/>
        </p:nvGrpSpPr>
        <p:grpSpPr>
          <a:xfrm>
            <a:off x="11274804" y="5815124"/>
            <a:ext cx="592055" cy="556334"/>
            <a:chOff x="11519764" y="5882986"/>
            <a:chExt cx="592055" cy="5563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447B7-585A-7F14-6911-E7534CE063EC}"/>
                </a:ext>
              </a:extLst>
            </p:cNvPr>
            <p:cNvSpPr txBox="1"/>
            <p:nvPr/>
          </p:nvSpPr>
          <p:spPr>
            <a:xfrm>
              <a:off x="11519764" y="6069988"/>
              <a:ext cx="5920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0 8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024397-2233-905E-192D-D624E8C0FCB3}"/>
                </a:ext>
              </a:extLst>
            </p:cNvPr>
            <p:cNvSpPr/>
            <p:nvPr/>
          </p:nvSpPr>
          <p:spPr>
            <a:xfrm>
              <a:off x="11694253" y="5882986"/>
              <a:ext cx="350454" cy="106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0FA8CB-70B6-B26C-A2B7-A37AB96173E0}"/>
              </a:ext>
            </a:extLst>
          </p:cNvPr>
          <p:cNvCxnSpPr>
            <a:cxnSpLocks/>
          </p:cNvCxnSpPr>
          <p:nvPr/>
        </p:nvCxnSpPr>
        <p:spPr>
          <a:xfrm flipV="1">
            <a:off x="393231" y="1144028"/>
            <a:ext cx="11177600" cy="30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345000-D5CF-F746-E9B3-2DC7768DBB2F}"/>
              </a:ext>
            </a:extLst>
          </p:cNvPr>
          <p:cNvSpPr/>
          <p:nvPr/>
        </p:nvSpPr>
        <p:spPr>
          <a:xfrm>
            <a:off x="695957" y="1472659"/>
            <a:ext cx="1893197" cy="358669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정리방법</a:t>
            </a:r>
            <a:endParaRPr lang="en-US" altLang="ko-KR" sz="20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06D48-FB71-54EE-2367-22FB9C889824}"/>
              </a:ext>
            </a:extLst>
          </p:cNvPr>
          <p:cNvSpPr txBox="1"/>
          <p:nvPr/>
        </p:nvSpPr>
        <p:spPr>
          <a:xfrm>
            <a:off x="695957" y="2102618"/>
            <a:ext cx="4804585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Segment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의 개수를 파악 후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Split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(Line 43~45)</a:t>
            </a: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MAV, VAR, WL 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계산 후 저장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(Line 47~ 60)</a:t>
            </a:r>
          </a:p>
          <a:p>
            <a:pPr marL="342900" indent="-342900">
              <a:buAutoNum type="arabicPeriod"/>
            </a:pPr>
            <a:endParaRPr lang="en-US" altLang="ko-KR" sz="16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저장된 통계치 값을  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Test, Train</a:t>
            </a:r>
            <a:r>
              <a:rPr lang="ko-KR" altLang="en-US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나눔</a:t>
            </a:r>
            <a:r>
              <a:rPr lang="en-US" altLang="ko-KR" sz="16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(Line 62~74)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9D9E06B-3295-86C2-8160-2004ED890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031" y="1459314"/>
            <a:ext cx="4686919" cy="49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6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4D50DF-10F4-42CD-B710-45A4A0F6380E}"/>
              </a:ext>
            </a:extLst>
          </p:cNvPr>
          <p:cNvSpPr/>
          <p:nvPr/>
        </p:nvSpPr>
        <p:spPr>
          <a:xfrm>
            <a:off x="334508" y="409635"/>
            <a:ext cx="9640002" cy="69609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Task </a:t>
            </a:r>
            <a:r>
              <a:rPr lang="ko-KR" altLang="en-US" sz="3600" kern="100" spc="-10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내용</a:t>
            </a:r>
            <a:endParaRPr lang="en-US" altLang="ko-KR" sz="3600" kern="100" spc="-10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46D213-95AE-263F-50DE-69BB9F3DDDB5}"/>
              </a:ext>
            </a:extLst>
          </p:cNvPr>
          <p:cNvGrpSpPr/>
          <p:nvPr/>
        </p:nvGrpSpPr>
        <p:grpSpPr>
          <a:xfrm>
            <a:off x="11274804" y="5815124"/>
            <a:ext cx="592055" cy="556334"/>
            <a:chOff x="11519764" y="5882986"/>
            <a:chExt cx="592055" cy="5563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9447B7-585A-7F14-6911-E7534CE063EC}"/>
                </a:ext>
              </a:extLst>
            </p:cNvPr>
            <p:cNvSpPr txBox="1"/>
            <p:nvPr/>
          </p:nvSpPr>
          <p:spPr>
            <a:xfrm>
              <a:off x="11519764" y="6069988"/>
              <a:ext cx="5920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kern="100" spc="-70" dirty="0">
                  <a:ln w="3175" cap="rnd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0 9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024397-2233-905E-192D-D624E8C0FCB3}"/>
                </a:ext>
              </a:extLst>
            </p:cNvPr>
            <p:cNvSpPr/>
            <p:nvPr/>
          </p:nvSpPr>
          <p:spPr>
            <a:xfrm>
              <a:off x="11694253" y="5882986"/>
              <a:ext cx="350454" cy="106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0FA8CB-70B6-B26C-A2B7-A37AB96173E0}"/>
              </a:ext>
            </a:extLst>
          </p:cNvPr>
          <p:cNvCxnSpPr>
            <a:cxnSpLocks/>
          </p:cNvCxnSpPr>
          <p:nvPr/>
        </p:nvCxnSpPr>
        <p:spPr>
          <a:xfrm flipV="1">
            <a:off x="393231" y="1144028"/>
            <a:ext cx="11177600" cy="3043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345000-D5CF-F746-E9B3-2DC7768DBB2F}"/>
              </a:ext>
            </a:extLst>
          </p:cNvPr>
          <p:cNvSpPr/>
          <p:nvPr/>
        </p:nvSpPr>
        <p:spPr>
          <a:xfrm>
            <a:off x="695957" y="1472659"/>
            <a:ext cx="1668136" cy="358669"/>
          </a:xfrm>
          <a:prstGeom prst="rect">
            <a:avLst/>
          </a:prstGeom>
        </p:spPr>
        <p:txBody>
          <a:bodyPr wrap="none" lIns="54000" tIns="25200" rIns="54000" bIns="25200">
            <a:spAutoFit/>
          </a:bodyPr>
          <a:lstStyle/>
          <a:p>
            <a:r>
              <a:rPr lang="en-US" altLang="ko-KR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2000" kern="100" spc="-70" dirty="0">
                <a:ln w="3175" cap="rnd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통계치 그래프</a:t>
            </a:r>
            <a:endParaRPr lang="en-US" altLang="ko-KR" sz="2000" kern="100" spc="-7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63B0B0-5119-25CD-4F55-B762D197C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3" y="2284966"/>
            <a:ext cx="4842477" cy="33655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DCF6098-2098-4C63-31AB-B53E6DCB6584}"/>
              </a:ext>
            </a:extLst>
          </p:cNvPr>
          <p:cNvSpPr/>
          <p:nvPr/>
        </p:nvSpPr>
        <p:spPr>
          <a:xfrm>
            <a:off x="2583809" y="5452844"/>
            <a:ext cx="1040235" cy="244350"/>
          </a:xfrm>
          <a:prstGeom prst="rect">
            <a:avLst/>
          </a:prstGeom>
          <a:solidFill>
            <a:schemeClr val="bg1"/>
          </a:solidFill>
          <a:ln w="31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700" kern="100" spc="-80" dirty="0">
              <a:ln w="3175" cap="rnd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01946E-94E0-DF5F-2FDA-D91E793E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433" y="2206883"/>
            <a:ext cx="5142857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0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/>
        </a:solidFill>
        <a:ln w="3175" cap="rnd">
          <a:noFill/>
          <a:round/>
        </a:ln>
      </a:spPr>
      <a:bodyPr lIns="0" tIns="0" rIns="0" bIns="0" rtlCol="0" anchor="ctr"/>
      <a:lstStyle>
        <a:defPPr algn="ctr">
          <a:defRPr sz="1700" kern="100" spc="-80" dirty="0">
            <a:ln w="3175" cap="rnd"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 cap="rnd">
          <a:solidFill>
            <a:schemeClr val="bg1">
              <a:lumMod val="75000"/>
            </a:schemeClr>
          </a:solidFill>
          <a:round/>
          <a:headEnd w="sm" len="sm"/>
          <a:tailEnd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54000" tIns="18000" rIns="54000" bIns="18000" rtlCol="0">
        <a:spAutoFit/>
      </a:bodyPr>
      <a:lstStyle>
        <a:defPPr algn="l">
          <a:defRPr sz="1700" kern="100" spc="-80" dirty="0" err="1" smtClean="0">
            <a:ln w="3175" cap="rnd"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516</Words>
  <Application>Microsoft Office PowerPoint</Application>
  <PresentationFormat>와이드스크린</PresentationFormat>
  <Paragraphs>171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나눔스퀘어 ExtraBold</vt:lpstr>
      <vt:lpstr>나눔스퀘어</vt:lpstr>
      <vt:lpstr>Arial</vt:lpstr>
      <vt:lpstr>나눔스퀘어 Light</vt:lpstr>
      <vt:lpstr>나눔스퀘어 bold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강식 신</dc:creator>
  <cp:lastModifiedBy>김영호</cp:lastModifiedBy>
  <cp:revision>58</cp:revision>
  <dcterms:created xsi:type="dcterms:W3CDTF">2020-10-15T02:30:10Z</dcterms:created>
  <dcterms:modified xsi:type="dcterms:W3CDTF">2022-09-13T17:27:08Z</dcterms:modified>
</cp:coreProperties>
</file>