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1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0"/>
    <p:sldId id="291" r:id="rId21"/>
    <p:sldId id="289" r:id="rId22"/>
    <p:sldId id="288" r:id="rId23"/>
    <p:sldId id="287" r:id="rId24"/>
    <p:sldId id="286" r:id="rId25"/>
    <p:sldId id="275" r:id="rId26"/>
    <p:sldId id="283" r:id="rId27"/>
    <p:sldId id="274" r:id="rId28"/>
    <p:sldId id="285" r:id="rId29"/>
    <p:sldId id="284" r:id="rId30"/>
    <p:sldId id="281" r:id="rId31"/>
    <p:sldId id="280" r:id="rId32"/>
    <p:sldId id="279" r:id="rId33"/>
    <p:sldId id="302" r:id="rId34"/>
    <p:sldId id="303" r:id="rId35"/>
    <p:sldId id="259" r:id="rId36"/>
    <p:sldId id="266" r:id="rId37"/>
    <p:sldId id="267" r:id="rId38"/>
    <p:sldId id="304" r:id="rId39"/>
    <p:sldId id="260" r:id="rId40"/>
    <p:sldId id="268" r:id="rId41"/>
    <p:sldId id="263" r:id="rId42"/>
    <p:sldId id="262" r:id="rId43"/>
    <p:sldId id="261" r:id="rId44"/>
    <p:sldId id="282" r:id="rId45"/>
    <p:sldId id="273" r:id="rId46"/>
    <p:sldId id="256" r:id="rId47"/>
    <p:sldId id="265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3" Type="http://schemas.openxmlformats.org/officeDocument/2006/relationships/slide" Target="slides/slide25.xml"></Relationship><Relationship Id="rId44" Type="http://schemas.openxmlformats.org/officeDocument/2006/relationships/slide" Target="slides/slide26.xml"></Relationship><Relationship Id="rId45" Type="http://schemas.openxmlformats.org/officeDocument/2006/relationships/slide" Target="slides/slide27.xml"></Relationship><Relationship Id="rId46" Type="http://schemas.openxmlformats.org/officeDocument/2006/relationships/slide" Target="slides/slide28.xml"></Relationship><Relationship Id="rId47" Type="http://schemas.openxmlformats.org/officeDocument/2006/relationships/slide" Target="slides/slide29.xml"></Relationship><Relationship Id="rId49" Type="http://schemas.openxmlformats.org/officeDocument/2006/relationships/slide" Target="slides/slide30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9.xml"></Relationship></Relationship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278751268716.jpe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62810405705.jpe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15666361478.jpe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71846379358.jpe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12822418145.jpe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85104423281.jpe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46209436827.jpe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245128841.jpe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65282908467.jpe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007061289895.jpeg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8312512391.jpe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734631279718.jpeg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112840505436.jpeg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43821295447.jpeg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fImage95145459961.jpeg"></Relationship><Relationship Id="rId4" Type="http://schemas.openxmlformats.org/officeDocument/2006/relationships/image" Target="../media/fImage5349546491.jpeg"></Relationship><Relationship Id="rId5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85018481942.jpeg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image" Target="../media/fImage61769534604.jpeg"></Relationship><Relationship Id="rId2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image" Target="../media/fImage71056572382.jpeg"></Relationship><Relationship Id="rId2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image" Target="../media/fImage79528543902.jpeg"></Relationship><Relationship Id="rId2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4596455153.jpeg"></Relationship><Relationship Id="rId3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10729456292.jpeg"></Relationship><Relationship Id="rId3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notesSlide" Target="../notesSlides/notesSlide29.xml"></Relationship><Relationship Id="rId29" Type="http://schemas.openxmlformats.org/officeDocument/2006/relationships/image" Target="../media/fImage40362587421.jpeg"></Relationship><Relationship Id="rId30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808093041.jpeg"></Relationship><Relationship Id="rId3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28043318467.jpe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61073336500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88511349169.jpe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7808355724.jpe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73209386962.jpeg"></Relationship><Relationship Id="rId3" Type="http://schemas.openxmlformats.org/officeDocument/2006/relationships/image" Target="../media/fImage39734394464.jpeg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9734394464.jpe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9180" y="0"/>
            <a:ext cx="3172460" cy="68586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440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텍스트 상자 2"/>
          <p:cNvSpPr txBox="1">
            <a:spLocks/>
          </p:cNvSpPr>
          <p:nvPr/>
        </p:nvSpPr>
        <p:spPr>
          <a:xfrm>
            <a:off x="5290820" y="1105535"/>
            <a:ext cx="343217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승급심사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현장에서 사용 가능한 서비스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해당 승급을 현장에서 바로 입력하여 처리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학생정보에 초등1, 아님 나이정보 표시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9"/>
          <p:cNvSpPr>
            <a:spLocks/>
          </p:cNvSpPr>
          <p:nvPr/>
        </p:nvSpPr>
        <p:spPr>
          <a:xfrm rot="0">
            <a:off x="5852160" y="3221355"/>
            <a:ext cx="2421255" cy="132588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 rot="0">
            <a:off x="6252845" y="3697605"/>
            <a:ext cx="636905" cy="370205"/>
          </a:xfrm>
          <a:prstGeom prst="rect"/>
          <a:noFill/>
          <a:ln w="0" cap="flat" cmpd="sng">
            <a:solidFill>
              <a:schemeClr val="accent1">
                <a:lumMod val="75000"/>
                <a:lumOff val="0"/>
                <a:alpha val="100000"/>
              </a:schemeClr>
            </a:solidFill>
            <a:prstDash val="solid"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합격</a:t>
            </a:r>
            <a:endParaRPr lang="ko-KR" altLang="en-US" sz="1800">
              <a:solidFill>
                <a:schemeClr val="accent1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3"/>
          <p:cNvSpPr txBox="1">
            <a:spLocks/>
          </p:cNvSpPr>
          <p:nvPr/>
        </p:nvSpPr>
        <p:spPr>
          <a:xfrm rot="0">
            <a:off x="7249160" y="3702685"/>
            <a:ext cx="865505" cy="37020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불</a:t>
            </a: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합격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5"/>
          <p:cNvSpPr txBox="1">
            <a:spLocks/>
          </p:cNvSpPr>
          <p:nvPr/>
        </p:nvSpPr>
        <p:spPr>
          <a:xfrm rot="0">
            <a:off x="6871970" y="4184015"/>
            <a:ext cx="419735" cy="21653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sz="800"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17"/>
          <p:cNvCxnSpPr>
            <a:endCxn id="6" idx="1"/>
          </p:cNvCxnSpPr>
          <p:nvPr/>
        </p:nvCxnSpPr>
        <p:spPr>
          <a:xfrm rot="0">
            <a:off x="3869690" y="2735580"/>
            <a:ext cx="1983105" cy="11487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8"/>
          <p:cNvSpPr txBox="1">
            <a:spLocks/>
          </p:cNvSpPr>
          <p:nvPr/>
        </p:nvSpPr>
        <p:spPr>
          <a:xfrm rot="0">
            <a:off x="5676900" y="2644775"/>
            <a:ext cx="343154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해당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합격 불합격을 다시 수정할 수 있는 기능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2"/>
          <p:cNvSpPr txBox="1">
            <a:spLocks/>
          </p:cNvSpPr>
          <p:nvPr/>
        </p:nvSpPr>
        <p:spPr>
          <a:xfrm rot="0">
            <a:off x="6269990" y="5661025"/>
            <a:ext cx="11747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메모</a:t>
            </a:r>
            <a:r>
              <a:rPr sz="1800">
                <a:latin typeface="맑은 고딕" charset="0"/>
                <a:ea typeface="맑은 고딕" charset="0"/>
              </a:rPr>
              <a:t> 추가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791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12"/>
          <p:cNvSpPr>
            <a:spLocks/>
          </p:cNvSpPr>
          <p:nvPr/>
        </p:nvSpPr>
        <p:spPr>
          <a:xfrm rot="0">
            <a:off x="3288030" y="1725295"/>
            <a:ext cx="1173480" cy="562610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9"/>
          <p:cNvSpPr txBox="1">
            <a:spLocks/>
          </p:cNvSpPr>
          <p:nvPr/>
        </p:nvSpPr>
        <p:spPr>
          <a:xfrm rot="0">
            <a:off x="5290820" y="1105535"/>
            <a:ext cx="343154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해당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클래스에 소속된 원생정보를 입력하는 메뉴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20"/>
          <p:cNvCxnSpPr>
            <a:stCxn id="6" idx="1"/>
            <a:endCxn id="5" idx="3"/>
          </p:cNvCxnSpPr>
          <p:nvPr/>
        </p:nvCxnSpPr>
        <p:spPr>
          <a:xfrm rot="0" flipH="1">
            <a:off x="4461510" y="1305560"/>
            <a:ext cx="829945" cy="701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1"/>
          <p:cNvSpPr txBox="1">
            <a:spLocks/>
          </p:cNvSpPr>
          <p:nvPr/>
        </p:nvSpPr>
        <p:spPr>
          <a:xfrm rot="0">
            <a:off x="5286375" y="2530475"/>
            <a:ext cx="343217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전화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바로 연결 기능?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2"/>
          <p:cNvCxnSpPr>
            <a:stCxn id="8" idx="1"/>
          </p:cNvCxnSpPr>
          <p:nvPr/>
        </p:nvCxnSpPr>
        <p:spPr>
          <a:xfrm rot="0" flipH="1">
            <a:off x="4022090" y="2730500"/>
            <a:ext cx="1264920" cy="6819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9340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텍스트 상자 2"/>
          <p:cNvSpPr txBox="1">
            <a:spLocks/>
          </p:cNvSpPr>
          <p:nvPr/>
        </p:nvSpPr>
        <p:spPr>
          <a:xfrm rot="0">
            <a:off x="2583180" y="5518150"/>
            <a:ext cx="73596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형제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"/>
          <p:cNvSpPr txBox="1">
            <a:spLocks/>
          </p:cNvSpPr>
          <p:nvPr/>
        </p:nvSpPr>
        <p:spPr>
          <a:xfrm>
            <a:off x="5013325" y="4374515"/>
            <a:ext cx="70739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형</a:t>
            </a: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제</a:t>
            </a: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체크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4"/>
          <p:cNvCxnSpPr>
            <a:stCxn id="6" idx="2"/>
            <a:endCxn id="8" idx="7"/>
          </p:cNvCxnSpPr>
          <p:nvPr/>
        </p:nvCxnSpPr>
        <p:spPr>
          <a:xfrm rot="0" flipH="1">
            <a:off x="3543935" y="4605655"/>
            <a:ext cx="1823085" cy="10147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5"/>
          <p:cNvSpPr>
            <a:spLocks/>
          </p:cNvSpPr>
          <p:nvPr/>
        </p:nvSpPr>
        <p:spPr>
          <a:xfrm rot="0">
            <a:off x="3412490" y="5594350"/>
            <a:ext cx="153670" cy="17272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6"/>
          <p:cNvSpPr txBox="1">
            <a:spLocks/>
          </p:cNvSpPr>
          <p:nvPr/>
        </p:nvSpPr>
        <p:spPr>
          <a:xfrm rot="0">
            <a:off x="4846955" y="5570855"/>
            <a:ext cx="1741170" cy="5099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30일까지</a:t>
            </a: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표기 하고 2월인 </a:t>
            </a: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경우는</a:t>
            </a: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29, 30,에 표기 된것을 </a:t>
            </a: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28일로</a:t>
            </a: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변경하여 처리 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7"/>
          <p:cNvCxnSpPr>
            <a:stCxn id="9" idx="1"/>
          </p:cNvCxnSpPr>
          <p:nvPr/>
        </p:nvCxnSpPr>
        <p:spPr>
          <a:xfrm rot="0" flipH="1">
            <a:off x="2182495" y="5825490"/>
            <a:ext cx="2665095" cy="5226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8"/>
          <p:cNvSpPr txBox="1">
            <a:spLocks/>
          </p:cNvSpPr>
          <p:nvPr/>
        </p:nvSpPr>
        <p:spPr>
          <a:xfrm rot="0">
            <a:off x="7549515" y="5956935"/>
            <a:ext cx="2573655" cy="508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원비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금액 입력 수정 가능하게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클래스 설정시 원비 설정이 된것을 개인적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사정에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의해 수정 가능하도록 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9"/>
          <p:cNvSpPr txBox="1">
            <a:spLocks/>
          </p:cNvSpPr>
          <p:nvPr/>
        </p:nvSpPr>
        <p:spPr>
          <a:xfrm rot="0">
            <a:off x="2778760" y="6228715"/>
            <a:ext cx="70675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원비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0"/>
          <p:cNvSpPr>
            <a:spLocks/>
          </p:cNvSpPr>
          <p:nvPr/>
        </p:nvSpPr>
        <p:spPr>
          <a:xfrm rot="0">
            <a:off x="3231515" y="6252210"/>
            <a:ext cx="514985" cy="1816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2"/>
          <p:cNvCxnSpPr>
            <a:stCxn id="11" idx="1"/>
            <a:endCxn id="13" idx="3"/>
          </p:cNvCxnSpPr>
          <p:nvPr/>
        </p:nvCxnSpPr>
        <p:spPr>
          <a:xfrm rot="0" flipH="1">
            <a:off x="3745865" y="6210935"/>
            <a:ext cx="3804285" cy="1327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79"/>
          <p:cNvSpPr txBox="1">
            <a:spLocks/>
          </p:cNvSpPr>
          <p:nvPr/>
        </p:nvSpPr>
        <p:spPr>
          <a:xfrm rot="0">
            <a:off x="7504430" y="3984625"/>
            <a:ext cx="4141470" cy="7854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메모란</a:t>
            </a: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추가</a:t>
            </a:r>
            <a:endParaRPr lang="ko-KR" altLang="en-US" sz="9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 건강 메모 - 학생의 건강 정보를 입력하여 데이터화 하는 기능</a:t>
            </a:r>
            <a:endParaRPr lang="ko-KR" altLang="en-US" sz="9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&gt;</a:t>
            </a: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 출결원비메모 -&gt; 출결관련 원비 조정이 필요한 경우 학부모와 협의 한 </a:t>
            </a: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내용을</a:t>
            </a:r>
            <a:r>
              <a:rPr lang="ko-KR" sz="900">
                <a:solidFill>
                  <a:srgbClr val="FF0000"/>
                </a:solidFill>
                <a:latin typeface="맑은 고딕" charset="0"/>
                <a:ea typeface="맑은 고딕" charset="0"/>
              </a:rPr>
              <a:t> 입력하여 추후에 원비 정산 알림 발송시 참조 하여 사용</a:t>
            </a:r>
            <a:endParaRPr lang="ko-KR" altLang="en-US" sz="9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80"/>
          <p:cNvSpPr txBox="1">
            <a:spLocks/>
          </p:cNvSpPr>
          <p:nvPr/>
        </p:nvSpPr>
        <p:spPr>
          <a:xfrm rot="0">
            <a:off x="1505585" y="6461760"/>
            <a:ext cx="7073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건강메모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원비메모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81"/>
          <p:cNvCxnSpPr>
            <a:stCxn id="15" idx="1"/>
            <a:endCxn id="16" idx="3"/>
          </p:cNvCxnSpPr>
          <p:nvPr/>
        </p:nvCxnSpPr>
        <p:spPr>
          <a:xfrm rot="0" flipH="1">
            <a:off x="2212340" y="4377055"/>
            <a:ext cx="5292725" cy="22701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0680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19"/>
          <p:cNvSpPr>
            <a:spLocks/>
          </p:cNvSpPr>
          <p:nvPr/>
        </p:nvSpPr>
        <p:spPr>
          <a:xfrm rot="0">
            <a:off x="848360" y="2144395"/>
            <a:ext cx="3679825" cy="953770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0"/>
          <p:cNvSpPr txBox="1">
            <a:spLocks/>
          </p:cNvSpPr>
          <p:nvPr/>
        </p:nvSpPr>
        <p:spPr>
          <a:xfrm rot="0">
            <a:off x="6358255" y="2068195"/>
            <a:ext cx="2573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설정마이페이지에서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설정된 클래스 요일별,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시간대를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표시함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21"/>
          <p:cNvCxnSpPr>
            <a:stCxn id="6" idx="1"/>
            <a:endCxn id="5" idx="3"/>
          </p:cNvCxnSpPr>
          <p:nvPr/>
        </p:nvCxnSpPr>
        <p:spPr>
          <a:xfrm rot="0" flipH="1">
            <a:off x="4528185" y="2252980"/>
            <a:ext cx="1830705" cy="368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0680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21"/>
          <p:cNvSpPr>
            <a:spLocks/>
          </p:cNvSpPr>
          <p:nvPr/>
        </p:nvSpPr>
        <p:spPr>
          <a:xfrm rot="0">
            <a:off x="867410" y="762635"/>
            <a:ext cx="3679825" cy="4441825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2"/>
          <p:cNvSpPr txBox="1">
            <a:spLocks/>
          </p:cNvSpPr>
          <p:nvPr/>
        </p:nvSpPr>
        <p:spPr>
          <a:xfrm rot="0">
            <a:off x="6367780" y="829310"/>
            <a:ext cx="257365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해당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클래스의 요일별 출결 리스트 표시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22"/>
          <p:cNvCxnSpPr>
            <a:stCxn id="6" idx="1"/>
            <a:endCxn id="5" idx="3"/>
          </p:cNvCxnSpPr>
          <p:nvPr/>
        </p:nvCxnSpPr>
        <p:spPr>
          <a:xfrm rot="0" flipH="1">
            <a:off x="4547235" y="945515"/>
            <a:ext cx="1821180" cy="20383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8705" y="-635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23"/>
          <p:cNvSpPr>
            <a:spLocks/>
          </p:cNvSpPr>
          <p:nvPr/>
        </p:nvSpPr>
        <p:spPr>
          <a:xfrm rot="0">
            <a:off x="3040380" y="295275"/>
            <a:ext cx="1268730" cy="639445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6"/>
          <p:cNvSpPr txBox="1">
            <a:spLocks/>
          </p:cNvSpPr>
          <p:nvPr/>
        </p:nvSpPr>
        <p:spPr>
          <a:xfrm rot="0">
            <a:off x="5852795" y="667385"/>
            <a:ext cx="3335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수업시작후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출입구 테블릿에서 번호 입력 안하고 타수업에 온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학생을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본 경우 아이콘을 클릭하여 수동으로 타수업등원 처리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23"/>
          <p:cNvCxnSpPr>
            <a:stCxn id="6" idx="1"/>
            <a:endCxn id="5" idx="3"/>
          </p:cNvCxnSpPr>
          <p:nvPr/>
        </p:nvCxnSpPr>
        <p:spPr>
          <a:xfrm rot="0" flipH="1" flipV="1">
            <a:off x="4309110" y="614680"/>
            <a:ext cx="1544320" cy="2381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1565" y="0"/>
            <a:ext cx="3337560" cy="68586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7" name="텍스트 상자 24"/>
          <p:cNvSpPr txBox="1">
            <a:spLocks/>
          </p:cNvSpPr>
          <p:nvPr/>
        </p:nvSpPr>
        <p:spPr>
          <a:xfrm rot="0">
            <a:off x="5852795" y="667385"/>
            <a:ext cx="41078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수업시작후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출입구 테블릿에서 번호 입력 안하고 타수업에 온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학생을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본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경우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아이콘을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클릭하여 수동으로 타수업등원 처리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이떄 그 학생의 소속 클래스는 오프에서 확인하는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방법으로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체크함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5"/>
          <p:cNvCxnSpPr>
            <a:stCxn id="7" idx="1"/>
          </p:cNvCxnSpPr>
          <p:nvPr/>
        </p:nvCxnSpPr>
        <p:spPr>
          <a:xfrm rot="0" flipH="1">
            <a:off x="4269740" y="990600"/>
            <a:ext cx="1583690" cy="11449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3305" y="0"/>
            <a:ext cx="3337560" cy="68586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텍스트 상자 26"/>
          <p:cNvSpPr txBox="1">
            <a:spLocks/>
          </p:cNvSpPr>
          <p:nvPr/>
        </p:nvSpPr>
        <p:spPr>
          <a:xfrm rot="0">
            <a:off x="5643245" y="3431540"/>
            <a:ext cx="474662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타수업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등원인 경우 그 출결내용을 선생님이 직접 체크하여 알람 보내기 기능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27"/>
          <p:cNvCxnSpPr>
            <a:stCxn id="6" idx="1"/>
          </p:cNvCxnSpPr>
          <p:nvPr/>
        </p:nvCxnSpPr>
        <p:spPr>
          <a:xfrm rot="0" flipH="1">
            <a:off x="3355340" y="3547110"/>
            <a:ext cx="2288540" cy="23723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1555" y="0"/>
            <a:ext cx="3172460" cy="68586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3" name="텍스트 상자 29"/>
          <p:cNvSpPr txBox="1">
            <a:spLocks/>
          </p:cNvSpPr>
          <p:nvPr/>
        </p:nvSpPr>
        <p:spPr>
          <a:xfrm>
            <a:off x="5637530" y="1196340"/>
            <a:ext cx="4108450" cy="508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캘린더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표시 내용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승급일, 알림장내용, 학원내부 스케쥴 입력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0"/>
          <p:cNvSpPr txBox="1">
            <a:spLocks/>
          </p:cNvSpPr>
          <p:nvPr/>
        </p:nvSpPr>
        <p:spPr>
          <a:xfrm rot="0">
            <a:off x="5633085" y="2524125"/>
            <a:ext cx="4107815" cy="508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캘린더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일자 클릭시만 -&gt; 관련 일자의 일정 보여주기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791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40" name="텍스트 상자 54"/>
          <p:cNvSpPr txBox="1">
            <a:spLocks/>
          </p:cNvSpPr>
          <p:nvPr/>
        </p:nvSpPr>
        <p:spPr>
          <a:xfrm rot="0">
            <a:off x="3035935" y="1089660"/>
            <a:ext cx="105410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즉시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2023-01.-25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56"/>
          <p:cNvSpPr txBox="1">
            <a:spLocks/>
          </p:cNvSpPr>
          <p:nvPr/>
        </p:nvSpPr>
        <p:spPr>
          <a:xfrm rot="0">
            <a:off x="2520950" y="1090930"/>
            <a:ext cx="832485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예약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58"/>
          <p:cNvSpPr>
            <a:spLocks/>
          </p:cNvSpPr>
          <p:nvPr/>
        </p:nvSpPr>
        <p:spPr>
          <a:xfrm rot="0">
            <a:off x="3154680" y="1120140"/>
            <a:ext cx="793115" cy="153035"/>
          </a:xfrm>
          <a:prstGeom prst="rect"/>
          <a:noFill/>
          <a:ln w="127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63"/>
          <p:cNvSpPr txBox="1">
            <a:spLocks/>
          </p:cNvSpPr>
          <p:nvPr/>
        </p:nvSpPr>
        <p:spPr>
          <a:xfrm rot="0">
            <a:off x="1409700" y="1325880"/>
            <a:ext cx="865505" cy="2165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800">
                <a:latin typeface="맑은 고딕" charset="0"/>
                <a:ea typeface="맑은 고딕" charset="0"/>
              </a:rPr>
              <a:t>내</a:t>
            </a:r>
            <a:r>
              <a:rPr lang="ko-KR" sz="800">
                <a:latin typeface="맑은 고딕" charset="0"/>
                <a:ea typeface="맑은 고딕" charset="0"/>
              </a:rPr>
              <a:t>부용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66"/>
          <p:cNvSpPr txBox="1">
            <a:spLocks/>
          </p:cNvSpPr>
          <p:nvPr/>
        </p:nvSpPr>
        <p:spPr>
          <a:xfrm rot="0">
            <a:off x="5848350" y="1663700"/>
            <a:ext cx="4107815" cy="7854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알림장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발송 대상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내부용 / 클래스 전체 / 클래스별 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예약발송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즉시 / 날짜 셋팅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67"/>
          <p:cNvSpPr>
            <a:spLocks/>
          </p:cNvSpPr>
          <p:nvPr/>
        </p:nvSpPr>
        <p:spPr>
          <a:xfrm rot="0">
            <a:off x="990600" y="1066800"/>
            <a:ext cx="3391535" cy="503555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68"/>
          <p:cNvCxnSpPr>
            <a:stCxn id="44" idx="1"/>
            <a:endCxn id="45" idx="3"/>
          </p:cNvCxnSpPr>
          <p:nvPr/>
        </p:nvCxnSpPr>
        <p:spPr>
          <a:xfrm rot="0" flipH="1" flipV="1">
            <a:off x="4381500" y="1318260"/>
            <a:ext cx="1467485" cy="7385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7440" y="0"/>
            <a:ext cx="3172460" cy="68586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1"/>
          <p:cNvSpPr>
            <a:spLocks/>
          </p:cNvSpPr>
          <p:nvPr/>
        </p:nvSpPr>
        <p:spPr>
          <a:xfrm rot="0">
            <a:off x="1353820" y="3917315"/>
            <a:ext cx="2707005" cy="953770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5"/>
          <p:cNvSpPr txBox="1">
            <a:spLocks/>
          </p:cNvSpPr>
          <p:nvPr/>
        </p:nvSpPr>
        <p:spPr>
          <a:xfrm rot="0">
            <a:off x="5156835" y="1506220"/>
            <a:ext cx="3879215" cy="11690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첫페이지에서</a:t>
            </a: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가장 먼저 해야 할일은 설정마이페이지로 </a:t>
            </a: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들어가</a:t>
            </a: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기본</a:t>
            </a: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설정값을</a:t>
            </a: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셋팅하는것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클래스관리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-&gt; 학원에서 운영중인 클래스별 정보를 입력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함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승급체계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-&gt; 학원에서 운영중인 승급체계를 설정하는 것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16"/>
          <p:cNvCxnSpPr>
            <a:stCxn id="6" idx="2"/>
            <a:endCxn id="5" idx="3"/>
          </p:cNvCxnSpPr>
          <p:nvPr/>
        </p:nvCxnSpPr>
        <p:spPr>
          <a:xfrm rot="0" flipH="1">
            <a:off x="4060825" y="2674620"/>
            <a:ext cx="3035935" cy="17202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9340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텍스트 상자 64"/>
          <p:cNvSpPr txBox="1">
            <a:spLocks/>
          </p:cNvSpPr>
          <p:nvPr/>
        </p:nvSpPr>
        <p:spPr>
          <a:xfrm rot="0">
            <a:off x="2103120" y="1363980"/>
            <a:ext cx="149415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내부용</a:t>
            </a: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 예약 23-01-30 13:25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65"/>
          <p:cNvSpPr txBox="1">
            <a:spLocks/>
          </p:cNvSpPr>
          <p:nvPr/>
        </p:nvSpPr>
        <p:spPr>
          <a:xfrm rot="0">
            <a:off x="2106295" y="4057015"/>
            <a:ext cx="1681480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클래스전체</a:t>
            </a: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 예약 23-01-30 </a:t>
            </a: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13:25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9"/>
          <p:cNvSpPr txBox="1">
            <a:spLocks/>
          </p:cNvSpPr>
          <p:nvPr/>
        </p:nvSpPr>
        <p:spPr>
          <a:xfrm rot="0">
            <a:off x="5839460" y="1663700"/>
            <a:ext cx="4107815" cy="1062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알림장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발송 대상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내부용 / 클래스 전체 / 클래스별 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예약발송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즉시 / 날짜 셋팅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관련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정보 표시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0"/>
          <p:cNvCxnSpPr>
            <a:stCxn id="7" idx="1"/>
            <a:endCxn id="5" idx="3"/>
          </p:cNvCxnSpPr>
          <p:nvPr/>
        </p:nvCxnSpPr>
        <p:spPr>
          <a:xfrm rot="0" flipH="1" flipV="1">
            <a:off x="3596640" y="1471930"/>
            <a:ext cx="2243455" cy="7232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71"/>
          <p:cNvCxnSpPr>
            <a:stCxn id="7" idx="1"/>
            <a:endCxn id="6" idx="0"/>
          </p:cNvCxnSpPr>
          <p:nvPr/>
        </p:nvCxnSpPr>
        <p:spPr>
          <a:xfrm rot="0" flipH="1">
            <a:off x="2946400" y="2194560"/>
            <a:ext cx="2893695" cy="18630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bnkau/AppData/Roaming/PolarisOffice/ETemp/14124_9490696/fImage74382129544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3535" y="0"/>
            <a:ext cx="308991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3" name="Rect 0"/>
          <p:cNvSpPr txBox="1">
            <a:spLocks/>
          </p:cNvSpPr>
          <p:nvPr/>
        </p:nvSpPr>
        <p:spPr>
          <a:xfrm rot="0">
            <a:off x="1782445" y="2239645"/>
            <a:ext cx="2251075" cy="2019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latin typeface="맑은 고딕" charset="0"/>
                <a:ea typeface="맑은 고딕" charset="0"/>
              </a:rPr>
              <a:t>원비조정이</a:t>
            </a:r>
            <a:r>
              <a:rPr sz="700">
                <a:latin typeface="맑은 고딕" charset="0"/>
                <a:ea typeface="맑은 고딕" charset="0"/>
              </a:rPr>
              <a:t> 필요하면 금액을 꾹 눌러주세요</a:t>
            </a:r>
            <a:endParaRPr lang="ko-KR" altLang="en-US" sz="7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4"/>
          <p:cNvSpPr txBox="1">
            <a:spLocks/>
          </p:cNvSpPr>
          <p:nvPr/>
        </p:nvSpPr>
        <p:spPr>
          <a:xfrm rot="0">
            <a:off x="5848350" y="1663700"/>
            <a:ext cx="4107815" cy="1062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원비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결재일 하루 전 원생리스트 표시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원비 조정이 필요한 경우 금액을 클릭하여 결재세부로 들어가 금액 조정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원생관리의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원생정보에서 메모된 원비메모를 참조하여 원비 조정 금액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설정시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도움을 줌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8" name="그룹 77"/>
          <p:cNvGrpSpPr>
            <a:grpSpLocks/>
          </p:cNvGrpSpPr>
          <p:nvPr/>
        </p:nvGrpSpPr>
        <p:grpSpPr>
          <a:xfrm rot="0">
            <a:off x="471170" y="4888865"/>
            <a:ext cx="2853690" cy="577850"/>
            <a:chOff x="471170" y="4888865"/>
            <a:chExt cx="2853690" cy="577850"/>
          </a:xfrm>
        </p:grpSpPr>
        <p:sp>
          <p:nvSpPr>
            <p:cNvPr id="39" name="도형 75"/>
            <p:cNvSpPr>
              <a:spLocks/>
            </p:cNvSpPr>
            <p:nvPr/>
          </p:nvSpPr>
          <p:spPr>
            <a:xfrm rot="0">
              <a:off x="471170" y="4888865"/>
              <a:ext cx="2853690" cy="577850"/>
            </a:xfrm>
            <a:prstGeom prst="rect"/>
            <a:solidFill>
              <a:schemeClr val="bg1">
                <a:lumMod val="95000"/>
                <a:lumOff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텍스트 상자 76"/>
            <p:cNvSpPr txBox="1">
              <a:spLocks/>
            </p:cNvSpPr>
            <p:nvPr/>
          </p:nvSpPr>
          <p:spPr>
            <a:xfrm rot="0">
              <a:off x="1990725" y="5041900"/>
              <a:ext cx="1251585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latin typeface="맑은 고딕" charset="0"/>
                  <a:ea typeface="맑은 고딕" charset="0"/>
                </a:rPr>
                <a:t>2023-01.-25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텍스트 상자 78"/>
          <p:cNvSpPr txBox="1">
            <a:spLocks/>
          </p:cNvSpPr>
          <p:nvPr/>
        </p:nvSpPr>
        <p:spPr>
          <a:xfrm rot="0">
            <a:off x="724535" y="5043170"/>
            <a:ext cx="109664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예약설정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82"/>
          <p:cNvSpPr txBox="1">
            <a:spLocks/>
          </p:cNvSpPr>
          <p:nvPr/>
        </p:nvSpPr>
        <p:spPr>
          <a:xfrm rot="0">
            <a:off x="2483485" y="3307715"/>
            <a:ext cx="744220" cy="24701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원비메모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84"/>
          <p:cNvSpPr>
            <a:spLocks/>
          </p:cNvSpPr>
          <p:nvPr/>
        </p:nvSpPr>
        <p:spPr>
          <a:xfrm rot="0">
            <a:off x="6212205" y="3657600"/>
            <a:ext cx="2753360" cy="9417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86"/>
          <p:cNvSpPr txBox="1">
            <a:spLocks/>
          </p:cNvSpPr>
          <p:nvPr/>
        </p:nvSpPr>
        <p:spPr>
          <a:xfrm rot="0">
            <a:off x="6382385" y="3845560"/>
            <a:ext cx="2412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코로나로</a:t>
            </a:r>
            <a:r>
              <a:rPr sz="1000">
                <a:latin typeface="맑은 고딕" charset="0"/>
                <a:ea typeface="맑은 고딕" charset="0"/>
              </a:rPr>
              <a:t> 일주일 결석을 하여 이번달 </a:t>
            </a:r>
            <a:r>
              <a:rPr sz="1000">
                <a:latin typeface="맑은 고딕" charset="0"/>
                <a:ea typeface="맑은 고딕" charset="0"/>
              </a:rPr>
              <a:t>원비는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sz="1000">
                <a:latin typeface="맑은 고딕" charset="0"/>
                <a:ea typeface="맑은 고딕" charset="0"/>
              </a:rPr>
              <a:t>50%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sz="1000">
                <a:latin typeface="맑은 고딕" charset="0"/>
                <a:ea typeface="맑은 고딕" charset="0"/>
              </a:rPr>
              <a:t>할인</a:t>
            </a:r>
            <a:r>
              <a:rPr sz="1000">
                <a:latin typeface="맑은 고딕" charset="0"/>
                <a:ea typeface="맑은 고딕" charset="0"/>
              </a:rPr>
              <a:t> 금액으로 하기로 함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45" name="도형 87"/>
          <p:cNvCxnSpPr>
            <a:stCxn id="42" idx="3"/>
            <a:endCxn id="43" idx="1"/>
          </p:cNvCxnSpPr>
          <p:nvPr/>
        </p:nvCxnSpPr>
        <p:spPr>
          <a:xfrm rot="0">
            <a:off x="3227070" y="3430905"/>
            <a:ext cx="2985770" cy="6978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88"/>
          <p:cNvCxnSpPr>
            <a:stCxn id="4" idx="1"/>
          </p:cNvCxnSpPr>
          <p:nvPr/>
        </p:nvCxnSpPr>
        <p:spPr>
          <a:xfrm rot="0" flipH="1">
            <a:off x="3235960" y="2194560"/>
            <a:ext cx="2613025" cy="674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0" descr="C:/Users/bnkau/AppData/Roaming/PolarisOffice/ETemp/14124_9490696/fImage95145459961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" y="53975"/>
            <a:ext cx="3174365" cy="686054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" name="그림 61" descr="C:/Users/bnkau/AppData/Roaming/PolarisOffice/ETemp/14124_9490696/fImage5349546491.jpe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0"/>
            <a:ext cx="3174365" cy="686054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도형 89"/>
          <p:cNvSpPr>
            <a:spLocks/>
          </p:cNvSpPr>
          <p:nvPr/>
        </p:nvSpPr>
        <p:spPr>
          <a:xfrm rot="0">
            <a:off x="9950450" y="3558540"/>
            <a:ext cx="879475" cy="28765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92"/>
          <p:cNvCxnSpPr>
            <a:endCxn id="5" idx="1"/>
          </p:cNvCxnSpPr>
          <p:nvPr/>
        </p:nvCxnSpPr>
        <p:spPr>
          <a:xfrm rot="0" flipV="1">
            <a:off x="3559175" y="3429635"/>
            <a:ext cx="4455160" cy="13404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93"/>
          <p:cNvCxnSpPr/>
          <p:nvPr/>
        </p:nvCxnSpPr>
        <p:spPr>
          <a:xfrm rot="0" flipH="1">
            <a:off x="3568065" y="5495290"/>
            <a:ext cx="780415" cy="1892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94"/>
          <p:cNvSpPr txBox="1">
            <a:spLocks/>
          </p:cNvSpPr>
          <p:nvPr/>
        </p:nvSpPr>
        <p:spPr>
          <a:xfrm rot="0">
            <a:off x="4449445" y="5186680"/>
            <a:ext cx="22205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학부모와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협의 한 내용과 출결관련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내용을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종합하여 원비 조정금액을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입력함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759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텍스트 상자 95"/>
          <p:cNvSpPr txBox="1">
            <a:spLocks/>
          </p:cNvSpPr>
          <p:nvPr/>
        </p:nvSpPr>
        <p:spPr>
          <a:xfrm rot="0">
            <a:off x="6098540" y="1250950"/>
            <a:ext cx="367347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수납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900">
                <a:solidFill>
                  <a:srgbClr val="0611F2"/>
                </a:solidFill>
                <a:latin typeface="맑은 고딕" charset="0"/>
                <a:ea typeface="맑은 고딕" charset="0"/>
              </a:rPr>
              <a:t>예정일이 지난 원생 리스트와 수납 완료된 원생 리스트 표시</a:t>
            </a:r>
            <a:endParaRPr lang="ko-KR" altLang="en-US" sz="9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96"/>
          <p:cNvSpPr>
            <a:spLocks/>
          </p:cNvSpPr>
          <p:nvPr/>
        </p:nvSpPr>
        <p:spPr>
          <a:xfrm rot="0">
            <a:off x="972820" y="1515110"/>
            <a:ext cx="3391535" cy="503555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97"/>
          <p:cNvCxnSpPr>
            <a:stCxn id="5" idx="1"/>
            <a:endCxn id="6" idx="3"/>
          </p:cNvCxnSpPr>
          <p:nvPr/>
        </p:nvCxnSpPr>
        <p:spPr>
          <a:xfrm rot="0" flipH="1">
            <a:off x="4363720" y="1366520"/>
            <a:ext cx="1735455" cy="4006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100"/>
          <p:cNvGrpSpPr>
            <a:grpSpLocks/>
          </p:cNvGrpSpPr>
          <p:nvPr/>
        </p:nvGrpSpPr>
        <p:grpSpPr>
          <a:xfrm rot="0">
            <a:off x="1233170" y="4996180"/>
            <a:ext cx="2853690" cy="577850"/>
            <a:chOff x="1233170" y="4996180"/>
            <a:chExt cx="2853690" cy="577850"/>
          </a:xfrm>
        </p:grpSpPr>
        <p:sp>
          <p:nvSpPr>
            <p:cNvPr id="42" name="도형 98"/>
            <p:cNvSpPr>
              <a:spLocks/>
            </p:cNvSpPr>
            <p:nvPr/>
          </p:nvSpPr>
          <p:spPr>
            <a:xfrm rot="0">
              <a:off x="1233170" y="4996180"/>
              <a:ext cx="2853690" cy="577850"/>
            </a:xfrm>
            <a:prstGeom prst="rect"/>
            <a:solidFill>
              <a:schemeClr val="bg1">
                <a:lumMod val="95000"/>
                <a:lumOff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4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99"/>
            <p:cNvSpPr txBox="1">
              <a:spLocks/>
            </p:cNvSpPr>
            <p:nvPr/>
          </p:nvSpPr>
          <p:spPr>
            <a:xfrm rot="0">
              <a:off x="2752725" y="5149215"/>
              <a:ext cx="1251585" cy="24701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latin typeface="맑은 고딕" charset="0"/>
                  <a:ea typeface="맑은 고딕" charset="0"/>
                </a:rPr>
                <a:t>2023-01.-25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텍스트 상자 101"/>
          <p:cNvSpPr txBox="1">
            <a:spLocks/>
          </p:cNvSpPr>
          <p:nvPr/>
        </p:nvSpPr>
        <p:spPr>
          <a:xfrm rot="0">
            <a:off x="1486535" y="5150485"/>
            <a:ext cx="109664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예약설정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bnkau/AppData/Roaming/PolarisOffice/ETemp/38432_18623104/fImage61769534604.jpe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0680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522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004560" y="1944370"/>
            <a:ext cx="3956050" cy="2781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solidFill>
                  <a:srgbClr val="0611F2"/>
                </a:solidFill>
                <a:latin typeface="맑은 고딕" charset="0"/>
                <a:ea typeface="맑은 고딕" charset="0"/>
              </a:rPr>
              <a:t>주보호자와</a:t>
            </a:r>
            <a:r>
              <a:rPr sz="1200">
                <a:solidFill>
                  <a:srgbClr val="0611F2"/>
                </a:solidFill>
                <a:latin typeface="맑은 고딕" charset="0"/>
                <a:ea typeface="맑은 고딕" charset="0"/>
              </a:rPr>
              <a:t> 부보호자 변경시 어떻게?</a:t>
            </a:r>
            <a:endParaRPr lang="ko-KR" altLang="en-US" sz="12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>
            <a:stCxn id="5" idx="1"/>
          </p:cNvCxnSpPr>
          <p:nvPr/>
        </p:nvCxnSpPr>
        <p:spPr>
          <a:xfrm rot="0" flipH="1" flipV="1">
            <a:off x="3622040" y="1715770"/>
            <a:ext cx="2383155" cy="368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6330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3" name="텍스트 상자 1"/>
          <p:cNvSpPr txBox="1">
            <a:spLocks/>
          </p:cNvSpPr>
          <p:nvPr/>
        </p:nvSpPr>
        <p:spPr>
          <a:xfrm>
            <a:off x="4879975" y="991235"/>
            <a:ext cx="5623560" cy="2781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200">
                <a:solidFill>
                  <a:srgbClr val="0611F2"/>
                </a:solidFill>
                <a:latin typeface="맑은 고딕" charset="0"/>
                <a:ea typeface="맑은 고딕" charset="0"/>
              </a:rPr>
              <a:t>결석신청이</a:t>
            </a:r>
            <a:r>
              <a:rPr sz="1200">
                <a:solidFill>
                  <a:srgbClr val="0611F2"/>
                </a:solidFill>
                <a:latin typeface="맑은 고딕" charset="0"/>
                <a:ea typeface="맑은 고딕" charset="0"/>
              </a:rPr>
              <a:t> 당일 다음날부터 가능한데 -&gt; 학생 수업시간 전까지 신청 가능하게?</a:t>
            </a:r>
            <a:endParaRPr lang="ko-KR" altLang="en-US" sz="12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>
            <a:stCxn id="3" idx="1"/>
          </p:cNvCxnSpPr>
          <p:nvPr/>
        </p:nvCxnSpPr>
        <p:spPr>
          <a:xfrm rot="0" flipH="1">
            <a:off x="3698240" y="1130300"/>
            <a:ext cx="1182370" cy="10909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 descr="C:/Users/bnkau/AppData/Roaming/PolarisOffice/ETemp/38432_18623104/fImage4596455153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886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2" descr="C:/Users/bnkau/AppData/Roaming/PolarisOffice/ETemp/38432_18623104/fImage10729456292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7280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C:/Users/bnkau/AppData/Roaming/PolarisOffice/ETemp/38432_18623104/fImage40362587421.jpe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9340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8230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1182370" y="3307080"/>
            <a:ext cx="2707005" cy="953770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7"/>
          <p:cNvSpPr txBox="1">
            <a:spLocks/>
          </p:cNvSpPr>
          <p:nvPr/>
        </p:nvSpPr>
        <p:spPr>
          <a:xfrm>
            <a:off x="5156835" y="1506220"/>
            <a:ext cx="4451985" cy="5543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클래스관리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- 체육관에서 운영하는 클래스를 자유롭게 설정 가능한 기능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승급체계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- 체육관에서 사용하는 승급체계를 설정하는 기능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696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7"/>
          <p:cNvSpPr>
            <a:spLocks/>
          </p:cNvSpPr>
          <p:nvPr/>
        </p:nvSpPr>
        <p:spPr>
          <a:xfrm rot="0">
            <a:off x="3717290" y="372110"/>
            <a:ext cx="743585" cy="457835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6"/>
          <p:cNvSpPr txBox="1">
            <a:spLocks/>
          </p:cNvSpPr>
          <p:nvPr/>
        </p:nvSpPr>
        <p:spPr>
          <a:xfrm rot="0">
            <a:off x="5156835" y="1506220"/>
            <a:ext cx="4451985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클래스설정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아이콘 -&gt; 체육관에 맞는 클래스를 설정할수 있고 각 클래스의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수업시간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원비를 설정할수 있음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27"/>
          <p:cNvCxnSpPr/>
          <p:nvPr/>
        </p:nvCxnSpPr>
        <p:spPr>
          <a:xfrm rot="0" flipH="1" flipV="1">
            <a:off x="4471670" y="633730"/>
            <a:ext cx="696595" cy="1105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7755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6"/>
          <p:cNvSpPr>
            <a:spLocks/>
          </p:cNvSpPr>
          <p:nvPr/>
        </p:nvSpPr>
        <p:spPr>
          <a:xfrm rot="0">
            <a:off x="877570" y="2420620"/>
            <a:ext cx="2707005" cy="953770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"/>
          <p:cNvSpPr txBox="1">
            <a:spLocks/>
          </p:cNvSpPr>
          <p:nvPr/>
        </p:nvSpPr>
        <p:spPr>
          <a:xfrm rot="0">
            <a:off x="5156835" y="1506220"/>
            <a:ext cx="445198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2"/>
          <p:cNvCxnSpPr>
            <a:stCxn id="6" idx="1"/>
            <a:endCxn id="5" idx="3"/>
          </p:cNvCxnSpPr>
          <p:nvPr/>
        </p:nvCxnSpPr>
        <p:spPr>
          <a:xfrm rot="0" flipH="1">
            <a:off x="3584575" y="1629410"/>
            <a:ext cx="1572895" cy="12687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3"/>
          <p:cNvSpPr txBox="1">
            <a:spLocks/>
          </p:cNvSpPr>
          <p:nvPr/>
        </p:nvSpPr>
        <p:spPr>
          <a:xfrm rot="0">
            <a:off x="6023610" y="3049905"/>
            <a:ext cx="87757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시작시간</a:t>
            </a:r>
            <a:r>
              <a:rPr sz="1000">
                <a:latin typeface="맑은 고딕" charset="0"/>
                <a:ea typeface="맑은 고딕" charset="0"/>
              </a:rPr>
              <a:t>  ~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4"/>
          <p:cNvSpPr txBox="1">
            <a:spLocks/>
          </p:cNvSpPr>
          <p:nvPr/>
        </p:nvSpPr>
        <p:spPr>
          <a:xfrm rot="0">
            <a:off x="6848475" y="3054985"/>
            <a:ext cx="76327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종료</a:t>
            </a:r>
            <a:r>
              <a:rPr sz="1000">
                <a:latin typeface="맑은 고딕" charset="0"/>
                <a:ea typeface="맑은 고딕" charset="0"/>
              </a:rPr>
              <a:t>시간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5"/>
          <p:cNvSpPr txBox="1">
            <a:spLocks/>
          </p:cNvSpPr>
          <p:nvPr/>
        </p:nvSpPr>
        <p:spPr>
          <a:xfrm rot="0">
            <a:off x="5871210" y="2564130"/>
            <a:ext cx="30607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6"/>
          <p:cNvSpPr txBox="1">
            <a:spLocks/>
          </p:cNvSpPr>
          <p:nvPr/>
        </p:nvSpPr>
        <p:spPr>
          <a:xfrm rot="0">
            <a:off x="6266815" y="2559685"/>
            <a:ext cx="25336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9"/>
          <p:cNvSpPr txBox="1">
            <a:spLocks/>
          </p:cNvSpPr>
          <p:nvPr/>
        </p:nvSpPr>
        <p:spPr>
          <a:xfrm rot="0">
            <a:off x="7458710" y="2560320"/>
            <a:ext cx="30607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금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0"/>
          <p:cNvSpPr txBox="1">
            <a:spLocks/>
          </p:cNvSpPr>
          <p:nvPr/>
        </p:nvSpPr>
        <p:spPr>
          <a:xfrm rot="0">
            <a:off x="7073265" y="2565400"/>
            <a:ext cx="30607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1"/>
          <p:cNvSpPr txBox="1">
            <a:spLocks/>
          </p:cNvSpPr>
          <p:nvPr/>
        </p:nvSpPr>
        <p:spPr>
          <a:xfrm rot="0">
            <a:off x="6658610" y="2560955"/>
            <a:ext cx="30607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도형 12"/>
          <p:cNvSpPr>
            <a:spLocks/>
          </p:cNvSpPr>
          <p:nvPr/>
        </p:nvSpPr>
        <p:spPr>
          <a:xfrm rot="0">
            <a:off x="5991860" y="2805430"/>
            <a:ext cx="91440" cy="8953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5"/>
          <p:cNvSpPr>
            <a:spLocks/>
          </p:cNvSpPr>
          <p:nvPr/>
        </p:nvSpPr>
        <p:spPr>
          <a:xfrm rot="0">
            <a:off x="7185660" y="2807970"/>
            <a:ext cx="91440" cy="8953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6"/>
          <p:cNvSpPr>
            <a:spLocks/>
          </p:cNvSpPr>
          <p:nvPr/>
        </p:nvSpPr>
        <p:spPr>
          <a:xfrm rot="0">
            <a:off x="6758940" y="2803525"/>
            <a:ext cx="91440" cy="8953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7"/>
          <p:cNvSpPr>
            <a:spLocks/>
          </p:cNvSpPr>
          <p:nvPr/>
        </p:nvSpPr>
        <p:spPr>
          <a:xfrm rot="0">
            <a:off x="6387465" y="2806065"/>
            <a:ext cx="91440" cy="8953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18"/>
          <p:cNvSpPr>
            <a:spLocks/>
          </p:cNvSpPr>
          <p:nvPr/>
        </p:nvSpPr>
        <p:spPr>
          <a:xfrm rot="0">
            <a:off x="7566660" y="2807970"/>
            <a:ext cx="91440" cy="8953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19"/>
          <p:cNvSpPr>
            <a:spLocks/>
          </p:cNvSpPr>
          <p:nvPr/>
        </p:nvSpPr>
        <p:spPr>
          <a:xfrm rot="0">
            <a:off x="7908290" y="2803525"/>
            <a:ext cx="91440" cy="8953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5" name="그룹 22"/>
          <p:cNvGrpSpPr>
            <a:grpSpLocks/>
          </p:cNvGrpSpPr>
          <p:nvPr/>
        </p:nvGrpSpPr>
        <p:grpSpPr>
          <a:xfrm rot="0">
            <a:off x="8146415" y="2943225"/>
            <a:ext cx="194945" cy="216535"/>
            <a:chOff x="8146415" y="2943225"/>
            <a:chExt cx="194945" cy="216535"/>
          </a:xfrm>
        </p:grpSpPr>
        <p:sp>
          <p:nvSpPr>
            <p:cNvPr id="23" name="도형 20"/>
            <p:cNvSpPr>
              <a:spLocks/>
            </p:cNvSpPr>
            <p:nvPr/>
          </p:nvSpPr>
          <p:spPr>
            <a:xfrm rot="0">
              <a:off x="8195310" y="2971800"/>
              <a:ext cx="146050" cy="14605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1"/>
            <p:cNvSpPr txBox="1">
              <a:spLocks/>
            </p:cNvSpPr>
            <p:nvPr/>
          </p:nvSpPr>
          <p:spPr>
            <a:xfrm rot="0">
              <a:off x="8146415" y="2943225"/>
              <a:ext cx="180340" cy="21653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800">
                  <a:latin typeface="맑은 고딕" charset="0"/>
                  <a:ea typeface="맑은 고딕" charset="0"/>
                </a:rPr>
                <a:t>X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6" name="도형 23"/>
          <p:cNvSpPr>
            <a:spLocks/>
          </p:cNvSpPr>
          <p:nvPr/>
        </p:nvSpPr>
        <p:spPr>
          <a:xfrm rot="0">
            <a:off x="5708015" y="2459355"/>
            <a:ext cx="2834005" cy="970280"/>
          </a:xfrm>
          <a:prstGeom prst="round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5"/>
          <p:cNvCxnSpPr/>
          <p:nvPr/>
        </p:nvCxnSpPr>
        <p:spPr>
          <a:xfrm rot="0" flipV="1">
            <a:off x="4038600" y="3172460"/>
            <a:ext cx="1628140" cy="7975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1"/>
          <p:cNvSpPr txBox="1">
            <a:spLocks/>
          </p:cNvSpPr>
          <p:nvPr/>
        </p:nvSpPr>
        <p:spPr>
          <a:xfrm rot="0">
            <a:off x="7759065" y="2565400"/>
            <a:ext cx="39052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a</a:t>
            </a:r>
            <a:r>
              <a:rPr lang="ko-KR" sz="1000">
                <a:latin typeface="맑은 고딕" charset="0"/>
                <a:ea typeface="맑은 고딕" charset="0"/>
              </a:rPr>
              <a:t>ll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7755" y="635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3803015" y="467360"/>
            <a:ext cx="429260" cy="334010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4"/>
          <p:cNvSpPr>
            <a:spLocks/>
          </p:cNvSpPr>
          <p:nvPr/>
        </p:nvSpPr>
        <p:spPr>
          <a:xfrm rot="0">
            <a:off x="3188970" y="1889125"/>
            <a:ext cx="872490" cy="334645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55"/>
          <p:cNvSpPr txBox="1">
            <a:spLocks/>
          </p:cNvSpPr>
          <p:nvPr/>
        </p:nvSpPr>
        <p:spPr>
          <a:xfrm rot="0">
            <a:off x="5204460" y="1496695"/>
            <a:ext cx="3480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승급체계</a:t>
            </a: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생성 아이콘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승급체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계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순서 이동 아이콘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56"/>
          <p:cNvCxnSpPr>
            <a:stCxn id="7" idx="1"/>
          </p:cNvCxnSpPr>
          <p:nvPr/>
        </p:nvCxnSpPr>
        <p:spPr>
          <a:xfrm rot="0" flipH="1" flipV="1">
            <a:off x="4347210" y="654685"/>
            <a:ext cx="857885" cy="1120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57"/>
          <p:cNvCxnSpPr>
            <a:endCxn id="6" idx="3"/>
          </p:cNvCxnSpPr>
          <p:nvPr/>
        </p:nvCxnSpPr>
        <p:spPr>
          <a:xfrm rot="0" flipH="1">
            <a:off x="4060825" y="1851025"/>
            <a:ext cx="1110615" cy="205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07440" y="635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도형 10"/>
          <p:cNvSpPr>
            <a:spLocks/>
          </p:cNvSpPr>
          <p:nvPr/>
        </p:nvSpPr>
        <p:spPr>
          <a:xfrm rot="0">
            <a:off x="3135630" y="6176645"/>
            <a:ext cx="743585" cy="457835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"/>
          <p:cNvSpPr>
            <a:spLocks/>
          </p:cNvSpPr>
          <p:nvPr/>
        </p:nvSpPr>
        <p:spPr>
          <a:xfrm rot="0">
            <a:off x="1172210" y="829945"/>
            <a:ext cx="3041650" cy="46913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 rot="0">
            <a:off x="1589405" y="2047240"/>
            <a:ext cx="865505" cy="3397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유아용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0"/>
          <p:cNvSpPr txBox="1">
            <a:spLocks/>
          </p:cNvSpPr>
          <p:nvPr/>
        </p:nvSpPr>
        <p:spPr>
          <a:xfrm>
            <a:off x="3098800" y="2030730"/>
            <a:ext cx="586105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유급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1"/>
          <p:cNvSpPr txBox="1">
            <a:spLocks/>
          </p:cNvSpPr>
          <p:nvPr/>
        </p:nvSpPr>
        <p:spPr>
          <a:xfrm>
            <a:off x="1701165" y="3724275"/>
            <a:ext cx="789305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유품단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32"/>
          <p:cNvSpPr txBox="1">
            <a:spLocks/>
          </p:cNvSpPr>
          <p:nvPr/>
        </p:nvSpPr>
        <p:spPr>
          <a:xfrm rot="0">
            <a:off x="3002280" y="3719830"/>
            <a:ext cx="865505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특별반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1" name="도형 33"/>
          <p:cNvSpPr>
            <a:spLocks/>
          </p:cNvSpPr>
          <p:nvPr/>
        </p:nvSpPr>
        <p:spPr>
          <a:xfrm rot="0">
            <a:off x="1501775" y="1753235"/>
            <a:ext cx="1002665" cy="95821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35"/>
          <p:cNvSpPr>
            <a:spLocks/>
          </p:cNvSpPr>
          <p:nvPr/>
        </p:nvSpPr>
        <p:spPr>
          <a:xfrm>
            <a:off x="2879725" y="1727200"/>
            <a:ext cx="1003300" cy="95885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36"/>
          <p:cNvSpPr>
            <a:spLocks/>
          </p:cNvSpPr>
          <p:nvPr/>
        </p:nvSpPr>
        <p:spPr>
          <a:xfrm>
            <a:off x="1497965" y="3414395"/>
            <a:ext cx="1003300" cy="95885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37"/>
          <p:cNvSpPr>
            <a:spLocks/>
          </p:cNvSpPr>
          <p:nvPr/>
        </p:nvSpPr>
        <p:spPr>
          <a:xfrm rot="0">
            <a:off x="2880360" y="3413760"/>
            <a:ext cx="1002665" cy="95821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3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01585" y="-5715"/>
            <a:ext cx="3174365" cy="686054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16" name="도형 39"/>
          <p:cNvSpPr>
            <a:spLocks/>
          </p:cNvSpPr>
          <p:nvPr/>
        </p:nvSpPr>
        <p:spPr>
          <a:xfrm rot="0">
            <a:off x="7707630" y="827405"/>
            <a:ext cx="2983230" cy="444182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42"/>
          <p:cNvSpPr>
            <a:spLocks/>
          </p:cNvSpPr>
          <p:nvPr/>
        </p:nvSpPr>
        <p:spPr>
          <a:xfrm rot="0">
            <a:off x="1698625" y="6042025"/>
            <a:ext cx="2264410" cy="58801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45"/>
          <p:cNvSpPr txBox="1">
            <a:spLocks/>
          </p:cNvSpPr>
          <p:nvPr/>
        </p:nvSpPr>
        <p:spPr>
          <a:xfrm rot="0">
            <a:off x="7859395" y="1132205"/>
            <a:ext cx="79565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급수명칭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9" name="도형 46"/>
          <p:cNvSpPr>
            <a:spLocks/>
          </p:cNvSpPr>
          <p:nvPr/>
        </p:nvSpPr>
        <p:spPr>
          <a:xfrm rot="0">
            <a:off x="7947025" y="1480185"/>
            <a:ext cx="1578610" cy="273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48"/>
          <p:cNvSpPr txBox="1">
            <a:spLocks/>
          </p:cNvSpPr>
          <p:nvPr/>
        </p:nvSpPr>
        <p:spPr>
          <a:xfrm rot="0">
            <a:off x="7876540" y="1922145"/>
            <a:ext cx="79565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띠명칭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1" name="도형 49"/>
          <p:cNvSpPr>
            <a:spLocks/>
          </p:cNvSpPr>
          <p:nvPr/>
        </p:nvSpPr>
        <p:spPr>
          <a:xfrm rot="0">
            <a:off x="7964170" y="2248535"/>
            <a:ext cx="1578610" cy="273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50"/>
          <p:cNvSpPr txBox="1">
            <a:spLocks/>
          </p:cNvSpPr>
          <p:nvPr/>
        </p:nvSpPr>
        <p:spPr>
          <a:xfrm rot="0">
            <a:off x="7959090" y="2919095"/>
            <a:ext cx="79565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띠</a:t>
            </a:r>
            <a:r>
              <a:rPr lang="ko-KR" sz="1000">
                <a:latin typeface="맑은 고딕" charset="0"/>
                <a:ea typeface="맑은 고딕" charset="0"/>
              </a:rPr>
              <a:t>색상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3" name="도형 51"/>
          <p:cNvSpPr>
            <a:spLocks/>
          </p:cNvSpPr>
          <p:nvPr/>
        </p:nvSpPr>
        <p:spPr>
          <a:xfrm rot="0">
            <a:off x="7948930" y="3223895"/>
            <a:ext cx="1578610" cy="273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52"/>
          <p:cNvSpPr txBox="1">
            <a:spLocks/>
          </p:cNvSpPr>
          <p:nvPr/>
        </p:nvSpPr>
        <p:spPr>
          <a:xfrm rot="0">
            <a:off x="7987030" y="3883660"/>
            <a:ext cx="113601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사용띠브랜드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5" name="도형 53"/>
          <p:cNvSpPr>
            <a:spLocks/>
          </p:cNvSpPr>
          <p:nvPr/>
        </p:nvSpPr>
        <p:spPr>
          <a:xfrm rot="0">
            <a:off x="7955280" y="4242435"/>
            <a:ext cx="1578610" cy="273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3"/>
          <p:cNvSpPr txBox="1">
            <a:spLocks/>
          </p:cNvSpPr>
          <p:nvPr/>
        </p:nvSpPr>
        <p:spPr>
          <a:xfrm rot="0">
            <a:off x="4918710" y="1496695"/>
            <a:ext cx="186817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네개의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카테고리로 구분하여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승급체계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670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텍스트 상자 58"/>
          <p:cNvSpPr txBox="1">
            <a:spLocks/>
          </p:cNvSpPr>
          <p:nvPr/>
        </p:nvSpPr>
        <p:spPr>
          <a:xfrm rot="0">
            <a:off x="2279650" y="1373505"/>
            <a:ext cx="730250" cy="247015"/>
          </a:xfrm>
          <a:prstGeom prst="rect"/>
          <a:solidFill>
            <a:schemeClr val="accent5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기본승급</a:t>
            </a:r>
            <a:endParaRPr lang="ko-KR" altLang="en-US" sz="1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69630" y="0"/>
            <a:ext cx="3175000" cy="686117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12" name="도형 66"/>
          <p:cNvSpPr>
            <a:spLocks/>
          </p:cNvSpPr>
          <p:nvPr/>
        </p:nvSpPr>
        <p:spPr>
          <a:xfrm rot="0">
            <a:off x="8600440" y="1426210"/>
            <a:ext cx="2950845" cy="85026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7" name="그룹 75"/>
          <p:cNvGrpSpPr>
            <a:grpSpLocks/>
          </p:cNvGrpSpPr>
          <p:nvPr/>
        </p:nvGrpSpPr>
        <p:grpSpPr>
          <a:xfrm rot="0">
            <a:off x="8632190" y="1687195"/>
            <a:ext cx="2853055" cy="577215"/>
            <a:chOff x="8632190" y="1687195"/>
            <a:chExt cx="2853055" cy="577215"/>
          </a:xfrm>
        </p:grpSpPr>
        <p:sp>
          <p:nvSpPr>
            <p:cNvPr id="13" name="도형 69"/>
            <p:cNvSpPr>
              <a:spLocks/>
            </p:cNvSpPr>
            <p:nvPr/>
          </p:nvSpPr>
          <p:spPr>
            <a:xfrm rot="0">
              <a:off x="8632190" y="1687195"/>
              <a:ext cx="2853055" cy="577215"/>
            </a:xfrm>
            <a:prstGeom prst="rect"/>
            <a:solidFill>
              <a:schemeClr val="bg1">
                <a:lumMod val="95000"/>
                <a:lumOff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텍스트 상자 72"/>
            <p:cNvSpPr txBox="1">
              <a:spLocks/>
            </p:cNvSpPr>
            <p:nvPr/>
          </p:nvSpPr>
          <p:spPr>
            <a:xfrm rot="0">
              <a:off x="9057640" y="1840230"/>
              <a:ext cx="484505" cy="278130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초록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텍스트 상자 73"/>
            <p:cNvSpPr txBox="1">
              <a:spLocks/>
            </p:cNvSpPr>
            <p:nvPr/>
          </p:nvSpPr>
          <p:spPr>
            <a:xfrm rot="0">
              <a:off x="10468610" y="1835785"/>
              <a:ext cx="484505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파랑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6" name="도형 74"/>
            <p:cNvCxnSpPr/>
            <p:nvPr/>
          </p:nvCxnSpPr>
          <p:spPr>
            <a:xfrm rot="0">
              <a:off x="9928225" y="1992630"/>
              <a:ext cx="294640" cy="635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93"/>
          <p:cNvGrpSpPr>
            <a:grpSpLocks/>
          </p:cNvGrpSpPr>
          <p:nvPr/>
        </p:nvGrpSpPr>
        <p:grpSpPr>
          <a:xfrm>
            <a:off x="8627745" y="2477135"/>
            <a:ext cx="2853055" cy="577215"/>
            <a:chOff x="8627745" y="2477135"/>
            <a:chExt cx="2853055" cy="577215"/>
          </a:xfrm>
        </p:grpSpPr>
        <p:sp>
          <p:nvSpPr>
            <p:cNvPr id="19" name="도형 89"/>
            <p:cNvSpPr>
              <a:spLocks/>
            </p:cNvSpPr>
            <p:nvPr/>
          </p:nvSpPr>
          <p:spPr>
            <a:xfrm rot="0">
              <a:off x="8627745" y="2477135"/>
              <a:ext cx="2853690" cy="577850"/>
            </a:xfrm>
            <a:prstGeom prst="rect"/>
            <a:solidFill>
              <a:schemeClr val="bg1">
                <a:lumMod val="95000"/>
                <a:lumOff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텍스트 상자 90"/>
            <p:cNvSpPr txBox="1">
              <a:spLocks/>
            </p:cNvSpPr>
            <p:nvPr/>
          </p:nvSpPr>
          <p:spPr>
            <a:xfrm rot="0">
              <a:off x="9053195" y="2630170"/>
              <a:ext cx="485140" cy="2787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파랑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91"/>
            <p:cNvSpPr txBox="1">
              <a:spLocks/>
            </p:cNvSpPr>
            <p:nvPr/>
          </p:nvSpPr>
          <p:spPr>
            <a:xfrm rot="0">
              <a:off x="10464165" y="2625725"/>
              <a:ext cx="485140" cy="27876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non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밤색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2" name="도형 92"/>
            <p:cNvCxnSpPr/>
            <p:nvPr/>
          </p:nvCxnSpPr>
          <p:spPr>
            <a:xfrm rot="0">
              <a:off x="9923780" y="2782570"/>
              <a:ext cx="295275" cy="1270"/>
            </a:xfrm>
            <a:prstGeom prst="straightConnector1"/>
            <a:ln w="635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98"/>
          <p:cNvGrpSpPr>
            <a:grpSpLocks/>
          </p:cNvGrpSpPr>
          <p:nvPr/>
        </p:nvGrpSpPr>
        <p:grpSpPr>
          <a:xfrm rot="0">
            <a:off x="8627745" y="3337560"/>
            <a:ext cx="2853055" cy="577215"/>
            <a:chOff x="8627745" y="3337560"/>
            <a:chExt cx="2853055" cy="577215"/>
          </a:xfrm>
        </p:grpSpPr>
        <p:sp>
          <p:nvSpPr>
            <p:cNvPr id="24" name="도형 94"/>
            <p:cNvSpPr>
              <a:spLocks/>
            </p:cNvSpPr>
            <p:nvPr/>
          </p:nvSpPr>
          <p:spPr>
            <a:xfrm rot="0">
              <a:off x="8627745" y="3337560"/>
              <a:ext cx="2853055" cy="577215"/>
            </a:xfrm>
            <a:prstGeom prst="rect"/>
            <a:solidFill>
              <a:schemeClr val="bg1">
                <a:lumMod val="95000"/>
                <a:lumOff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95"/>
            <p:cNvSpPr txBox="1">
              <a:spLocks/>
            </p:cNvSpPr>
            <p:nvPr/>
          </p:nvSpPr>
          <p:spPr>
            <a:xfrm rot="0">
              <a:off x="9053195" y="3490595"/>
              <a:ext cx="484505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밤색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96"/>
            <p:cNvSpPr txBox="1">
              <a:spLocks/>
            </p:cNvSpPr>
            <p:nvPr/>
          </p:nvSpPr>
          <p:spPr>
            <a:xfrm rot="0">
              <a:off x="10464165" y="3486150"/>
              <a:ext cx="484505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보라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7" name="도형 97"/>
            <p:cNvCxnSpPr/>
            <p:nvPr/>
          </p:nvCxnSpPr>
          <p:spPr>
            <a:xfrm rot="0">
              <a:off x="9923780" y="3642995"/>
              <a:ext cx="294640" cy="635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103"/>
          <p:cNvGrpSpPr>
            <a:grpSpLocks/>
          </p:cNvGrpSpPr>
          <p:nvPr/>
        </p:nvGrpSpPr>
        <p:grpSpPr>
          <a:xfrm rot="0">
            <a:off x="8634095" y="4215130"/>
            <a:ext cx="2853055" cy="577215"/>
            <a:chOff x="8634095" y="4215130"/>
            <a:chExt cx="2853055" cy="577215"/>
          </a:xfrm>
        </p:grpSpPr>
        <p:sp>
          <p:nvSpPr>
            <p:cNvPr id="29" name="도형 99"/>
            <p:cNvSpPr>
              <a:spLocks/>
            </p:cNvSpPr>
            <p:nvPr/>
          </p:nvSpPr>
          <p:spPr>
            <a:xfrm rot="0">
              <a:off x="8634095" y="4215130"/>
              <a:ext cx="2853055" cy="577215"/>
            </a:xfrm>
            <a:prstGeom prst="rect"/>
            <a:solidFill>
              <a:schemeClr val="bg1">
                <a:lumMod val="95000"/>
                <a:lumOff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텍스트 상자 100"/>
            <p:cNvSpPr txBox="1">
              <a:spLocks/>
            </p:cNvSpPr>
            <p:nvPr/>
          </p:nvSpPr>
          <p:spPr>
            <a:xfrm rot="0">
              <a:off x="9059545" y="4368165"/>
              <a:ext cx="2023110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2</a:t>
              </a:r>
              <a:r>
                <a:rPr lang="ko-KR" sz="1200">
                  <a:latin typeface="맑은 고딕" charset="0"/>
                  <a:ea typeface="맑은 고딕" charset="0"/>
                </a:rPr>
                <a:t>023-01.-25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텍스트 상자 1"/>
          <p:cNvSpPr txBox="1">
            <a:spLocks/>
          </p:cNvSpPr>
          <p:nvPr/>
        </p:nvSpPr>
        <p:spPr>
          <a:xfrm rot="0">
            <a:off x="8854440" y="514985"/>
            <a:ext cx="877570" cy="26225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기본승급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4"/>
          <p:cNvSpPr txBox="1">
            <a:spLocks/>
          </p:cNvSpPr>
          <p:nvPr/>
        </p:nvSpPr>
        <p:spPr>
          <a:xfrm rot="0">
            <a:off x="4556760" y="762635"/>
            <a:ext cx="3430905" cy="11690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기본승급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- 승급체계로 등록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한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승급체계를 그대로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적용하여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날짜만 변경하여 사용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함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승급생성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- 예외적인 상황 승급의 단계를 두단계이상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뛰어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넘을떄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임시적으로 사용하는 승급생성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토글링하여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메뉴 선택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5"/>
          <p:cNvSpPr>
            <a:spLocks/>
          </p:cNvSpPr>
          <p:nvPr/>
        </p:nvSpPr>
        <p:spPr>
          <a:xfrm rot="0">
            <a:off x="1763395" y="1286510"/>
            <a:ext cx="2564765" cy="421005"/>
          </a:xfrm>
          <a:prstGeom prst="rect"/>
          <a:noFill/>
          <a:ln w="12700" cap="flat" cmpd="sng">
            <a:solidFill>
              <a:srgbClr val="FF00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6"/>
          <p:cNvCxnSpPr>
            <a:stCxn id="32" idx="1"/>
          </p:cNvCxnSpPr>
          <p:nvPr/>
        </p:nvCxnSpPr>
        <p:spPr>
          <a:xfrm rot="0" flipH="1">
            <a:off x="4298315" y="1193165"/>
            <a:ext cx="259080" cy="3803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5"/>
          <p:cNvGrpSpPr>
            <a:grpSpLocks/>
          </p:cNvGrpSpPr>
          <p:nvPr/>
        </p:nvGrpSpPr>
        <p:grpSpPr>
          <a:xfrm rot="0">
            <a:off x="1071245" y="4906645"/>
            <a:ext cx="2853690" cy="577850"/>
            <a:chOff x="1071245" y="4906645"/>
            <a:chExt cx="2853690" cy="577850"/>
          </a:xfrm>
        </p:grpSpPr>
        <p:sp>
          <p:nvSpPr>
            <p:cNvPr id="36" name="도형 3"/>
            <p:cNvSpPr>
              <a:spLocks/>
            </p:cNvSpPr>
            <p:nvPr/>
          </p:nvSpPr>
          <p:spPr>
            <a:xfrm rot="0">
              <a:off x="1071245" y="4906645"/>
              <a:ext cx="2853690" cy="577850"/>
            </a:xfrm>
            <a:prstGeom prst="rect"/>
            <a:solidFill>
              <a:schemeClr val="bg1">
                <a:lumMod val="95000"/>
                <a:lumOff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텍스트 상자 4"/>
            <p:cNvSpPr txBox="1">
              <a:spLocks/>
            </p:cNvSpPr>
            <p:nvPr/>
          </p:nvSpPr>
          <p:spPr>
            <a:xfrm rot="0">
              <a:off x="2590800" y="5059680"/>
              <a:ext cx="1251585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2023-01.-25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8" name="텍스트 상자 6"/>
          <p:cNvSpPr txBox="1">
            <a:spLocks/>
          </p:cNvSpPr>
          <p:nvPr/>
        </p:nvSpPr>
        <p:spPr>
          <a:xfrm rot="0">
            <a:off x="4447540" y="3865245"/>
            <a:ext cx="3431540" cy="5543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승급결과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예약발송 기능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-&gt;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승급의 결과를 최종적으로 확인후 에약 날짜를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지정하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알림 발송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7"/>
          <p:cNvSpPr txBox="1">
            <a:spLocks/>
          </p:cNvSpPr>
          <p:nvPr/>
        </p:nvSpPr>
        <p:spPr>
          <a:xfrm rot="0">
            <a:off x="1324610" y="5060950"/>
            <a:ext cx="10966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rgbClr val="FF0000"/>
                </a:solidFill>
                <a:latin typeface="맑은 고딕" charset="0"/>
                <a:ea typeface="맑은 고딕" charset="0"/>
              </a:rPr>
              <a:t>예약알림발송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8"/>
          <p:cNvCxnSpPr>
            <a:stCxn id="38" idx="2"/>
            <a:endCxn id="36" idx="3"/>
          </p:cNvCxnSpPr>
          <p:nvPr/>
        </p:nvCxnSpPr>
        <p:spPr>
          <a:xfrm rot="0" flipH="1">
            <a:off x="3924300" y="4418965"/>
            <a:ext cx="2239010" cy="7766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8230" y="0"/>
            <a:ext cx="3173730" cy="68599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텍스트 상자 7"/>
          <p:cNvSpPr txBox="1">
            <a:spLocks/>
          </p:cNvSpPr>
          <p:nvPr/>
        </p:nvSpPr>
        <p:spPr>
          <a:xfrm rot="0">
            <a:off x="5290820" y="1105535"/>
            <a:ext cx="343090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승급생성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- 예외적인 상황 승급의 단계를 두단계이상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뛰어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넘을떄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rgbClr val="003A9A"/>
                </a:solidFill>
                <a:latin typeface="맑은 고딕" charset="0"/>
                <a:ea typeface="맑은 고딕" charset="0"/>
              </a:rPr>
              <a:t>임시적으로 사용하는 승급생성</a:t>
            </a:r>
            <a:endParaRPr lang="ko-KR" altLang="en-US" sz="1000">
              <a:solidFill>
                <a:srgbClr val="003A9A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도형 1"/>
          <p:cNvCxnSpPr>
            <a:stCxn id="5" idx="1"/>
          </p:cNvCxnSpPr>
          <p:nvPr/>
        </p:nvCxnSpPr>
        <p:spPr>
          <a:xfrm rot="0" flipH="1" flipV="1">
            <a:off x="2230120" y="686435"/>
            <a:ext cx="3061335" cy="61976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youseung</dc:creator>
  <cp:lastModifiedBy>kim youseung</cp:lastModifiedBy>
  <dc:title>PowerPoint 프레젠테이션</dc:title>
  <cp:version>9.104.151.49087</cp:version>
</cp:coreProperties>
</file>