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80" r:id="rId4"/>
    <p:sldId id="263" r:id="rId5"/>
    <p:sldId id="281" r:id="rId6"/>
    <p:sldId id="273" r:id="rId7"/>
    <p:sldId id="292" r:id="rId8"/>
    <p:sldId id="293" r:id="rId9"/>
    <p:sldId id="289" r:id="rId10"/>
    <p:sldId id="284" r:id="rId11"/>
    <p:sldId id="274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51"/>
    <a:srgbClr val="388AC8"/>
    <a:srgbClr val="D6EDFF"/>
    <a:srgbClr val="EDEEFF"/>
    <a:srgbClr val="F9FBFF"/>
    <a:srgbClr val="F6F7FF"/>
    <a:srgbClr val="FBFDFF"/>
    <a:srgbClr val="FCFEFF"/>
    <a:srgbClr val="3DB28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50E13-5A4C-4EBE-897C-3AED0A4EF1E1}" v="12" dt="2020-10-05T17:01:09.444"/>
    <p1510:client id="{E1065ECC-D662-4836-8B46-64841391C087}" v="651" dt="2020-10-07T06:22:28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68CA-2029-4BEA-AE94-8F269BA3EDED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5D331-1091-4F48-8B0C-B91670297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3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garet.g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8244" y="2525167"/>
            <a:ext cx="6096000" cy="1680048"/>
          </a:xfrm>
          <a:prstGeom prst="rect">
            <a:avLst/>
          </a:prstGeom>
          <a:solidFill>
            <a:srgbClr val="FFC000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6800" b="1" i="1" kern="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AIGARET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/>
              <a:t>AI Game Rehabilitation Trainer</a:t>
            </a:r>
            <a:endParaRPr lang="ko-KR" altLang="en-US" sz="9600" b="1" kern="0" dirty="0"/>
          </a:p>
        </p:txBody>
      </p:sp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기대 효과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29" name="Google Shape;265;p28"/>
          <p:cNvGrpSpPr/>
          <p:nvPr/>
        </p:nvGrpSpPr>
        <p:grpSpPr>
          <a:xfrm>
            <a:off x="6773402" y="1622667"/>
            <a:ext cx="6550000" cy="4977200"/>
            <a:chOff x="4776425" y="1275625"/>
            <a:chExt cx="4912500" cy="3732900"/>
          </a:xfrm>
        </p:grpSpPr>
        <p:sp>
          <p:nvSpPr>
            <p:cNvPr id="30" name="Google Shape;266;p28"/>
            <p:cNvSpPr txBox="1"/>
            <p:nvPr/>
          </p:nvSpPr>
          <p:spPr>
            <a:xfrm>
              <a:off x="4776425" y="1275625"/>
              <a:ext cx="4912500" cy="3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380990" indent="-380990">
                <a:buClr>
                  <a:srgbClr val="3F3F3F"/>
                </a:buClr>
                <a:buSzPts val="1400"/>
                <a:buFont typeface="Noto Sans Symbols"/>
                <a:buChar char="◆"/>
              </a:pPr>
              <a:r>
                <a:rPr lang="ko-KR" altLang="en-US" sz="24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언택트</a:t>
              </a:r>
              <a:r>
                <a:rPr lang="ko-KR" altLang="en-US" sz="24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시대</a:t>
              </a:r>
              <a:endParaRPr lang="en" altLang="ko-KR" sz="24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>
                <a:buClr>
                  <a:srgbClr val="3F3F3F"/>
                </a:buClr>
                <a:buSzPts val="1400"/>
              </a:pPr>
              <a:endParaRPr b="1" dirty="0">
                <a:solidFill>
                  <a:srgbClr val="3F3F3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380990"/>
              <a:r>
                <a:rPr lang="en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 </a:t>
              </a:r>
              <a:r>
                <a:rPr lang="ko-KR" altLang="en-US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비대면</a:t>
              </a:r>
              <a:r>
                <a:rPr lang="en-US" altLang="ko-KR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의료서비스의 수요</a:t>
              </a:r>
              <a:r>
                <a:rPr lang="en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/>
              </a:r>
              <a:br>
                <a:rPr lang="en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  </a:t>
              </a:r>
              <a:r>
                <a:rPr lang="en-US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AI</a:t>
              </a:r>
              <a:r>
                <a:rPr lang="ko-KR" altLang="en-US" sz="1733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기술이 적용된 게임시장의 확대</a:t>
              </a:r>
              <a:endParaRPr sz="1733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1" name="Google Shape;267;p28"/>
            <p:cNvSpPr/>
            <p:nvPr/>
          </p:nvSpPr>
          <p:spPr>
            <a:xfrm>
              <a:off x="7310079" y="1749550"/>
              <a:ext cx="171600" cy="2355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2" name="Google Shape;268;p28"/>
            <p:cNvSpPr/>
            <p:nvPr/>
          </p:nvSpPr>
          <p:spPr>
            <a:xfrm>
              <a:off x="7782643" y="2170776"/>
              <a:ext cx="171600" cy="2355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3" name="Google Shape;269;p28"/>
          <p:cNvSpPr txBox="1"/>
          <p:nvPr/>
        </p:nvSpPr>
        <p:spPr>
          <a:xfrm>
            <a:off x="6975202" y="4146718"/>
            <a:ext cx="45132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첫째</a:t>
            </a:r>
            <a:r>
              <a:rPr lang="en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자택에서 물리치료를 진행 할 수 있다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4" name="Google Shape;270;p28"/>
          <p:cNvSpPr txBox="1"/>
          <p:nvPr/>
        </p:nvSpPr>
        <p:spPr>
          <a:xfrm>
            <a:off x="6975201" y="4879800"/>
            <a:ext cx="4648229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둘째</a:t>
            </a:r>
            <a:r>
              <a:rPr lang="en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요소를 적용하기 때문에 사용자는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물리치료에 더욱 집중할 수 있다 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Google Shape;271;p28"/>
          <p:cNvSpPr txBox="1"/>
          <p:nvPr/>
        </p:nvSpPr>
        <p:spPr>
          <a:xfrm>
            <a:off x="6975201" y="5748345"/>
            <a:ext cx="52549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셋째</a:t>
            </a:r>
            <a:r>
              <a:rPr lang="en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물리치료뿐만 아니라 일반 사용자는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sz="1600" dirty="0">
                <a:latin typeface="에스코어 드림 5 Medium"/>
                <a:ea typeface="에스코어 드림 5 Medium"/>
              </a:rPr>
              <a:t>        </a:t>
            </a:r>
            <a:r>
              <a:rPr lang="en-US" altLang="ko-KR" sz="1600" dirty="0">
                <a:latin typeface="에스코어 드림 5 Medium"/>
                <a:ea typeface="에스코어 드림 5 Medium"/>
              </a:rPr>
              <a:t> 피</a:t>
            </a:r>
            <a:r>
              <a:rPr lang="ko-KR" altLang="en-US" sz="1600" dirty="0" err="1">
                <a:latin typeface="에스코어 드림 5 Medium"/>
                <a:ea typeface="에스코어 드림 5 Medium"/>
              </a:rPr>
              <a:t>트니스</a:t>
            </a:r>
            <a:r>
              <a:rPr lang="ko-KR" altLang="en-US" sz="1600" dirty="0">
                <a:latin typeface="에스코어 드림 5 Medium"/>
                <a:ea typeface="에스코어 드림 5 Medium"/>
              </a:rPr>
              <a:t> 게임처럼 다양하게 이용할 수 있다</a:t>
            </a:r>
            <a:r>
              <a:rPr lang="en" altLang="ko-KR" sz="1600" dirty="0">
                <a:latin typeface="에스코어 드림 5 Medium"/>
                <a:ea typeface="에스코어 드림 5 Medium"/>
              </a:rPr>
              <a:t> </a:t>
            </a:r>
            <a:endParaRPr sz="16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sp>
        <p:nvSpPr>
          <p:cNvPr id="36" name="Google Shape;272;p28"/>
          <p:cNvSpPr txBox="1"/>
          <p:nvPr/>
        </p:nvSpPr>
        <p:spPr>
          <a:xfrm>
            <a:off x="6773402" y="3514467"/>
            <a:ext cx="46800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Clr>
                <a:srgbClr val="3F3F3F"/>
              </a:buClr>
              <a:buSzPts val="1400"/>
              <a:buFont typeface="Noto Sans Symbols"/>
              <a:buChar char="◆"/>
            </a:pPr>
            <a:r>
              <a:rPr lang="en" sz="20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기대효과</a:t>
            </a:r>
            <a:endParaRPr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7" y="1907931"/>
            <a:ext cx="6144181" cy="418921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4518467" y="2407004"/>
            <a:ext cx="3155066" cy="3893834"/>
          </a:xfrm>
          <a:prstGeom prst="roundRect">
            <a:avLst/>
          </a:prstGeom>
          <a:solidFill>
            <a:srgbClr val="E6E6E6"/>
          </a:solidFill>
          <a:ln>
            <a:solidFill>
              <a:srgbClr val="3DB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339235" y="1847259"/>
            <a:ext cx="15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CI/CD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</a:rPr>
              <a:t>기술 스택</a:t>
            </a:r>
            <a:endParaRPr lang="en-US" altLang="ko-KR" sz="4000" b="1" kern="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9904" y="2407004"/>
            <a:ext cx="3155066" cy="3893834"/>
          </a:xfrm>
          <a:prstGeom prst="roundRect">
            <a:avLst/>
          </a:prstGeom>
          <a:solidFill>
            <a:srgbClr val="E6E6E6"/>
          </a:solidFill>
          <a:ln>
            <a:solidFill>
              <a:srgbClr val="3DB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07030" y="2456793"/>
            <a:ext cx="3140242" cy="3844045"/>
          </a:xfrm>
          <a:prstGeom prst="roundRect">
            <a:avLst/>
          </a:prstGeom>
          <a:solidFill>
            <a:srgbClr val="E6E6E6"/>
          </a:solidFill>
          <a:ln>
            <a:solidFill>
              <a:srgbClr val="3DB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0672" y="1847259"/>
            <a:ext cx="15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Front end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00154" y="1927884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Back end</a:t>
            </a:r>
            <a:endParaRPr lang="ko-KR" altLang="en-US" b="1" dirty="0"/>
          </a:p>
        </p:txBody>
      </p:sp>
      <p:pic>
        <p:nvPicPr>
          <p:cNvPr id="1036" name="Picture 12" descr="Vue.js 특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0" y="2917197"/>
            <a:ext cx="2850190" cy="12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913114" y="4650287"/>
            <a:ext cx="2581680" cy="935772"/>
            <a:chOff x="1654954" y="4414114"/>
            <a:chExt cx="3232007" cy="1035868"/>
          </a:xfrm>
        </p:grpSpPr>
        <p:pic>
          <p:nvPicPr>
            <p:cNvPr id="1040" name="Picture 16" descr="Vuetify Logo Vector (.SVG) Free Downloa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954" y="4414114"/>
              <a:ext cx="1103368" cy="103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672081" y="4445429"/>
              <a:ext cx="2214880" cy="85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err="1">
                  <a:ln w="15875" cap="rnd" cmpd="sng">
                    <a:solidFill>
                      <a:srgbClr val="2C3F51"/>
                    </a:solidFill>
                  </a:ln>
                  <a:solidFill>
                    <a:srgbClr val="2C3F51"/>
                  </a:solidFill>
                  <a:latin typeface="Calibri Light" panose="020F0302020204030204" pitchFamily="34" charset="0"/>
                  <a:ea typeface="함초롬돋움" panose="020B0604000101010101" pitchFamily="50" charset="-127"/>
                  <a:cs typeface="Calibri Light" panose="020F0302020204030204" pitchFamily="34" charset="0"/>
                </a:rPr>
                <a:t>Vuetify</a:t>
              </a:r>
              <a:endParaRPr lang="ko-KR" altLang="en-US" sz="4400" dirty="0">
                <a:ln w="15875" cap="rnd" cmpd="sng">
                  <a:solidFill>
                    <a:srgbClr val="2C3F51"/>
                  </a:solidFill>
                </a:ln>
                <a:solidFill>
                  <a:srgbClr val="2C3F51"/>
                </a:solidFill>
                <a:latin typeface="Calibri Light" panose="020F0302020204030204" pitchFamily="34" charset="0"/>
                <a:ea typeface="함초롬돋움" panose="020B0604000101010101" pitchFamily="50" charset="-127"/>
                <a:cs typeface="Calibri Light" panose="020F0302020204030204" pitchFamily="34" charset="0"/>
              </a:endParaRPr>
            </a:p>
          </p:txBody>
        </p:sp>
      </p:grpSp>
      <p:pic>
        <p:nvPicPr>
          <p:cNvPr id="1042" name="Picture 18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77" y="2703317"/>
            <a:ext cx="2001096" cy="88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jango Rest Framework – An Introduction – Real Py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69" y="3868582"/>
            <a:ext cx="2296460" cy="9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ySQL Logo PNG Free Downloads, Logo Brand Emblems | Mysql, Sql, Data scien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8174" y1="81018" x2="28174" y2="81018"/>
                        <a14:foregroundMark x1="45934" y1="68226" x2="45934" y2="68226"/>
                        <a14:foregroundMark x1="61056" y1="68226" x2="61056" y2="68226"/>
                        <a14:foregroundMark x1="80456" y1="68638" x2="80456" y2="68638"/>
                        <a14:foregroundMark x1="68117" y1="41816" x2="68117" y2="41816"/>
                        <a14:foregroundMark x1="70471" y1="13067" x2="70471" y2="13067"/>
                        <a14:foregroundMark x1="94223" y1="85282" x2="94223" y2="85282"/>
                        <a14:foregroundMark x1="95934" y1="85282" x2="95934" y2="85282"/>
                        <a14:foregroundMark x1="94223" y1="87070" x2="94223" y2="87070"/>
                        <a14:foregroundMark x1="96648" y1="88033" x2="96648" y2="88033"/>
                        <a14:foregroundMark x1="97218" y1="85420" x2="97218" y2="85420"/>
                        <a14:backgroundMark x1="95649" y1="91609" x2="95649" y2="91609"/>
                        <a14:backgroundMark x1="97504" y1="91609" x2="97504" y2="91609"/>
                        <a14:backgroundMark x1="98716" y1="93122" x2="98716" y2="93122"/>
                        <a14:backgroundMark x1="98787" y1="88996" x2="98787" y2="88996"/>
                        <a14:backgroundMark x1="98930" y1="83631" x2="98930" y2="83631"/>
                        <a14:backgroundMark x1="97432" y1="82806" x2="97432" y2="82806"/>
                        <a14:backgroundMark x1="95364" y1="82531" x2="95364" y2="82531"/>
                        <a14:backgroundMark x1="96220" y1="82669" x2="96220" y2="82669"/>
                        <a14:backgroundMark x1="94793" y1="87483" x2="94793" y2="87483"/>
                        <a14:backgroundMark x1="94223" y1="91472" x2="94223" y2="91472"/>
                        <a14:backgroundMark x1="95934" y1="90371" x2="95934" y2="90371"/>
                        <a14:backgroundMark x1="96434" y1="89959" x2="96434" y2="89959"/>
                        <a14:backgroundMark x1="97290" y1="89821" x2="97290" y2="89821"/>
                        <a14:backgroundMark x1="97932" y1="89546" x2="97932" y2="89546"/>
                        <a14:backgroundMark x1="98359" y1="88583" x2="98359" y2="88583"/>
                        <a14:backgroundMark x1="98359" y1="86657" x2="98359" y2="86657"/>
                        <a14:backgroundMark x1="98288" y1="84869" x2="98288" y2="84869"/>
                        <a14:backgroundMark x1="96790" y1="84044" x2="96790" y2="84044"/>
                        <a14:backgroundMark x1="96648" y1="85282" x2="96648" y2="85282"/>
                        <a14:backgroundMark x1="96220" y1="87895" x2="96220" y2="8789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78" y="5098397"/>
            <a:ext cx="2001094" cy="1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ocker logo and symbol, meaning, history,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30" y="4624198"/>
            <a:ext cx="2976938" cy="87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ile:Git-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98" y="3072879"/>
            <a:ext cx="2632204" cy="11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8244" y="2525167"/>
            <a:ext cx="6096000" cy="1633882"/>
          </a:xfrm>
          <a:prstGeom prst="rect">
            <a:avLst/>
          </a:prstGeom>
          <a:solidFill>
            <a:srgbClr val="FFC000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ko-KR" altLang="en-US" sz="6800" b="1" kern="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감사합니다</a:t>
            </a:r>
            <a:endParaRPr lang="en-US" altLang="ko-KR" sz="6800" b="1" kern="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/>
              <a:t>AIGARET</a:t>
            </a:r>
            <a:endParaRPr lang="ko-KR" altLang="en-US" sz="8800" b="1" i="1" kern="0" dirty="0"/>
          </a:p>
        </p:txBody>
      </p:sp>
    </p:spTree>
    <p:extLst>
      <p:ext uri="{BB962C8B-B14F-4D97-AF65-F5344CB8AC3E}">
        <p14:creationId xmlns:p14="http://schemas.microsoft.com/office/powerpoint/2010/main" val="13249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목차</a:t>
            </a:r>
            <a:endParaRPr lang="ko-KR" altLang="en-US" sz="32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77C5F4-BC56-4BB8-BBD5-E3869C6CB72C}"/>
              </a:ext>
            </a:extLst>
          </p:cNvPr>
          <p:cNvGrpSpPr/>
          <p:nvPr/>
        </p:nvGrpSpPr>
        <p:grpSpPr>
          <a:xfrm>
            <a:off x="857476" y="2709179"/>
            <a:ext cx="10596368" cy="2753635"/>
            <a:chOff x="1466169" y="2587622"/>
            <a:chExt cx="9114519" cy="2368553"/>
          </a:xfrm>
          <a:solidFill>
            <a:srgbClr val="3DB283"/>
          </a:solidFill>
        </p:grpSpPr>
        <p:sp>
          <p:nvSpPr>
            <p:cNvPr id="7" name="자유형: 도형 13">
              <a:extLst>
                <a:ext uri="{FF2B5EF4-FFF2-40B4-BE49-F238E27FC236}">
                  <a16:creationId xmlns:a16="http://schemas.microsoft.com/office/drawing/2014/main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20">
              <a:extLst>
                <a:ext uri="{FF2B5EF4-FFF2-40B4-BE49-F238E27FC236}">
                  <a16:creationId xmlns:a16="http://schemas.microsoft.com/office/drawing/2014/main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solidFill>
              <a:srgbClr val="2C3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21">
              <a:extLst>
                <a:ext uri="{FF2B5EF4-FFF2-40B4-BE49-F238E27FC236}">
                  <a16:creationId xmlns:a16="http://schemas.microsoft.com/office/drawing/2014/main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solidFill>
              <a:srgbClr val="2C3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0B0F0"/>
                  </a:solidFill>
                </a:ln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F005C6-A0D4-4C4A-800C-47B9350ADBDC}"/>
              </a:ext>
            </a:extLst>
          </p:cNvPr>
          <p:cNvSpPr/>
          <p:nvPr/>
        </p:nvSpPr>
        <p:spPr>
          <a:xfrm>
            <a:off x="1182477" y="3906184"/>
            <a:ext cx="19989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팀원 소개</a:t>
            </a:r>
            <a:endParaRPr lang="en-US" altLang="ko-KR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46555-FC02-437B-A75B-8631EFCC91CE}"/>
              </a:ext>
            </a:extLst>
          </p:cNvPr>
          <p:cNvSpPr/>
          <p:nvPr/>
        </p:nvSpPr>
        <p:spPr>
          <a:xfrm>
            <a:off x="3810465" y="3906184"/>
            <a:ext cx="19989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서비스 소개</a:t>
            </a:r>
            <a:r>
              <a:rPr lang="ko-KR" altLang="en-US" sz="12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A88013-4D5E-4CA0-B441-12F764CEC92C}"/>
              </a:ext>
            </a:extLst>
          </p:cNvPr>
          <p:cNvSpPr/>
          <p:nvPr/>
        </p:nvSpPr>
        <p:spPr>
          <a:xfrm>
            <a:off x="6435462" y="3906184"/>
            <a:ext cx="19989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기술 스택</a:t>
            </a:r>
            <a:endParaRPr lang="en-US" altLang="ko-KR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3A27EA-DA5E-4246-98BC-E9AC11D6C506}"/>
              </a:ext>
            </a:extLst>
          </p:cNvPr>
          <p:cNvSpPr/>
          <p:nvPr/>
        </p:nvSpPr>
        <p:spPr>
          <a:xfrm>
            <a:off x="9039307" y="3906184"/>
            <a:ext cx="2296149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2400" b="1" dirty="0">
                <a:ea typeface="맑은 고딕"/>
              </a:rPr>
              <a:t>시연</a:t>
            </a: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7DC32E2-7231-4DF7-AF51-B12037325610}"/>
              </a:ext>
            </a:extLst>
          </p:cNvPr>
          <p:cNvSpPr>
            <a:spLocks/>
          </p:cNvSpPr>
          <p:nvPr/>
        </p:nvSpPr>
        <p:spPr bwMode="auto">
          <a:xfrm>
            <a:off x="7316689" y="3357989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3">
            <a:extLst>
              <a:ext uri="{FF2B5EF4-FFF2-40B4-BE49-F238E27FC236}">
                <a16:creationId xmlns:a16="http://schemas.microsoft.com/office/drawing/2014/main" id="{B56C9893-6E7E-4B51-8E92-D340FF8015CF}"/>
              </a:ext>
            </a:extLst>
          </p:cNvPr>
          <p:cNvSpPr>
            <a:spLocks/>
          </p:cNvSpPr>
          <p:nvPr/>
        </p:nvSpPr>
        <p:spPr bwMode="auto">
          <a:xfrm>
            <a:off x="4667459" y="3389331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FC841E9D-D4E8-4829-912E-70A6B514A78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037982" y="3389331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 flipH="1">
            <a:off x="10049667" y="3306157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3DB283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팀원 소개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0305" y="4954314"/>
            <a:ext cx="1966022" cy="138499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/>
              <a:t>Frontend Developer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u="sng" dirty="0"/>
              <a:t>정영진</a:t>
            </a:r>
            <a:endParaRPr lang="en-US" altLang="ko-KR" sz="1400" b="1" u="sng" dirty="0"/>
          </a:p>
          <a:p>
            <a:pPr algn="ctr">
              <a:lnSpc>
                <a:spcPct val="200000"/>
              </a:lnSpc>
            </a:pPr>
            <a:r>
              <a:rPr lang="en-US" altLang="ko-KR" sz="1050" b="1" dirty="0">
                <a:ea typeface="맑은 고딕"/>
                <a:cs typeface="Aharoni"/>
              </a:rPr>
              <a:t>Frontend </a:t>
            </a:r>
            <a:r>
              <a:rPr lang="ko-KR" altLang="en-US" sz="1050" b="1" dirty="0" smtClean="0">
                <a:ea typeface="맑은 고딕"/>
                <a:cs typeface="Aharoni"/>
              </a:rPr>
              <a:t>개발</a:t>
            </a:r>
            <a:endParaRPr lang="en-US" altLang="ko-KR" sz="1050" b="1" dirty="0">
              <a:ea typeface="맑은 고딕"/>
              <a:cs typeface="Aharoni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50" b="1" dirty="0" smtClean="0">
                <a:cs typeface="Aharoni" panose="02010803020104030203" pitchFamily="2" charset="-79"/>
              </a:rPr>
              <a:t>AI </a:t>
            </a:r>
            <a:r>
              <a:rPr lang="ko-KR" altLang="en-US" sz="1050" b="1" dirty="0">
                <a:cs typeface="Aharoni" panose="02010803020104030203" pitchFamily="2" charset="-79"/>
              </a:rPr>
              <a:t>게임 개발</a:t>
            </a:r>
            <a:endParaRPr lang="en-US" altLang="ko-KR" sz="1050" b="1" dirty="0"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5649" y="1412513"/>
            <a:ext cx="3095334" cy="632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OUR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TEAM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99815" y="2143684"/>
            <a:ext cx="10207002" cy="2128955"/>
            <a:chOff x="939191" y="1900877"/>
            <a:chExt cx="10207002" cy="2128955"/>
          </a:xfrm>
        </p:grpSpPr>
        <p:sp>
          <p:nvSpPr>
            <p:cNvPr id="17" name="육각형 16"/>
            <p:cNvSpPr/>
            <p:nvPr/>
          </p:nvSpPr>
          <p:spPr>
            <a:xfrm rot="16200000">
              <a:off x="2998333" y="2016311"/>
              <a:ext cx="1739566" cy="150869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육각형 23"/>
            <p:cNvSpPr/>
            <p:nvPr/>
          </p:nvSpPr>
          <p:spPr>
            <a:xfrm rot="16200000">
              <a:off x="5172910" y="2405699"/>
              <a:ext cx="1739566" cy="150869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육각형 24"/>
            <p:cNvSpPr/>
            <p:nvPr/>
          </p:nvSpPr>
          <p:spPr>
            <a:xfrm rot="16200000">
              <a:off x="823757" y="2405700"/>
              <a:ext cx="1739566" cy="150869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>
              <a:stCxn id="17" idx="4"/>
              <a:endCxn id="25" idx="2"/>
            </p:cNvCxnSpPr>
            <p:nvPr/>
          </p:nvCxnSpPr>
          <p:spPr>
            <a:xfrm flipH="1">
              <a:off x="2447888" y="3185736"/>
              <a:ext cx="665880" cy="389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2"/>
              <a:endCxn id="24" idx="4"/>
            </p:cNvCxnSpPr>
            <p:nvPr/>
          </p:nvCxnSpPr>
          <p:spPr>
            <a:xfrm>
              <a:off x="4622464" y="3185736"/>
              <a:ext cx="665880" cy="389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육각형 12"/>
            <p:cNvSpPr/>
            <p:nvPr/>
          </p:nvSpPr>
          <p:spPr>
            <a:xfrm rot="16200000">
              <a:off x="7347486" y="2016311"/>
              <a:ext cx="1739566" cy="150869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>
              <a:stCxn id="24" idx="2"/>
              <a:endCxn id="13" idx="4"/>
            </p:cNvCxnSpPr>
            <p:nvPr/>
          </p:nvCxnSpPr>
          <p:spPr>
            <a:xfrm flipV="1">
              <a:off x="6797042" y="3185737"/>
              <a:ext cx="665879" cy="3893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육각형 21"/>
            <p:cNvSpPr/>
            <p:nvPr/>
          </p:nvSpPr>
          <p:spPr>
            <a:xfrm rot="16200000">
              <a:off x="9522062" y="2405698"/>
              <a:ext cx="1739566" cy="1508697"/>
            </a:xfrm>
            <a:prstGeom prst="hexagon">
              <a:avLst>
                <a:gd name="adj" fmla="val 30139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/>
            <p:cNvCxnSpPr>
              <a:stCxn id="22" idx="4"/>
              <a:endCxn id="13" idx="2"/>
            </p:cNvCxnSpPr>
            <p:nvPr/>
          </p:nvCxnSpPr>
          <p:spPr>
            <a:xfrm flipH="1" flipV="1">
              <a:off x="8971618" y="3185736"/>
              <a:ext cx="665879" cy="389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94882" y="4080554"/>
            <a:ext cx="1966022" cy="138499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/>
              <a:t>Backend Developer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u="sng" dirty="0" err="1"/>
              <a:t>김가람</a:t>
            </a:r>
            <a:endParaRPr lang="en-US" altLang="ko-KR" sz="1400" b="1" u="sng" dirty="0"/>
          </a:p>
          <a:p>
            <a:pPr algn="ctr">
              <a:lnSpc>
                <a:spcPct val="2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Backend </a:t>
            </a:r>
            <a:r>
              <a:rPr lang="ko-KR" altLang="en-US" sz="1050" b="1" dirty="0">
                <a:cs typeface="Aharoni" panose="02010803020104030203" pitchFamily="2" charset="-79"/>
              </a:rPr>
              <a:t>개발</a:t>
            </a:r>
            <a:endParaRPr lang="en-US" altLang="ko-KR" sz="105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DB</a:t>
            </a:r>
            <a:r>
              <a:rPr lang="ko-KR" altLang="en-US" sz="1050" b="1" dirty="0">
                <a:cs typeface="Aharoni" panose="02010803020104030203" pitchFamily="2" charset="-79"/>
              </a:rPr>
              <a:t>관리</a:t>
            </a:r>
            <a:endParaRPr lang="en-US" altLang="ko-KR" sz="1050" b="1" dirty="0"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69458" y="4954314"/>
            <a:ext cx="1966022" cy="138499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/>
              <a:t>Backend Developer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u="sng" dirty="0" err="1"/>
              <a:t>나호철</a:t>
            </a:r>
            <a:endParaRPr lang="en-US" altLang="ko-KR" sz="1400" b="1" u="sng" dirty="0"/>
          </a:p>
          <a:p>
            <a:pPr algn="ctr">
              <a:lnSpc>
                <a:spcPct val="2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Backend </a:t>
            </a:r>
            <a:r>
              <a:rPr lang="ko-KR" altLang="en-US" sz="1050" b="1" dirty="0">
                <a:cs typeface="Aharoni" panose="02010803020104030203" pitchFamily="2" charset="-79"/>
              </a:rPr>
              <a:t>개발</a:t>
            </a:r>
            <a:endParaRPr lang="en-US" altLang="ko-KR" sz="105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AWS </a:t>
            </a:r>
            <a:r>
              <a:rPr lang="ko-KR" altLang="en-US" sz="1050" b="1" dirty="0">
                <a:cs typeface="Aharoni" panose="02010803020104030203" pitchFamily="2" charset="-79"/>
              </a:rPr>
              <a:t>빌드 자동화</a:t>
            </a:r>
            <a:endParaRPr lang="en-US" altLang="ko-KR" sz="1050" b="1" dirty="0">
              <a:cs typeface="Aharoni" panose="02010803020104030203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5729" y="4080554"/>
            <a:ext cx="1966022" cy="1384995"/>
          </a:xfrm>
          <a:prstGeom prst="rect">
            <a:avLst/>
          </a:prstGeom>
          <a:noFill/>
          <a:ln w="31750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/>
              <a:t>Frontend Developer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u="sng" dirty="0"/>
              <a:t>한창희</a:t>
            </a:r>
            <a:endParaRPr lang="en-US" altLang="ko-KR" sz="1400" b="1" u="sng" dirty="0"/>
          </a:p>
          <a:p>
            <a:pPr algn="ctr">
              <a:lnSpc>
                <a:spcPct val="2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Frontend </a:t>
            </a:r>
            <a:r>
              <a:rPr lang="ko-KR" altLang="en-US" sz="1050" b="1" dirty="0">
                <a:cs typeface="Aharoni" panose="02010803020104030203" pitchFamily="2" charset="-79"/>
              </a:rPr>
              <a:t>개발</a:t>
            </a:r>
            <a:endParaRPr lang="en-US" altLang="ko-KR" sz="105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cs typeface="Aharoni" panose="02010803020104030203" pitchFamily="2" charset="-79"/>
              </a:rPr>
              <a:t>이슈관리</a:t>
            </a:r>
            <a:endParaRPr lang="en-US" altLang="ko-KR" sz="1050" b="1" dirty="0"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153" y="4954314"/>
            <a:ext cx="1966022" cy="138499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/>
              <a:t>Frontend Developer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u="sng" dirty="0"/>
              <a:t>김무성</a:t>
            </a:r>
            <a:endParaRPr lang="en-US" altLang="ko-KR" sz="1400" b="1" u="sng" dirty="0"/>
          </a:p>
          <a:p>
            <a:pPr algn="ctr">
              <a:lnSpc>
                <a:spcPct val="2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Frontend </a:t>
            </a:r>
            <a:r>
              <a:rPr lang="ko-KR" altLang="en-US" sz="1050" b="1" dirty="0">
                <a:cs typeface="Aharoni" panose="02010803020104030203" pitchFamily="2" charset="-79"/>
              </a:rPr>
              <a:t>개발</a:t>
            </a:r>
            <a:endParaRPr lang="en-US" altLang="ko-KR" sz="105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cs typeface="Aharoni" panose="02010803020104030203" pitchFamily="2" charset="-79"/>
              </a:rPr>
              <a:t>AI </a:t>
            </a:r>
            <a:r>
              <a:rPr lang="ko-KR" altLang="en-US" sz="1050" b="1" dirty="0">
                <a:cs typeface="Aharoni" panose="02010803020104030203" pitchFamily="2" charset="-79"/>
              </a:rPr>
              <a:t>구성 및 학습</a:t>
            </a:r>
            <a:endParaRPr lang="en-US" altLang="ko-KR" sz="1050" b="1" dirty="0">
              <a:cs typeface="Aharoni" panose="02010803020104030203" pitchFamily="2" charset="-79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3"/>
          <a:stretch>
            <a:fillRect/>
          </a:stretch>
        </p:blipFill>
        <p:spPr>
          <a:xfrm>
            <a:off x="5341650" y="2533071"/>
            <a:ext cx="1513905" cy="1739566"/>
          </a:xfrm>
          <a:custGeom>
            <a:avLst/>
            <a:gdLst>
              <a:gd name="connsiteX0" fmla="*/ 754350 w 1508698"/>
              <a:gd name="connsiteY0" fmla="*/ 0 h 1739566"/>
              <a:gd name="connsiteX1" fmla="*/ 1508698 w 1508698"/>
              <a:gd name="connsiteY1" fmla="*/ 454706 h 1739566"/>
              <a:gd name="connsiteX2" fmla="*/ 1508698 w 1508698"/>
              <a:gd name="connsiteY2" fmla="*/ 1284860 h 1739566"/>
              <a:gd name="connsiteX3" fmla="*/ 754350 w 1508698"/>
              <a:gd name="connsiteY3" fmla="*/ 1739566 h 1739566"/>
              <a:gd name="connsiteX4" fmla="*/ 0 w 1508698"/>
              <a:gd name="connsiteY4" fmla="*/ 1284860 h 1739566"/>
              <a:gd name="connsiteX5" fmla="*/ 0 w 1508698"/>
              <a:gd name="connsiteY5" fmla="*/ 454706 h 17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698" h="1739566">
                <a:moveTo>
                  <a:pt x="754350" y="0"/>
                </a:moveTo>
                <a:lnTo>
                  <a:pt x="1508698" y="454706"/>
                </a:lnTo>
                <a:lnTo>
                  <a:pt x="1508698" y="1284860"/>
                </a:lnTo>
                <a:lnTo>
                  <a:pt x="754350" y="1739566"/>
                </a:lnTo>
                <a:lnTo>
                  <a:pt x="0" y="1284860"/>
                </a:lnTo>
                <a:lnTo>
                  <a:pt x="0" y="454706"/>
                </a:lnTo>
                <a:close/>
              </a:path>
            </a:pathLst>
          </a:cu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6"/>
          <a:stretch>
            <a:fillRect/>
          </a:stretch>
        </p:blipFill>
        <p:spPr>
          <a:xfrm>
            <a:off x="1002858" y="2533071"/>
            <a:ext cx="1504314" cy="1739566"/>
          </a:xfrm>
          <a:custGeom>
            <a:avLst/>
            <a:gdLst>
              <a:gd name="connsiteX0" fmla="*/ 754350 w 1504314"/>
              <a:gd name="connsiteY0" fmla="*/ 0 h 1739566"/>
              <a:gd name="connsiteX1" fmla="*/ 1504314 w 1504314"/>
              <a:gd name="connsiteY1" fmla="*/ 452063 h 1739566"/>
              <a:gd name="connsiteX2" fmla="*/ 1504314 w 1504314"/>
              <a:gd name="connsiteY2" fmla="*/ 1287502 h 1739566"/>
              <a:gd name="connsiteX3" fmla="*/ 754350 w 1504314"/>
              <a:gd name="connsiteY3" fmla="*/ 1739566 h 1739566"/>
              <a:gd name="connsiteX4" fmla="*/ 0 w 1504314"/>
              <a:gd name="connsiteY4" fmla="*/ 1284860 h 1739566"/>
              <a:gd name="connsiteX5" fmla="*/ 0 w 1504314"/>
              <a:gd name="connsiteY5" fmla="*/ 454706 h 17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314" h="1739566">
                <a:moveTo>
                  <a:pt x="754350" y="0"/>
                </a:moveTo>
                <a:lnTo>
                  <a:pt x="1504314" y="452063"/>
                </a:lnTo>
                <a:lnTo>
                  <a:pt x="1504314" y="1287502"/>
                </a:lnTo>
                <a:lnTo>
                  <a:pt x="754350" y="1739566"/>
                </a:lnTo>
                <a:lnTo>
                  <a:pt x="0" y="1284860"/>
                </a:lnTo>
                <a:lnTo>
                  <a:pt x="0" y="454706"/>
                </a:lnTo>
                <a:close/>
              </a:path>
            </a:pathLst>
          </a:cu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" b="14505"/>
          <a:stretch>
            <a:fillRect/>
          </a:stretch>
        </p:blipFill>
        <p:spPr>
          <a:xfrm>
            <a:off x="3174391" y="2143683"/>
            <a:ext cx="1508697" cy="1739566"/>
          </a:xfrm>
          <a:custGeom>
            <a:avLst/>
            <a:gdLst>
              <a:gd name="connsiteX0" fmla="*/ 754349 w 1508697"/>
              <a:gd name="connsiteY0" fmla="*/ 0 h 1739566"/>
              <a:gd name="connsiteX1" fmla="*/ 1508697 w 1508697"/>
              <a:gd name="connsiteY1" fmla="*/ 454706 h 1739566"/>
              <a:gd name="connsiteX2" fmla="*/ 1508697 w 1508697"/>
              <a:gd name="connsiteY2" fmla="*/ 1284860 h 1739566"/>
              <a:gd name="connsiteX3" fmla="*/ 754349 w 1508697"/>
              <a:gd name="connsiteY3" fmla="*/ 1739566 h 1739566"/>
              <a:gd name="connsiteX4" fmla="*/ 0 w 1508697"/>
              <a:gd name="connsiteY4" fmla="*/ 1284860 h 1739566"/>
              <a:gd name="connsiteX5" fmla="*/ 0 w 1508697"/>
              <a:gd name="connsiteY5" fmla="*/ 454706 h 17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697" h="1739566">
                <a:moveTo>
                  <a:pt x="754349" y="0"/>
                </a:moveTo>
                <a:lnTo>
                  <a:pt x="1508697" y="454706"/>
                </a:lnTo>
                <a:lnTo>
                  <a:pt x="1508697" y="1284860"/>
                </a:lnTo>
                <a:lnTo>
                  <a:pt x="754349" y="1739566"/>
                </a:lnTo>
                <a:lnTo>
                  <a:pt x="0" y="1284860"/>
                </a:lnTo>
                <a:lnTo>
                  <a:pt x="0" y="454706"/>
                </a:lnTo>
                <a:close/>
              </a:path>
            </a:pathLst>
          </a:cu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" r="610" b="13634"/>
          <a:stretch>
            <a:fillRect/>
          </a:stretch>
        </p:blipFill>
        <p:spPr>
          <a:xfrm>
            <a:off x="9696010" y="2533071"/>
            <a:ext cx="1510808" cy="1739566"/>
          </a:xfrm>
          <a:custGeom>
            <a:avLst/>
            <a:gdLst>
              <a:gd name="connsiteX0" fmla="*/ 754350 w 1508698"/>
              <a:gd name="connsiteY0" fmla="*/ 0 h 1739566"/>
              <a:gd name="connsiteX1" fmla="*/ 1508698 w 1508698"/>
              <a:gd name="connsiteY1" fmla="*/ 454706 h 1739566"/>
              <a:gd name="connsiteX2" fmla="*/ 1508698 w 1508698"/>
              <a:gd name="connsiteY2" fmla="*/ 1284860 h 1739566"/>
              <a:gd name="connsiteX3" fmla="*/ 754350 w 1508698"/>
              <a:gd name="connsiteY3" fmla="*/ 1739566 h 1739566"/>
              <a:gd name="connsiteX4" fmla="*/ 0 w 1508698"/>
              <a:gd name="connsiteY4" fmla="*/ 1284860 h 1739566"/>
              <a:gd name="connsiteX5" fmla="*/ 0 w 1508698"/>
              <a:gd name="connsiteY5" fmla="*/ 454706 h 17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698" h="1739566">
                <a:moveTo>
                  <a:pt x="754350" y="0"/>
                </a:moveTo>
                <a:lnTo>
                  <a:pt x="1508698" y="454706"/>
                </a:lnTo>
                <a:lnTo>
                  <a:pt x="1508698" y="1284860"/>
                </a:lnTo>
                <a:lnTo>
                  <a:pt x="754350" y="1739566"/>
                </a:lnTo>
                <a:lnTo>
                  <a:pt x="0" y="1284860"/>
                </a:lnTo>
                <a:lnTo>
                  <a:pt x="0" y="454706"/>
                </a:lnTo>
                <a:close/>
              </a:path>
            </a:pathLst>
          </a:cu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0" t="26831" r="43860" b="55454"/>
          <a:stretch>
            <a:fillRect/>
          </a:stretch>
        </p:blipFill>
        <p:spPr>
          <a:xfrm>
            <a:off x="7543680" y="2143683"/>
            <a:ext cx="1508697" cy="1739566"/>
          </a:xfrm>
          <a:custGeom>
            <a:avLst/>
            <a:gdLst>
              <a:gd name="connsiteX0" fmla="*/ 754349 w 1508697"/>
              <a:gd name="connsiteY0" fmla="*/ 0 h 1739566"/>
              <a:gd name="connsiteX1" fmla="*/ 1508697 w 1508697"/>
              <a:gd name="connsiteY1" fmla="*/ 454706 h 1739566"/>
              <a:gd name="connsiteX2" fmla="*/ 1508697 w 1508697"/>
              <a:gd name="connsiteY2" fmla="*/ 1284860 h 1739566"/>
              <a:gd name="connsiteX3" fmla="*/ 754349 w 1508697"/>
              <a:gd name="connsiteY3" fmla="*/ 1739566 h 1739566"/>
              <a:gd name="connsiteX4" fmla="*/ 0 w 1508697"/>
              <a:gd name="connsiteY4" fmla="*/ 1284860 h 1739566"/>
              <a:gd name="connsiteX5" fmla="*/ 0 w 1508697"/>
              <a:gd name="connsiteY5" fmla="*/ 454706 h 17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697" h="1739566">
                <a:moveTo>
                  <a:pt x="754349" y="0"/>
                </a:moveTo>
                <a:lnTo>
                  <a:pt x="1508697" y="454706"/>
                </a:lnTo>
                <a:lnTo>
                  <a:pt x="1508697" y="1284860"/>
                </a:lnTo>
                <a:lnTo>
                  <a:pt x="754349" y="1739566"/>
                </a:lnTo>
                <a:lnTo>
                  <a:pt x="0" y="1284860"/>
                </a:lnTo>
                <a:lnTo>
                  <a:pt x="0" y="454706"/>
                </a:lnTo>
                <a:close/>
              </a:path>
            </a:pathLst>
          </a:custGeom>
        </p:spPr>
      </p:pic>
      <p:sp>
        <p:nvSpPr>
          <p:cNvPr id="37" name="직사각형 36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spc="300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팀원소개</a:t>
            </a:r>
            <a:endParaRPr lang="ko-KR" altLang="en-US" sz="3200" b="1" kern="0" spc="30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992880" y="3670082"/>
            <a:ext cx="3820160" cy="54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62" y="1556384"/>
            <a:ext cx="7765453" cy="518205"/>
          </a:xfrm>
          <a:prstGeom prst="rect">
            <a:avLst/>
          </a:prstGeom>
        </p:spPr>
      </p:pic>
      <p:pic>
        <p:nvPicPr>
          <p:cNvPr id="2050" name="Picture 2" descr="90+ Free Visit &amp; Hospital Illustrations -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18" y="2499361"/>
            <a:ext cx="32956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onavirus Icon Red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15" y="2878626"/>
            <a:ext cx="2195147" cy="219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atient Illustrations ai Download free vector file - Urbanbrus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10920" r="8979" b="7280"/>
          <a:stretch/>
        </p:blipFill>
        <p:spPr bwMode="auto">
          <a:xfrm>
            <a:off x="881168" y="2590568"/>
            <a:ext cx="2662572" cy="29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251" y="5344313"/>
            <a:ext cx="6430273" cy="12619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06817" y="2214045"/>
            <a:ext cx="1957926" cy="17600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움직임 인식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06817" y="4329786"/>
            <a:ext cx="1957926" cy="1766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치료적 지식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0400" y="2214046"/>
            <a:ext cx="1811216" cy="176007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</a:rPr>
              <a:t>Gamification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4661" y="1408551"/>
            <a:ext cx="84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시간적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공간적 제약이 없는 재활서비스 제공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10400" y="4329786"/>
            <a:ext cx="1811216" cy="17600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환자에게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적합한 </a:t>
            </a:r>
            <a:r>
              <a:rPr lang="en-US" altLang="ko-KR" b="1" dirty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633288" y="3607442"/>
            <a:ext cx="1374180" cy="1049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45547" y="3373485"/>
            <a:ext cx="3660931" cy="1517796"/>
          </a:xfrm>
          <a:prstGeom prst="roundRect">
            <a:avLst/>
          </a:prstGeom>
          <a:solidFill>
            <a:srgbClr val="388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kern="0" dirty="0">
                <a:solidFill>
                  <a:prstClr val="white"/>
                </a:solidFill>
              </a:rPr>
              <a:t>AIGARET</a:t>
            </a:r>
            <a:endParaRPr lang="en-US" altLang="ko-KR" sz="4000" dirty="0"/>
          </a:p>
          <a:p>
            <a:pPr algn="ctr"/>
            <a:endParaRPr lang="en-US" altLang="ko-KR" sz="700" dirty="0"/>
          </a:p>
          <a:p>
            <a:pPr algn="ctr"/>
            <a:r>
              <a:rPr lang="en-US" altLang="ko-KR" sz="1600" dirty="0"/>
              <a:t>AI Game Rehabilitation Trainer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408" y="1596911"/>
            <a:ext cx="70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활용기술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8" y="2385487"/>
            <a:ext cx="3570889" cy="200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03" y="2618052"/>
            <a:ext cx="3492818" cy="13307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10" y="2101235"/>
            <a:ext cx="2509180" cy="2505904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2095852" y="5296901"/>
            <a:ext cx="8370277" cy="1192188"/>
          </a:xfrm>
          <a:prstGeom prst="wedgeRectCallout">
            <a:avLst>
              <a:gd name="adj1" fmla="val 9"/>
              <a:gd name="adj2" fmla="val -87820"/>
            </a:avLst>
          </a:prstGeom>
          <a:solidFill>
            <a:schemeClr val="bg1"/>
          </a:solidFill>
          <a:ln w="28575">
            <a:solidFill>
              <a:srgbClr val="388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 p5.js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크리에이티브 코딩을 위한 자바스크립트 라이브러리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p5.js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= </a:t>
            </a:r>
            <a:r>
              <a:rPr lang="ko-KR" altLang="en-US" sz="2800" b="1" dirty="0">
                <a:solidFill>
                  <a:schemeClr val="tx1"/>
                </a:solidFill>
              </a:rPr>
              <a:t>스케치북</a:t>
            </a:r>
            <a:endParaRPr lang="ko-KR" altLang="en-US" sz="2800" b="1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2095852" y="5296901"/>
            <a:ext cx="8370277" cy="1192188"/>
          </a:xfrm>
          <a:prstGeom prst="wedgeRectCallout">
            <a:avLst>
              <a:gd name="adj1" fmla="val 42131"/>
              <a:gd name="adj2" fmla="val -95195"/>
            </a:avLst>
          </a:prstGeom>
          <a:solidFill>
            <a:schemeClr val="bg1"/>
          </a:solidFill>
          <a:ln w="28575">
            <a:solidFill>
              <a:srgbClr val="388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“ML5.js</a:t>
            </a:r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보다 더 쉽게 </a:t>
            </a:r>
            <a:r>
              <a:rPr lang="ko-KR" altLang="en-US" sz="2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머신러닝을</a:t>
            </a:r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활용할 수 있도록 만든 </a:t>
            </a: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ML </a:t>
            </a:r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라이브러리이다</a:t>
            </a: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 </a:t>
            </a:r>
            <a:endParaRPr lang="ko-KR" altLang="en-US" sz="3200" b="1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095852" y="5296902"/>
            <a:ext cx="8370277" cy="1192188"/>
          </a:xfrm>
          <a:prstGeom prst="wedgeRectCallout">
            <a:avLst>
              <a:gd name="adj1" fmla="val -37850"/>
              <a:gd name="adj2" fmla="val -93110"/>
            </a:avLst>
          </a:prstGeom>
          <a:solidFill>
            <a:schemeClr val="bg1"/>
          </a:solidFill>
          <a:ln w="28575">
            <a:solidFill>
              <a:srgbClr val="388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TensorFlow</a:t>
            </a:r>
            <a:r>
              <a:rPr lang="ko-KR" altLang="en-US" sz="2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오픈소스 </a:t>
            </a:r>
            <a:r>
              <a:rPr lang="ko-KR" altLang="en-US" sz="2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r>
              <a:rPr lang="ko-KR" altLang="en-US" sz="2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프레임워크입니다</a:t>
            </a:r>
            <a:r>
              <a:rPr lang="en-US" altLang="ko-KR" sz="2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”</a:t>
            </a:r>
            <a:endParaRPr lang="ko-KR" altLang="en-US" sz="2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7615" y="1450005"/>
            <a:ext cx="70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우리 프로젝트에서는 어떤 </a:t>
            </a:r>
            <a:r>
              <a:rPr lang="en-US" altLang="ko-KR" sz="2400" b="1" dirty="0" smtClean="0"/>
              <a:t>AI</a:t>
            </a:r>
            <a:r>
              <a:rPr lang="ko-KR" altLang="en-US" sz="2400" b="1" dirty="0" smtClean="0"/>
              <a:t>기술이 쓰일까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5" y="2176833"/>
            <a:ext cx="2989729" cy="41183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2289" y="4240981"/>
            <a:ext cx="701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주어진 이미지로부터 사람의 포즈를 검출하기 위하여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Google</a:t>
            </a:r>
            <a:r>
              <a:rPr lang="ko-KR" altLang="en-US" b="1" dirty="0"/>
              <a:t>에서 개발한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기반의 </a:t>
            </a:r>
            <a:r>
              <a:rPr lang="en-US" altLang="ko-KR" b="1" dirty="0" smtClean="0"/>
              <a:t>API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26912" y="3173287"/>
            <a:ext cx="701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POSENET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8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sz="4000" b="1" kern="0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7615" y="1450005"/>
            <a:ext cx="70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우리 프로젝트에서는 어떤 </a:t>
            </a:r>
            <a:r>
              <a:rPr lang="en-US" altLang="ko-KR" sz="2400" b="1" dirty="0" smtClean="0"/>
              <a:t>AI</a:t>
            </a:r>
            <a:r>
              <a:rPr lang="ko-KR" altLang="en-US" sz="2400" b="1" dirty="0" smtClean="0"/>
              <a:t>기술이 쓰일까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4" y="2794194"/>
            <a:ext cx="5667889" cy="2892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79537" y="4240680"/>
            <a:ext cx="701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이미지 분류는 한 장의 이미지를 알고리즘에 입력해주면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그 </a:t>
            </a:r>
            <a:r>
              <a:rPr lang="ko-KR" altLang="en-US" b="1" dirty="0"/>
              <a:t>이미지가 어떤 클래스 라벨에 속하는지를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알려주는 </a:t>
            </a:r>
            <a:r>
              <a:rPr lang="ko-KR" altLang="en-US" b="1" dirty="0"/>
              <a:t>것이다</a:t>
            </a:r>
            <a:r>
              <a:rPr lang="en-US" altLang="ko-KR" b="1" dirty="0"/>
              <a:t>.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79537" y="3174066"/>
            <a:ext cx="701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Image Classifier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47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FFC00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시연</a:t>
            </a:r>
            <a:endParaRPr lang="ko-KR" altLang="en-US" sz="4000" b="1" kern="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96093" y="6393669"/>
            <a:ext cx="1295907" cy="464331"/>
          </a:xfrm>
          <a:prstGeom prst="rect">
            <a:avLst/>
          </a:prstGeom>
          <a:noFill/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1600" b="1" i="1" kern="0" dirty="0">
                <a:solidFill>
                  <a:srgbClr val="388AC8"/>
                </a:solidFill>
              </a:rPr>
              <a:t>AIGARET</a:t>
            </a:r>
            <a:endParaRPr lang="ko-KR" altLang="en-US" sz="8800" kern="0" dirty="0">
              <a:solidFill>
                <a:srgbClr val="388AC8"/>
              </a:solidFill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DF3A9DB8-5125-4CD3-B7D7-E44E14F2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86" y="186265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226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Aharoni</vt:lpstr>
      <vt:lpstr>CookieRun Bold</vt:lpstr>
      <vt:lpstr>G마켓 산스 TTF Medium</vt:lpstr>
      <vt:lpstr>Noto Sans Symbols</vt:lpstr>
      <vt:lpstr>맑은 고딕</vt:lpstr>
      <vt:lpstr>메이플스토리</vt:lpstr>
      <vt:lpstr>에스코어 드림 5 Medium</vt:lpstr>
      <vt:lpstr>에스코어 드림 7 ExtraBold</vt:lpstr>
      <vt:lpstr>함초롬돋움</vt:lpstr>
      <vt:lpstr>Arial</vt:lpstr>
      <vt:lpstr>Calibri Light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370</cp:revision>
  <dcterms:created xsi:type="dcterms:W3CDTF">2020-07-24T02:29:32Z</dcterms:created>
  <dcterms:modified xsi:type="dcterms:W3CDTF">2020-10-08T00:50:46Z</dcterms:modified>
</cp:coreProperties>
</file>