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ED3AE-9ED8-47B6-9213-BC3AC89B42AB}" v="15" dt="2022-12-02T01:39:05.226"/>
  </p1510:revLst>
</p1510:revInfo>
</file>

<file path=ppt/tableStyles.xml><?xml version="1.0" encoding="utf-8"?>
<a:tblStyleLst xmlns:a="http://schemas.openxmlformats.org/drawingml/2006/main" def="{129ABD85-B377-48F5-B625-8DB3BD020079}">
  <a:tblStyle styleId="{129ABD85-B377-48F5-B625-8DB3BD0200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영진" userId="i+mK1L8yC2idmnZQosvpk7vS+uJh7ary0oodkHBgaKE=" providerId="None" clId="Web-{585ED3AE-9ED8-47B6-9213-BC3AC89B42AB}"/>
    <pc:docChg chg="modSld">
      <pc:chgData name="황영진" userId="i+mK1L8yC2idmnZQosvpk7vS+uJh7ary0oodkHBgaKE=" providerId="None" clId="Web-{585ED3AE-9ED8-47B6-9213-BC3AC89B42AB}" dt="2022-12-02T01:39:04.617" v="12"/>
      <pc:docMkLst>
        <pc:docMk/>
      </pc:docMkLst>
      <pc:sldChg chg="modSp">
        <pc:chgData name="황영진" userId="i+mK1L8yC2idmnZQosvpk7vS+uJh7ary0oodkHBgaKE=" providerId="None" clId="Web-{585ED3AE-9ED8-47B6-9213-BC3AC89B42AB}" dt="2022-12-02T01:38:42.570" v="10" actId="20577"/>
        <pc:sldMkLst>
          <pc:docMk/>
          <pc:sldMk cId="0" sldId="257"/>
        </pc:sldMkLst>
        <pc:spChg chg="mod">
          <ac:chgData name="황영진" userId="i+mK1L8yC2idmnZQosvpk7vS+uJh7ary0oodkHBgaKE=" providerId="None" clId="Web-{585ED3AE-9ED8-47B6-9213-BC3AC89B42AB}" dt="2022-12-02T01:38:42.570" v="10" actId="20577"/>
          <ac:spMkLst>
            <pc:docMk/>
            <pc:sldMk cId="0" sldId="257"/>
            <ac:spMk id="94" creationId="{00000000-0000-0000-0000-000000000000}"/>
          </ac:spMkLst>
        </pc:spChg>
      </pc:sldChg>
      <pc:sldChg chg="addSp delSp">
        <pc:chgData name="황영진" userId="i+mK1L8yC2idmnZQosvpk7vS+uJh7ary0oodkHBgaKE=" providerId="None" clId="Web-{585ED3AE-9ED8-47B6-9213-BC3AC89B42AB}" dt="2022-12-02T01:39:04.617" v="12"/>
        <pc:sldMkLst>
          <pc:docMk/>
          <pc:sldMk cId="0" sldId="269"/>
        </pc:sldMkLst>
        <pc:spChg chg="add del">
          <ac:chgData name="황영진" userId="i+mK1L8yC2idmnZQosvpk7vS+uJh7ary0oodkHBgaKE=" providerId="None" clId="Web-{585ED3AE-9ED8-47B6-9213-BC3AC89B42AB}" dt="2022-12-02T01:39:04.617" v="12"/>
          <ac:spMkLst>
            <pc:docMk/>
            <pc:sldMk cId="0" sldId="269"/>
            <ac:spMk id="2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9fc217e1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79fc217e1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09258765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a09258765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2dd0af95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42dd0af95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09258765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a09258765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9fc217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179fc217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925876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1a0925876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2dd0af95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42dd0af95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ead68e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79ead68e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2dd0af95d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42dd0af95d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9fc217e1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79fc217e1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9fc217e1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79fc217e1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" name="Google Shape;19;p2" descr="C:\Users\brightday\Documents\UI_CI2\jpg\INU 워드마크_jpg\INU 워드마크_활용형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58565" cy="159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  <a:defRPr>
                <a:solidFill>
                  <a:srgbClr val="0033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835696" y="6474702"/>
            <a:ext cx="5616624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pplied artificial </a:t>
            </a:r>
            <a:r>
              <a:rPr lang="ko-KR" sz="2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-KR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ystems </a:t>
            </a:r>
            <a:r>
              <a:rPr lang="ko-KR" sz="20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ko-KR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ab.</a:t>
            </a:r>
            <a:endParaRPr/>
          </a:p>
        </p:txBody>
      </p:sp>
      <p:pic>
        <p:nvPicPr>
          <p:cNvPr id="12" name="Google Shape;12;p1" descr="C:\Users\brightday\Documents\UI_CI2\jpg\INU 워드마크_jpg\INU 워드마크_활용형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" y="0"/>
            <a:ext cx="899592" cy="8663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Dynamic Time Warping(DTW)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Link &amp; normalization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1600"/>
          </a:p>
          <a:p>
            <a:pPr marL="0" lvl="0" indent="0" algn="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1600"/>
          </a:p>
          <a:p>
            <a:pPr marL="0" lvl="0" indent="0" algn="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ko-KR" sz="1600"/>
              <a:t>Hwang,YeongJin</a:t>
            </a:r>
            <a:endParaRPr sz="1600"/>
          </a:p>
          <a:p>
            <a:pPr marL="0" lvl="0" indent="0" algn="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ko-KR" sz="1600"/>
              <a:t>(yeongjin.gongjin@gmail.com)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DTW in 3D data Algorithm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511000" y="1721225"/>
            <a:ext cx="1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899800" y="2008100"/>
            <a:ext cx="188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434800" y="4464425"/>
            <a:ext cx="1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0" name="Google Shape;200;p22"/>
          <p:cNvGraphicFramePr/>
          <p:nvPr/>
        </p:nvGraphicFramePr>
        <p:xfrm>
          <a:off x="1402975" y="1143050"/>
          <a:ext cx="6515850" cy="1784000"/>
        </p:xfrm>
        <a:graphic>
          <a:graphicData uri="http://schemas.openxmlformats.org/drawingml/2006/table">
            <a:tbl>
              <a:tblPr>
                <a:noFill/>
                <a:tableStyleId>{129ABD85-B377-48F5-B625-8DB3BD020079}</a:tableStyleId>
              </a:tblPr>
              <a:tblGrid>
                <a:gridCol w="108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8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17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F0000"/>
                          </a:solidFill>
                        </a:rPr>
                        <a:t>18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Google Shape;201;p22"/>
          <p:cNvSpPr txBox="1"/>
          <p:nvPr/>
        </p:nvSpPr>
        <p:spPr>
          <a:xfrm>
            <a:off x="950200" y="3047975"/>
            <a:ext cx="7349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차원 축소된 data에서 path 생성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즉, 관절을 잇는 하나의 쌍에서만 dtw cost를 구하고 path를 구하는 방식이 아닌,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차원을 늘려 모든 관절을 잇는 angle값들에 대해 dtw cost를 구하고,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같은 frame에 있는 angle값들을 평균을 구해 다시 차원을 축소한 후 path를 구하는 방식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DTW in 3D data Algorithm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13" y="1010947"/>
            <a:ext cx="6788572" cy="538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Link Path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00" y="1373925"/>
            <a:ext cx="850975" cy="49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750" y="1373925"/>
            <a:ext cx="850975" cy="49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500" y="1373924"/>
            <a:ext cx="850975" cy="49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375175" y="968500"/>
            <a:ext cx="8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video1,video2     video1,video2            ……         video1,video7                                          video1:7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0800" y="1273875"/>
            <a:ext cx="2098275" cy="49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375175" y="1273875"/>
            <a:ext cx="4851300" cy="5165400"/>
          </a:xfrm>
          <a:prstGeom prst="rect">
            <a:avLst/>
          </a:prstGeom>
          <a:solidFill>
            <a:srgbClr val="0000CC">
              <a:alpha val="0"/>
            </a:srgbClr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-43625" y="2460500"/>
            <a:ext cx="10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path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3132375" y="3228900"/>
            <a:ext cx="12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……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Link Path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163922"/>
            <a:ext cx="54292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0" y="3734375"/>
            <a:ext cx="9397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 video를 잡고 이제는 [video1,video2],[video2,video3],[video3,video4]....과 같이 비교하지않고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base video==video1 :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[base video,video2],[base video,video3],[base video,video4] ….과 같이 모든 비디오를 base video와 비교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why? 불안전한 여러 비디오를 base로 두는 것 보다 안전한 base video와 다른 video들을 비교하는 방식이 더 잘 matching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971600" y="-27384"/>
            <a:ext cx="77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Contents</a:t>
            </a:r>
            <a:endParaRPr u="sng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779912" y="1818108"/>
            <a:ext cx="5364000" cy="30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None/>
            </a:pPr>
            <a:r>
              <a:rPr lang="ko-KR" sz="2000" dirty="0"/>
              <a:t>1. DTW </a:t>
            </a:r>
            <a:r>
              <a:rPr lang="ko-KR" sz="2000" dirty="0" err="1"/>
              <a:t>Algorithm</a:t>
            </a:r>
            <a:endParaRPr sz="2000" dirty="0" err="1"/>
          </a:p>
          <a:p>
            <a:pPr marL="0" indent="0">
              <a:spcBef>
                <a:spcPts val="0"/>
              </a:spcBef>
              <a:buClr>
                <a:srgbClr val="FFFF00"/>
              </a:buClr>
              <a:buSzPts val="2000"/>
              <a:buNone/>
            </a:pPr>
            <a:r>
              <a:rPr lang="ko-KR" sz="2000" dirty="0"/>
              <a:t>2.</a:t>
            </a:r>
            <a:r>
              <a:rPr lang="ko-KR" altLang="en-US" sz="2000" dirty="0"/>
              <a:t> </a:t>
            </a:r>
            <a:r>
              <a:rPr lang="en-US" altLang="ko-KR" sz="2000" dirty="0"/>
              <a:t>DTW in video </a:t>
            </a:r>
            <a:r>
              <a:rPr lang="en-US" altLang="ko-KR" sz="2000" dirty="0" err="1"/>
              <a:t>Algorirthm</a:t>
            </a:r>
            <a:endParaRPr lang="ko-KR" altLang="en-US" sz="2000" dirty="0" err="1">
              <a:highlight>
                <a:srgbClr val="FDFDFD"/>
              </a:highlight>
              <a:latin typeface="Microsoft Ya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 dirty="0"/>
              <a:t>3. DTW </a:t>
            </a:r>
            <a:r>
              <a:rPr lang="ko-KR" sz="2000" dirty="0" err="1"/>
              <a:t>in</a:t>
            </a:r>
            <a:r>
              <a:rPr lang="ko-KR" sz="2000" dirty="0"/>
              <a:t> 3D </a:t>
            </a:r>
            <a:r>
              <a:rPr lang="ko-KR" sz="2000" dirty="0" err="1"/>
              <a:t>data</a:t>
            </a:r>
            <a:r>
              <a:rPr lang="ko-KR" sz="2000" dirty="0"/>
              <a:t> </a:t>
            </a:r>
            <a:r>
              <a:rPr lang="ko-KR" sz="2000" dirty="0" err="1"/>
              <a:t>Algorithm</a:t>
            </a:r>
            <a:endParaRPr sz="2000" dirty="0" err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 dirty="0"/>
              <a:t>4. </a:t>
            </a:r>
            <a:r>
              <a:rPr lang="ko-KR" sz="2000" err="1"/>
              <a:t>Link</a:t>
            </a:r>
            <a:r>
              <a:rPr lang="ko-KR" sz="2000"/>
              <a:t> Path</a:t>
            </a:r>
            <a:endParaRPr sz="2000" dirty="0" err="1"/>
          </a:p>
        </p:txBody>
      </p:sp>
      <p:cxnSp>
        <p:nvCxnSpPr>
          <p:cNvPr id="95" name="Google Shape;95;p14"/>
          <p:cNvCxnSpPr/>
          <p:nvPr/>
        </p:nvCxnSpPr>
        <p:spPr>
          <a:xfrm>
            <a:off x="3779912" y="1818112"/>
            <a:ext cx="0" cy="3672408"/>
          </a:xfrm>
          <a:prstGeom prst="straightConnector1">
            <a:avLst/>
          </a:prstGeom>
          <a:noFill/>
          <a:ln w="38100" cap="rnd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14"/>
          <p:cNvSpPr txBox="1"/>
          <p:nvPr/>
        </p:nvSpPr>
        <p:spPr>
          <a:xfrm>
            <a:off x="376727" y="2869775"/>
            <a:ext cx="323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3399"/>
                </a:solidFill>
                <a:latin typeface="Malgun Gothic"/>
                <a:ea typeface="Malgun Gothic"/>
                <a:cs typeface="Malgun Gothic"/>
                <a:sym typeface="Malgun Gothic"/>
              </a:rPr>
              <a:t>Dynamic Time Wraping(DTW)</a:t>
            </a:r>
            <a:endParaRPr sz="1800">
              <a:solidFill>
                <a:srgbClr val="0033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3399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 &amp; normalization</a:t>
            </a:r>
            <a:endParaRPr sz="1800">
              <a:solidFill>
                <a:srgbClr val="0033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33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DTW Algorithm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-14600" y="1052300"/>
            <a:ext cx="8159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 = { 1, 2, 3, 4, 2 }, B = { 7, 8, 5, 9, 11, 9 }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EX)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 : 1번영상의 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B : 2번영상의 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35250" y="3393125"/>
            <a:ext cx="7859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index[0,0] = A[0]와 B[0]의 차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A[:]와 B[0]의 차를 1행에, A[0]과 B[:]의 차를 1열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 칸은 index[i-1,j-1], index[i,j-1], index[i-1,j] 중 낮은 cost의 값 + ( A[i]와 B[j]의 차 )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 DTW값으로 부터 i</a:t>
            </a: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ndex[i-1,j-1], index[i,j-1], index[i-1,j] 중 낮은 cost의 값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1314075" y="1455025"/>
          <a:ext cx="6515850" cy="1784000"/>
        </p:xfrm>
        <a:graphic>
          <a:graphicData uri="http://schemas.openxmlformats.org/drawingml/2006/table">
            <a:tbl>
              <a:tblPr>
                <a:noFill/>
                <a:tableStyleId>{129ABD85-B377-48F5-B625-8DB3BD020079}</a:tableStyleId>
              </a:tblPr>
              <a:tblGrid>
                <a:gridCol w="108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l1-7l = 6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6+l1-8l=13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13+l1-5l=17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17+l1-9l=25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25+l1-11l=35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35+l1-9l=43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6+l2-7l=11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6+l2-8l=12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12+l2-5l=15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15+l2-9l=22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22+l2-11l=31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31+l2-9l=38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11+l3-7l=15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11+l3-8l=16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12+l3-5l=14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14+l3-9l=20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20+l3-11l=28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28+l3-9l=34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15+l4-7l=18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15+l4-8l=19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14+l4-5l=15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14+l4-9l=19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19+l4-11l=26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26+l4-9l=31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18+l2-7l=23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18+l2-8l=24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15+l2-5l=18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15+l2-9l=22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19+l2-11l=28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26+l2-9l=33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 rot="10800000">
            <a:off x="6635400" y="2799600"/>
            <a:ext cx="22260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5556575" y="2696975"/>
            <a:ext cx="18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rot="10800000">
            <a:off x="4443550" y="2474250"/>
            <a:ext cx="20550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 rot="10800000">
            <a:off x="3390450" y="2106075"/>
            <a:ext cx="205500" cy="1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 rot="10800000">
            <a:off x="2277500" y="1738100"/>
            <a:ext cx="256800" cy="1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0" name="Google Shape;110;p15" title="차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025" y="4388475"/>
            <a:ext cx="3417858" cy="2113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5"/>
          <p:cNvCxnSpPr/>
          <p:nvPr/>
        </p:nvCxnSpPr>
        <p:spPr>
          <a:xfrm flipH="1">
            <a:off x="5068525" y="5094275"/>
            <a:ext cx="505200" cy="99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5"/>
          <p:cNvCxnSpPr/>
          <p:nvPr/>
        </p:nvCxnSpPr>
        <p:spPr>
          <a:xfrm flipH="1">
            <a:off x="4572000" y="4827150"/>
            <a:ext cx="505200" cy="99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4572000" y="5094275"/>
            <a:ext cx="17100" cy="72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4056550" y="5640525"/>
            <a:ext cx="18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3552225" y="5219275"/>
            <a:ext cx="900" cy="88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3047900" y="5357175"/>
            <a:ext cx="900" cy="88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DTW Algorithm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625" y="967322"/>
            <a:ext cx="4820757" cy="538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DTW in video Algorithm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" y="1536699"/>
            <a:ext cx="4519176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4670600" y="1550900"/>
            <a:ext cx="4132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좌표값으로 DTW를 진행한다면,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같은 동작이더라도, 사람의 위치에 따라 다른 동작이라고 판명할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이것을 해결하기 위해, 각 관절의 좌표값이 아닌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관절 두 개마다의 vector를 만들고 그 vector의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angle이 몇이냐에 따른 DTW 진행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DTW in video Algorithm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488" y="2154299"/>
            <a:ext cx="2886625" cy="312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8"/>
          <p:cNvCxnSpPr/>
          <p:nvPr/>
        </p:nvCxnSpPr>
        <p:spPr>
          <a:xfrm>
            <a:off x="7026875" y="2972100"/>
            <a:ext cx="923400" cy="90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7026875" y="2972100"/>
            <a:ext cx="161400" cy="8157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8"/>
          <p:cNvCxnSpPr/>
          <p:nvPr/>
        </p:nvCxnSpPr>
        <p:spPr>
          <a:xfrm rot="10800000" flipH="1">
            <a:off x="7779925" y="2981050"/>
            <a:ext cx="170400" cy="8427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7188275" y="3798900"/>
            <a:ext cx="609600" cy="69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8"/>
          <p:cNvCxnSpPr/>
          <p:nvPr/>
        </p:nvCxnSpPr>
        <p:spPr>
          <a:xfrm rot="10800000" flipH="1">
            <a:off x="7026875" y="3796875"/>
            <a:ext cx="161400" cy="5130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7779925" y="3798900"/>
            <a:ext cx="152400" cy="5628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7026875" y="4318950"/>
            <a:ext cx="188100" cy="6345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 rot="10800000" flipH="1">
            <a:off x="7762000" y="4352700"/>
            <a:ext cx="188100" cy="6006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8"/>
          <p:cNvCxnSpPr/>
          <p:nvPr/>
        </p:nvCxnSpPr>
        <p:spPr>
          <a:xfrm rot="10800000" flipH="1">
            <a:off x="6964125" y="4953300"/>
            <a:ext cx="246300" cy="1524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8"/>
          <p:cNvCxnSpPr/>
          <p:nvPr/>
        </p:nvCxnSpPr>
        <p:spPr>
          <a:xfrm rot="10800000">
            <a:off x="7762100" y="4908425"/>
            <a:ext cx="277800" cy="2421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8"/>
          <p:cNvCxnSpPr/>
          <p:nvPr/>
        </p:nvCxnSpPr>
        <p:spPr>
          <a:xfrm rot="10800000" flipH="1">
            <a:off x="6757950" y="2936325"/>
            <a:ext cx="268800" cy="3585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8"/>
          <p:cNvCxnSpPr/>
          <p:nvPr/>
        </p:nvCxnSpPr>
        <p:spPr>
          <a:xfrm rot="10800000">
            <a:off x="7949975" y="2953050"/>
            <a:ext cx="296100" cy="3597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8"/>
          <p:cNvCxnSpPr/>
          <p:nvPr/>
        </p:nvCxnSpPr>
        <p:spPr>
          <a:xfrm rot="10800000">
            <a:off x="6399450" y="3128850"/>
            <a:ext cx="358500" cy="1839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8"/>
          <p:cNvCxnSpPr/>
          <p:nvPr/>
        </p:nvCxnSpPr>
        <p:spPr>
          <a:xfrm flipH="1">
            <a:off x="8237075" y="3142425"/>
            <a:ext cx="313800" cy="152400"/>
          </a:xfrm>
          <a:prstGeom prst="straightConnector1">
            <a:avLst/>
          </a:prstGeom>
          <a:noFill/>
          <a:ln w="38100" cap="flat" cmpd="sng">
            <a:solidFill>
              <a:srgbClr val="DD114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00" y="1009225"/>
            <a:ext cx="5831120" cy="31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000" y="4177400"/>
            <a:ext cx="5585544" cy="2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DTW in 3D data Algorithm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67550" y="1013000"/>
            <a:ext cx="80055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각변환하여 각 영상의 frame 마다 data는 14개를 비교해야된다.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 14개를 모두 비교하여 가장 일치하는 동작을 판별해야될 것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why?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각 data 14개를 따로 matching한다면,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1번 video vs 2번비디오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팔 :      1frame          1frame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2frame           1frame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3frame           2frame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4frame           2frame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다리:    1frame          1frame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2frame           2frame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3frame           2frame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4frame           2frame                 왼쪽과 같이 dtw matching이 됐을 경우, 1번 video 2frame에 대해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    2번 video 1frame을 matching할 것인지 2frame을 matching할 것인지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    판단을 내릴 수 없다.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하지만, 팔과 다리 data를 모두 묶어서 한 번에 dtw를 수행한다면 이러한 문제점이 사라진다.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DTW in 3D data Algorithm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11000" y="1568825"/>
            <a:ext cx="1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021975" y="3836900"/>
            <a:ext cx="7126800" cy="23937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1021975" y="4446550"/>
          <a:ext cx="6515850" cy="1784000"/>
        </p:xfrm>
        <a:graphic>
          <a:graphicData uri="http://schemas.openxmlformats.org/drawingml/2006/table">
            <a:tbl>
              <a:tblPr>
                <a:noFill/>
                <a:tableStyleId>{129ABD85-B377-48F5-B625-8DB3BD020079}</a:tableStyleId>
              </a:tblPr>
              <a:tblGrid>
                <a:gridCol w="108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l1-7l = 6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6+l1-8l=13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13+l1-5l=17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17+l1-9l=25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25+l1-11l=35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35+l1-9l=43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6+l2-7l=11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6+l2-8l=12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12+l2-5l=15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15+l2-9l=22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22+l2-11l=31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31+l2-9l=38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11+l3-7l=15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11+l3-8l=16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12+l3-5l=14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14+l3-9l=20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20+l3-11l=28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28+l3-9l=34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15+l4-7l=18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15+l4-8l=19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14+l4-5l=15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14+l4-9l=19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19+l4-11l=26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26+l4-9l=31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18+l2-7l=23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18+l2-8l=24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15+l2-5l=18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15+l2-9l=22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19+l2-11l=28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26+l2-9l=33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0"/>
          <p:cNvSpPr txBox="1"/>
          <p:nvPr/>
        </p:nvSpPr>
        <p:spPr>
          <a:xfrm>
            <a:off x="899800" y="1855700"/>
            <a:ext cx="188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7" name="Google Shape;167;p20"/>
          <p:cNvGraphicFramePr/>
          <p:nvPr/>
        </p:nvGraphicFramePr>
        <p:xfrm>
          <a:off x="1290900" y="997825"/>
          <a:ext cx="6515850" cy="1784000"/>
        </p:xfrm>
        <a:graphic>
          <a:graphicData uri="http://schemas.openxmlformats.org/drawingml/2006/table">
            <a:tbl>
              <a:tblPr>
                <a:noFill/>
                <a:tableStyleId>{129ABD85-B377-48F5-B625-8DB3BD020079}</a:tableStyleId>
              </a:tblPr>
              <a:tblGrid>
                <a:gridCol w="108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l1-7l = 6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6+l1-8l=13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13+l1-5l=17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17+l1-9l=25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25+l1-11l=35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35+l1-9l=43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6+l2-7l=11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6+l2-8l=12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12+l2-5l=15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15+l2-9l=22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22+l2-11l=31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31+l2-9l=38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11+l3-7l=15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11+l3-8l=16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12+l3-5l=14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14+l3-9l=20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20+l3-11l=28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28+l3-9l=34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15+l4-7l=18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15+l4-8l=19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14+l4-5l=15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14+l4-9l=19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19+l4-11l=26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26+l4-9l=31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18+l2-7l=23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18+l2-8l=24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15+l2-5l=18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15+l2-9l=22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19+l2-11l=28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0000"/>
                          </a:solidFill>
                        </a:rPr>
                        <a:t>26+l2-9l=33</a:t>
                      </a:r>
                      <a:endParaRPr sz="10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8" name="Google Shape;168;p20"/>
          <p:cNvCxnSpPr/>
          <p:nvPr/>
        </p:nvCxnSpPr>
        <p:spPr>
          <a:xfrm>
            <a:off x="4500275" y="2895600"/>
            <a:ext cx="0" cy="7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0"/>
          <p:cNvSpPr txBox="1"/>
          <p:nvPr/>
        </p:nvSpPr>
        <p:spPr>
          <a:xfrm>
            <a:off x="4540625" y="2962825"/>
            <a:ext cx="23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차원 증가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" name="Google Shape;170;p20"/>
          <p:cNvCxnSpPr/>
          <p:nvPr/>
        </p:nvCxnSpPr>
        <p:spPr>
          <a:xfrm>
            <a:off x="1358150" y="3836900"/>
            <a:ext cx="26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752875" y="4446550"/>
            <a:ext cx="26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0"/>
          <p:cNvCxnSpPr/>
          <p:nvPr/>
        </p:nvCxnSpPr>
        <p:spPr>
          <a:xfrm rot="10800000" flipH="1">
            <a:off x="899800" y="3836900"/>
            <a:ext cx="600600" cy="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0"/>
          <p:cNvSpPr txBox="1"/>
          <p:nvPr/>
        </p:nvSpPr>
        <p:spPr>
          <a:xfrm>
            <a:off x="80575" y="3609350"/>
            <a:ext cx="1613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z축 : 어깨,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허리 등을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나타내는 14개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497425" y="1455500"/>
            <a:ext cx="7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어깨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899797" y="20322"/>
            <a:ext cx="7716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400"/>
              <a:buFont typeface="Malgun Gothic"/>
              <a:buNone/>
            </a:pPr>
            <a:r>
              <a:rPr lang="ko-KR" u="sng"/>
              <a:t>DTW in 3D data Algorithm</a:t>
            </a:r>
            <a:endParaRPr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511000" y="1721225"/>
            <a:ext cx="1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1021975" y="1093700"/>
            <a:ext cx="7126800" cy="23937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1021975" y="1703350"/>
          <a:ext cx="6515850" cy="1784000"/>
        </p:xfrm>
        <a:graphic>
          <a:graphicData uri="http://schemas.openxmlformats.org/drawingml/2006/table">
            <a:tbl>
              <a:tblPr>
                <a:noFill/>
                <a:tableStyleId>{129ABD85-B377-48F5-B625-8DB3BD020079}</a:tableStyleId>
              </a:tblPr>
              <a:tblGrid>
                <a:gridCol w="108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l1-7l = 6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6+l1-8l=13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13+l1-5l=17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17+l1-9l=25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25+l1-11l=35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35+l1-9l=43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6+l2-7l=11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6+l2-8l=12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12+l2-5l=15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15+l2-9l=22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22+l2-11l=31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31+l2-9l=38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11+l3-7l=15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11+l3-8l=16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12+l3-5l=14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14+l3-9l=20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20+l3-11l=28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28+l3-9l=34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15+l4-7l=18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15+l4-8l=19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14+l4-5l=15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14+l4-9l=19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19+l4-11l=26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26+l4-9l=31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18+l2-7l=23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18+l2-8l=24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15+l2-5l=18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15+l2-9l=22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19+l2-11l=28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26+l2-9l=33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Google Shape;183;p21"/>
          <p:cNvSpPr txBox="1"/>
          <p:nvPr/>
        </p:nvSpPr>
        <p:spPr>
          <a:xfrm>
            <a:off x="899800" y="2008100"/>
            <a:ext cx="188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Google Shape;184;p21"/>
          <p:cNvCxnSpPr/>
          <p:nvPr/>
        </p:nvCxnSpPr>
        <p:spPr>
          <a:xfrm>
            <a:off x="1358150" y="1093700"/>
            <a:ext cx="26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752875" y="1703350"/>
            <a:ext cx="26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1"/>
          <p:cNvCxnSpPr/>
          <p:nvPr/>
        </p:nvCxnSpPr>
        <p:spPr>
          <a:xfrm rot="10800000" flipH="1">
            <a:off x="899800" y="1093700"/>
            <a:ext cx="600600" cy="5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 txBox="1"/>
          <p:nvPr/>
        </p:nvSpPr>
        <p:spPr>
          <a:xfrm>
            <a:off x="80575" y="866150"/>
            <a:ext cx="1613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z축 : 어깨,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허리 등을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나타내는 14개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8" name="Google Shape;188;p21"/>
          <p:cNvCxnSpPr/>
          <p:nvPr/>
        </p:nvCxnSpPr>
        <p:spPr>
          <a:xfrm>
            <a:off x="4286163" y="3639800"/>
            <a:ext cx="78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21"/>
          <p:cNvSpPr txBox="1"/>
          <p:nvPr/>
        </p:nvSpPr>
        <p:spPr>
          <a:xfrm>
            <a:off x="434800" y="4464425"/>
            <a:ext cx="1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1021975" y="4217950"/>
          <a:ext cx="6515850" cy="1784000"/>
        </p:xfrm>
        <a:graphic>
          <a:graphicData uri="http://schemas.openxmlformats.org/drawingml/2006/table">
            <a:tbl>
              <a:tblPr>
                <a:noFill/>
                <a:tableStyleId>{129ABD85-B377-48F5-B625-8DB3BD020079}</a:tableStyleId>
              </a:tblPr>
              <a:tblGrid>
                <a:gridCol w="108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22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9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11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13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10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17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18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15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12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16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18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Google Shape;191;p21"/>
          <p:cNvSpPr txBox="1"/>
          <p:nvPr/>
        </p:nvSpPr>
        <p:spPr>
          <a:xfrm>
            <a:off x="4343400" y="3635200"/>
            <a:ext cx="451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14개의 cost를 구하고 그 cost들의 평균으로 다시 차원 축소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de.j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Microsoft Office PowerPoint</Application>
  <PresentationFormat>화면 슬라이드 쇼(4:3)</PresentationFormat>
  <Paragraphs>261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Microsoft Yahei</vt:lpstr>
      <vt:lpstr>Malgun Gothic</vt:lpstr>
      <vt:lpstr>Arial</vt:lpstr>
      <vt:lpstr>Node.js</vt:lpstr>
      <vt:lpstr>Dynamic Time Warping(DTW) Link &amp; normalization</vt:lpstr>
      <vt:lpstr>Contents</vt:lpstr>
      <vt:lpstr>DTW Algorithm</vt:lpstr>
      <vt:lpstr>DTW Algorithm</vt:lpstr>
      <vt:lpstr>DTW in video Algorithm</vt:lpstr>
      <vt:lpstr>DTW in video Algorithm</vt:lpstr>
      <vt:lpstr>DTW in 3D data Algorithm</vt:lpstr>
      <vt:lpstr>DTW in 3D data Algorithm</vt:lpstr>
      <vt:lpstr>DTW in 3D data Algorithm</vt:lpstr>
      <vt:lpstr>DTW in 3D data Algorithm</vt:lpstr>
      <vt:lpstr>DTW in 3D data Algorithm</vt:lpstr>
      <vt:lpstr>Link Path</vt:lpstr>
      <vt:lpstr>Link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Time Warping(DTW) Link &amp; normalization</dc:title>
  <cp:lastModifiedBy>/임베디드시스템공학과 황영진</cp:lastModifiedBy>
  <cp:revision>6</cp:revision>
  <dcterms:modified xsi:type="dcterms:W3CDTF">2024-04-22T01:29:40Z</dcterms:modified>
</cp:coreProperties>
</file>