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sldIdLst>
    <p:sldId id="256" r:id="rId2"/>
    <p:sldId id="261" r:id="rId3"/>
    <p:sldId id="274" r:id="rId4"/>
    <p:sldId id="333" r:id="rId5"/>
    <p:sldId id="340" r:id="rId6"/>
    <p:sldId id="399" r:id="rId7"/>
    <p:sldId id="342" r:id="rId8"/>
    <p:sldId id="344" r:id="rId9"/>
    <p:sldId id="343" r:id="rId10"/>
    <p:sldId id="345" r:id="rId11"/>
    <p:sldId id="348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63" r:id="rId20"/>
    <p:sldId id="380" r:id="rId21"/>
    <p:sldId id="387" r:id="rId22"/>
    <p:sldId id="383" r:id="rId23"/>
    <p:sldId id="390" r:id="rId24"/>
    <p:sldId id="382" r:id="rId25"/>
    <p:sldId id="384" r:id="rId26"/>
    <p:sldId id="400" r:id="rId27"/>
    <p:sldId id="409" r:id="rId28"/>
    <p:sldId id="421" r:id="rId29"/>
    <p:sldId id="422" r:id="rId30"/>
    <p:sldId id="423" r:id="rId31"/>
    <p:sldId id="424" r:id="rId32"/>
    <p:sldId id="433" r:id="rId33"/>
    <p:sldId id="288" r:id="rId34"/>
    <p:sldId id="427" r:id="rId35"/>
    <p:sldId id="428" r:id="rId36"/>
    <p:sldId id="430" r:id="rId37"/>
    <p:sldId id="432" r:id="rId38"/>
    <p:sldId id="431" r:id="rId39"/>
    <p:sldId id="369" r:id="rId40"/>
    <p:sldId id="364" r:id="rId41"/>
    <p:sldId id="370" r:id="rId42"/>
    <p:sldId id="371" r:id="rId43"/>
    <p:sldId id="372" r:id="rId44"/>
    <p:sldId id="435" r:id="rId45"/>
    <p:sldId id="391" r:id="rId46"/>
    <p:sldId id="375" r:id="rId47"/>
    <p:sldId id="434" r:id="rId48"/>
    <p:sldId id="373" r:id="rId49"/>
    <p:sldId id="350" r:id="rId50"/>
    <p:sldId id="260" r:id="rId51"/>
  </p:sldIdLst>
  <p:sldSz cx="12190413" cy="6859588"/>
  <p:notesSz cx="6858000" cy="9144000"/>
  <p:embeddedFontLst>
    <p:embeddedFont>
      <p:font typeface="210 맨발의청춘 L" panose="02020603020101020101" pitchFamily="18" charset="-127"/>
      <p:regular r:id="rId53"/>
    </p:embeddedFont>
    <p:embeddedFont>
      <p:font typeface="KoPub돋움체 Medium" panose="02020603020101020101" pitchFamily="18" charset="-127"/>
      <p:regular r:id="rId54"/>
    </p:embeddedFont>
    <p:embeddedFont>
      <p:font typeface="tvN 즐거운이야기 Bold" panose="02020603020101020101" pitchFamily="18" charset="-127"/>
      <p:regular r:id="rId55"/>
    </p:embeddedFont>
    <p:embeddedFont>
      <p:font typeface="나눔스퀘어" panose="020B0600000101010101" pitchFamily="50" charset="-127"/>
      <p:regular r:id="rId56"/>
    </p:embeddedFont>
    <p:embeddedFont>
      <p:font typeface="나눔스퀘어 Bold" panose="020B0600000101010101" pitchFamily="50" charset="-127"/>
      <p:bold r:id="rId57"/>
    </p:embeddedFont>
    <p:embeddedFont>
      <p:font typeface="맑은 고딕" panose="020B0503020000020004" pitchFamily="50" charset="-127"/>
      <p:regular r:id="rId58"/>
      <p:bold r:id="rId5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F64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7" autoAdjust="0"/>
    <p:restoredTop sz="77556" autoAdjust="0"/>
  </p:normalViewPr>
  <p:slideViewPr>
    <p:cSldViewPr showGuides="1">
      <p:cViewPr varScale="1">
        <p:scale>
          <a:sx n="67" d="100"/>
          <a:sy n="67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61657-BF4E-4FBA-938A-4830A9068CF9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ACC3F-41B8-4E7C-BFA1-6AD18C0064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860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31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6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8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41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8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22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773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88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77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0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94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817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844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43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322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989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08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90397"/>
      </p:ext>
    </p:extLst>
  </p:cSld>
  <p:clrMapOvr>
    <a:masterClrMapping/>
  </p:clrMapOvr>
</p:notes>
</file>

<file path=ppt/notesSlides/notesSlide2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27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636370104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8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905" y="685800"/>
                <a:ext cx="6093460" cy="3429635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28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58236610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29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29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69784463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217092"/>
      </p:ext>
    </p:extLst>
  </p:cSld>
  <p:clrMapOvr>
    <a:masterClrMapping/>
  </p:clrMapOvr>
</p:notes>
</file>

<file path=ppt/notesSlides/notesSlide30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30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3536912309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>
              <a:defRPr lang="ko-KR" altLang="en-US"/>
            </a:pPr>
            <a:endParaRPr lang="ko-KR" altLang="en-US"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31</a:t>
            </a:fld>
            <a:endParaRPr lang="en-US" altLang="ko-KR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462593"/>
      </p:ext>
    </p:extLst>
  </p:cSld>
  <p:clrMapOvr>
    <a:masterClrMapping/>
  </p:clrMapOvr>
</p:notes>
</file>

<file path=ppt/notesSlides/notesSlide32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32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35184236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27635"/>
      </p:ext>
    </p:extLst>
  </p:cSld>
  <p:clrMapOvr>
    <a:masterClrMapping/>
  </p:clrMapOvr>
</p:notes>
</file>

<file path=ppt/notesSlides/notesSlide34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34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985313007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5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35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787079866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6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36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2345440258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7.xml><?xml version="1.0" encoding="utf-8"?>
<mc:AlternateContent xmlns:mc="http://schemas.openxmlformats.org/markup-compatibility/2006" xmlns:p14="http://schemas.microsoft.com/office/powerpoint/2010/main">
  <mc:Choice Requires="p14">
    <p:notes xmlns:a="http://schemas.openxmlformats.org/drawingml/2006/main" xmlns:r="http://schemas.openxmlformats.org/officeDocument/2006/relationships" xmlns:p="http://schemas.openxmlformats.org/presentationml/2006/main">
      <p:cSld>
        <p:spTree>
          <p:nvGrpSpPr>
            <p:cNvPr id="1" name=""/>
            <p:cNvGrpSpPr/>
            <p:nvPr/>
          </p:nvGrpSpPr>
          <p:grpSpPr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2" name="온라인 이미지 개체 틀 1"/>
              <p:cNvSpPr txBox="1">
                <a:spLocks noGrp="1" noRot="1" noChangeAspect="1"/>
              </p:cNvSpPr>
              <p:nvPr>
                <p:ph type="sldImg"/>
              </p:nvPr>
            </p:nvSpPr>
            <p:spPr>
              <a:xfrm>
                <a:off x="382588" y="685800"/>
                <a:ext cx="6094412" cy="3429000"/>
              </a:xfrm>
              <a:prstGeom prst="rect">
                <a:avLst/>
              </a:prstGeom>
              <a:noFill/>
              <a:ln w="12700" cap="flat" cmpd="sng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txBody>
              <a:bodyPr vert="horz" wrap="square" lIns="0" tIns="0" rIns="0" bIns="0" anchor="t">
                <a:noAutofit/>
              </a:bodyPr>
              <a:lstStyle/>
              <a:p>
                <a:pPr marL="0" indent="0" algn="l" defTabSz="5080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/>
              </a:p>
            </p:txBody>
          </p:sp>
          <p:sp>
            <p:nvSpPr>
              <p:cNvPr id="3" name="텍스트 개체 틀 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7035" cy="4115434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/>
              <a:p>
                <a:pPr marL="0" indent="0" algn="l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dirty="0"/>
              </a:p>
            </p:txBody>
          </p:sp>
          <p:sp>
            <p:nvSpPr>
              <p:cNvPr id="4" name="슬라이드 번호 개체 틀 3"/>
              <p:cNvSpPr txBox="1">
                <a:spLocks noGrp="1"/>
              </p:cNvSpPr>
              <p:nvPr>
                <p:ph type="sldNum" idx="12"/>
              </p:nvPr>
            </p:nvSpPr>
            <p:spPr>
              <a:xfrm>
                <a:off x="3884930" y="8685530"/>
                <a:ext cx="2972435" cy="457835"/>
              </a:xfrm>
              <a:prstGeom prst="rect">
                <a:avLst/>
              </a:prstGeom>
            </p:spPr>
            <p:txBody>
              <a:bodyPr vert="horz" wrap="square" lIns="91440" tIns="45720" rIns="91440" bIns="45720" anchor="b">
                <a:noAutofit/>
              </a:bodyPr>
              <a:lstStyle/>
              <a:p>
                <a:pPr marL="0" indent="0" algn="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fld id="{B9320F77-B9A0-41C5-862A-B4B631284C64}" type="slidenum">
                  <a:rPr lang="en-US" altLang="ko-KR" sz="1200" b="0" cap="none" dirty="0" smtClean="0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37</a:t>
                </a:fld>
                <a:endParaRPr lang="en-US" altLang="ko-KR" sz="1200" b="0" cap="none" dirty="0">
                  <a:solidFill>
                    <a:schemeClr val="tx1"/>
                  </a:solidFill>
                  <a:latin typeface="맑은 고딕" charset="0"/>
                  <a:ea typeface="맑은 고딕" charset="0"/>
                </a:endParaRPr>
              </a:p>
            </p:txBody>
          </p:sp>
        </p:spTree>
        <p:extLst>
          <p:ext uri="{BB962C8B-B14F-4D97-AF65-F5344CB8AC3E}">
            <p14:creationId val="1895203424"/>
          </p:ext>
        </p:extLst>
      </p:cSld>
      <p:clrMapOvr>
        <a:masterClrMapping/>
      </p:clrMapOvr>
    </p:notes>
  </mc:Choice>
  <mc:Fallback xmlns:p14="http://schemas.microsoft.com/office/powerpoint/2010/main"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>
    <p:transition spd="slow"/>
  </mc:Fallback>
</mc:AlternateContent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 txBox="1"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7035" cy="4115434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38</a:t>
            </a:fld>
            <a:endParaRPr lang="en-US" altLang="ko-KR" sz="1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771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6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2673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1243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24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912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881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65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61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887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9209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32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910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2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77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3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53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ACC3F-41B8-4E7C-BFA1-6AD18C0064A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5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2" y="2130921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50" y="206422"/>
            <a:ext cx="2742843" cy="438886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2" y="206422"/>
            <a:ext cx="8025355" cy="438886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2" y="1200428"/>
            <a:ext cx="5384099" cy="3394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4" y="1200428"/>
            <a:ext cx="5384099" cy="3394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3" y="1435436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65CCA-D3A6-4B5A-A8AD-3002495EB3C6}" type="datetimeFigureOut">
              <a:rPr lang="ko-KR" altLang="en-US" smtClean="0"/>
              <a:pPr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818F-C9C4-4C13-9B91-B7D4E85B40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75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81.png"/><Relationship Id="rId9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3" Type="http://schemas.openxmlformats.org/officeDocument/2006/relationships/image" Target="../media/image17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18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95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100.svg"/><Relationship Id="rId4" Type="http://schemas.openxmlformats.org/officeDocument/2006/relationships/image" Target="../media/image96.svg"/><Relationship Id="rId9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Relationship Id="rId9" Type="http://schemas.openxmlformats.org/officeDocument/2006/relationships/image" Target="../media/image10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3" Type="http://schemas.openxmlformats.org/officeDocument/2006/relationships/image" Target="../media/image89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5" Type="http://schemas.openxmlformats.org/officeDocument/2006/relationships/image" Target="../media/image108.png"/><Relationship Id="rId4" Type="http://schemas.openxmlformats.org/officeDocument/2006/relationships/image" Target="../media/image90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3" Type="http://schemas.openxmlformats.org/officeDocument/2006/relationships/image" Target="../media/image89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svg"/><Relationship Id="rId11" Type="http://schemas.openxmlformats.org/officeDocument/2006/relationships/image" Target="../media/image113.PNG"/><Relationship Id="rId5" Type="http://schemas.openxmlformats.org/officeDocument/2006/relationships/image" Target="../media/image108.png"/><Relationship Id="rId10" Type="http://schemas.openxmlformats.org/officeDocument/2006/relationships/image" Target="../media/image112.PNG"/><Relationship Id="rId4" Type="http://schemas.openxmlformats.org/officeDocument/2006/relationships/image" Target="../media/image90.svg"/><Relationship Id="rId9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svg"/><Relationship Id="rId3" Type="http://schemas.openxmlformats.org/officeDocument/2006/relationships/hyperlink" Target="http://m.boannews.com/html/detail.html?idx=50372" TargetMode="External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svg"/><Relationship Id="rId5" Type="http://schemas.openxmlformats.org/officeDocument/2006/relationships/image" Target="../media/image114.png"/><Relationship Id="rId10" Type="http://schemas.openxmlformats.org/officeDocument/2006/relationships/image" Target="../media/image119.svg"/><Relationship Id="rId4" Type="http://schemas.openxmlformats.org/officeDocument/2006/relationships/hyperlink" Target="http://www.metroseoul.co.kr/news/newsview?newscd=2018051400098#cb" TargetMode="External"/><Relationship Id="rId9" Type="http://schemas.openxmlformats.org/officeDocument/2006/relationships/image" Target="../media/image1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2294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8" name="직선 연결선 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직선 연결선 14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47579" y="4572802"/>
            <a:ext cx="1009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/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강미현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2000" dirty="0">
                <a:solidFill>
                  <a:srgbClr val="FF0000"/>
                </a:solidFill>
                <a:latin typeface="210 맨발의청춘 L" pitchFamily="18" charset="-127"/>
                <a:ea typeface="210 맨발의청춘 L" pitchFamily="18" charset="-127"/>
              </a:rPr>
              <a:t>김연희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2000" dirty="0" err="1">
                <a:solidFill>
                  <a:srgbClr val="FF0000"/>
                </a:solidFill>
                <a:latin typeface="210 맨발의청춘 L" pitchFamily="18" charset="-127"/>
                <a:ea typeface="210 맨발의청춘 L" pitchFamily="18" charset="-127"/>
              </a:rPr>
              <a:t>김채원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_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지수연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67260-3A82-43C0-876E-E2FA60AEC4EE}"/>
              </a:ext>
            </a:extLst>
          </p:cNvPr>
          <p:cNvSpPr txBox="1"/>
          <p:nvPr/>
        </p:nvSpPr>
        <p:spPr>
          <a:xfrm>
            <a:off x="2350790" y="2781722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소개팅 앱의 문제점 및</a:t>
            </a:r>
            <a:endParaRPr lang="en-US" altLang="ko-KR" sz="4800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ko-KR" altLang="en-US" sz="4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보안을 위한 매칭 시스템 도입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4049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3208322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5233" y="405458"/>
            <a:ext cx="1834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06)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연구내용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44" y="590752"/>
            <a:ext cx="135485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보안 적용 내용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</a:b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CBF3C4F-A1D8-4246-B499-30DA855C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853" y="5738753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BC8321-4190-4BFD-B49D-39DE1B14F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80" y="1579725"/>
            <a:ext cx="841127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1_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주민등록번호를 해시함수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(sha512)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를 이용해 암호화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2_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직업과 지역을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AES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암호화를 이용해 암호화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3_ </a:t>
            </a:r>
            <a:r>
              <a:rPr lang="ko-KR" altLang="ko-KR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버켓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암호화를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이용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해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사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용자의 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나이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를 암호화</a:t>
            </a:r>
            <a:endParaRPr lang="ko-KR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4_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직업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블룸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필터 이용하여 암호화 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래픽 4" descr="연필">
            <a:extLst>
              <a:ext uri="{FF2B5EF4-FFF2-40B4-BE49-F238E27FC236}">
                <a16:creationId xmlns:a16="http://schemas.microsoft.com/office/drawing/2014/main" id="{D1762D9D-A2A1-4DBB-8114-E3B8544A0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5366" y="5556813"/>
            <a:ext cx="914400" cy="914400"/>
          </a:xfrm>
          <a:prstGeom prst="rect">
            <a:avLst/>
          </a:prstGeom>
        </p:spPr>
      </p:pic>
      <p:pic>
        <p:nvPicPr>
          <p:cNvPr id="7" name="그래픽 6" descr="펼쳐진 책">
            <a:extLst>
              <a:ext uri="{FF2B5EF4-FFF2-40B4-BE49-F238E27FC236}">
                <a16:creationId xmlns:a16="http://schemas.microsoft.com/office/drawing/2014/main" id="{F5191674-EECF-4DB8-A1E6-D25185445B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39421" y="5556813"/>
            <a:ext cx="914400" cy="914400"/>
          </a:xfrm>
          <a:prstGeom prst="rect">
            <a:avLst/>
          </a:prstGeom>
        </p:spPr>
      </p:pic>
      <p:pic>
        <p:nvPicPr>
          <p:cNvPr id="11" name="그래픽 10" descr="자물쇠">
            <a:extLst>
              <a:ext uri="{FF2B5EF4-FFF2-40B4-BE49-F238E27FC236}">
                <a16:creationId xmlns:a16="http://schemas.microsoft.com/office/drawing/2014/main" id="{4334208C-791C-4E78-A29F-3F3D2F0840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0966" y="553718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6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7356" y="2800969"/>
            <a:ext cx="107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02.</a:t>
            </a:r>
            <a:r>
              <a:rPr lang="ko-KR" altLang="en-US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시나리오 및 실제 구현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405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7287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시나리오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F86F4-A108-4D98-B4F1-024B8D515BB0}"/>
              </a:ext>
            </a:extLst>
          </p:cNvPr>
          <p:cNvSpPr txBox="1"/>
          <p:nvPr/>
        </p:nvSpPr>
        <p:spPr>
          <a:xfrm>
            <a:off x="1750280" y="355464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로그인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57B8B-3006-4389-9163-D24493471AC7}"/>
              </a:ext>
            </a:extLst>
          </p:cNvPr>
          <p:cNvSpPr txBox="1"/>
          <p:nvPr/>
        </p:nvSpPr>
        <p:spPr>
          <a:xfrm>
            <a:off x="5048163" y="244443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회원가입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5F27-7285-49D7-85C9-5C8E4FEDC069}"/>
              </a:ext>
            </a:extLst>
          </p:cNvPr>
          <p:cNvSpPr txBox="1"/>
          <p:nvPr/>
        </p:nvSpPr>
        <p:spPr>
          <a:xfrm>
            <a:off x="4859315" y="538879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이상형 입력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94D43-5398-4E0E-8C3D-1F105D47A627}"/>
              </a:ext>
            </a:extLst>
          </p:cNvPr>
          <p:cNvSpPr txBox="1"/>
          <p:nvPr/>
        </p:nvSpPr>
        <p:spPr>
          <a:xfrm>
            <a:off x="8366352" y="5374010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이상형 조회</a:t>
            </a:r>
          </a:p>
        </p:txBody>
      </p:sp>
      <p:pic>
        <p:nvPicPr>
          <p:cNvPr id="11" name="그래픽 10" descr="열쇠">
            <a:extLst>
              <a:ext uri="{FF2B5EF4-FFF2-40B4-BE49-F238E27FC236}">
                <a16:creationId xmlns:a16="http://schemas.microsoft.com/office/drawing/2014/main" id="{26949DC5-7121-4EF8-8117-28DD6B6FB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2492" y="2092493"/>
            <a:ext cx="1800200" cy="1800200"/>
          </a:xfrm>
          <a:prstGeom prst="rect">
            <a:avLst/>
          </a:prstGeom>
        </p:spPr>
      </p:pic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9CC67216-ABC9-4949-B034-6126C510F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7906" y="3573810"/>
            <a:ext cx="1800200" cy="1800200"/>
          </a:xfrm>
          <a:prstGeom prst="rect">
            <a:avLst/>
          </a:prstGeom>
        </p:spPr>
      </p:pic>
      <p:pic>
        <p:nvPicPr>
          <p:cNvPr id="17" name="그래픽 16" descr="사원증">
            <a:extLst>
              <a:ext uri="{FF2B5EF4-FFF2-40B4-BE49-F238E27FC236}">
                <a16:creationId xmlns:a16="http://schemas.microsoft.com/office/drawing/2014/main" id="{FC386BEF-1A12-4236-B769-EC7473C8BA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1070" y="765498"/>
            <a:ext cx="1800200" cy="1800200"/>
          </a:xfrm>
          <a:prstGeom prst="rect">
            <a:avLst/>
          </a:prstGeom>
        </p:spPr>
      </p:pic>
      <p:pic>
        <p:nvPicPr>
          <p:cNvPr id="19" name="그래픽 18" descr="점검 목록">
            <a:extLst>
              <a:ext uri="{FF2B5EF4-FFF2-40B4-BE49-F238E27FC236}">
                <a16:creationId xmlns:a16="http://schemas.microsoft.com/office/drawing/2014/main" id="{B1AADC24-13AE-4508-A34F-E9F7FC4D14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1070" y="3584945"/>
            <a:ext cx="1800200" cy="1800200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B132028-FCD1-4C3A-853B-3A3ACCB4C94D}"/>
              </a:ext>
            </a:extLst>
          </p:cNvPr>
          <p:cNvSpPr/>
          <p:nvPr/>
        </p:nvSpPr>
        <p:spPr>
          <a:xfrm rot="20101754">
            <a:off x="3326404" y="2133283"/>
            <a:ext cx="1446037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20D37A1-F3A4-405D-ADD8-C6CE6147C33E}"/>
              </a:ext>
            </a:extLst>
          </p:cNvPr>
          <p:cNvSpPr/>
          <p:nvPr/>
        </p:nvSpPr>
        <p:spPr>
          <a:xfrm rot="1116165">
            <a:off x="3342608" y="4000641"/>
            <a:ext cx="1446037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0F98E3F-2AF3-425A-BD75-291BF8A141D0}"/>
              </a:ext>
            </a:extLst>
          </p:cNvPr>
          <p:cNvSpPr/>
          <p:nvPr/>
        </p:nvSpPr>
        <p:spPr>
          <a:xfrm>
            <a:off x="6806569" y="4342628"/>
            <a:ext cx="1446037" cy="36004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3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실제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8F7DA-1E0D-4EE9-92F9-0276B40E1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87"/>
          <a:stretch/>
        </p:blipFill>
        <p:spPr>
          <a:xfrm>
            <a:off x="622598" y="2804934"/>
            <a:ext cx="10901529" cy="25433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BB78A2-116D-4DBF-8BF3-4D5B966C00A9}"/>
              </a:ext>
            </a:extLst>
          </p:cNvPr>
          <p:cNvSpPr txBox="1"/>
          <p:nvPr/>
        </p:nvSpPr>
        <p:spPr>
          <a:xfrm>
            <a:off x="622598" y="1845618"/>
            <a:ext cx="922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sz="36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데이터베이스 생성</a:t>
            </a:r>
          </a:p>
        </p:txBody>
      </p:sp>
    </p:spTree>
    <p:extLst>
      <p:ext uri="{BB962C8B-B14F-4D97-AF65-F5344CB8AC3E}">
        <p14:creationId xmlns:p14="http://schemas.microsoft.com/office/powerpoint/2010/main" val="15059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08785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실제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EDB32-E437-44E0-AEF8-8464A6777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74"/>
          <a:stretch/>
        </p:blipFill>
        <p:spPr>
          <a:xfrm>
            <a:off x="586790" y="3069754"/>
            <a:ext cx="10973711" cy="2639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E5FE98-E965-400B-B411-5ACF80C93E3B}"/>
              </a:ext>
            </a:extLst>
          </p:cNvPr>
          <p:cNvSpPr txBox="1"/>
          <p:nvPr/>
        </p:nvSpPr>
        <p:spPr>
          <a:xfrm>
            <a:off x="594480" y="2198850"/>
            <a:ext cx="7488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컬럼 생성</a:t>
            </a:r>
          </a:p>
        </p:txBody>
      </p:sp>
    </p:spTree>
    <p:extLst>
      <p:ext uri="{BB962C8B-B14F-4D97-AF65-F5344CB8AC3E}">
        <p14:creationId xmlns:p14="http://schemas.microsoft.com/office/powerpoint/2010/main" val="91966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실제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200A6A-38C8-4FDD-B655-AD6DA6B800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129"/>
          <a:stretch/>
        </p:blipFill>
        <p:spPr>
          <a:xfrm>
            <a:off x="619194" y="2770570"/>
            <a:ext cx="11020628" cy="2891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EDFA5-5A10-4370-9DF3-245F9ED88A95}"/>
              </a:ext>
            </a:extLst>
          </p:cNvPr>
          <p:cNvSpPr txBox="1"/>
          <p:nvPr/>
        </p:nvSpPr>
        <p:spPr>
          <a:xfrm>
            <a:off x="634442" y="1823991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데이터 입력</a:t>
            </a:r>
          </a:p>
        </p:txBody>
      </p:sp>
    </p:spTree>
    <p:extLst>
      <p:ext uri="{BB962C8B-B14F-4D97-AF65-F5344CB8AC3E}">
        <p14:creationId xmlns:p14="http://schemas.microsoft.com/office/powerpoint/2010/main" val="5358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실제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C02E7-0373-4BC0-8227-29A8B3251D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45"/>
          <a:stretch/>
        </p:blipFill>
        <p:spPr>
          <a:xfrm>
            <a:off x="2350790" y="2637706"/>
            <a:ext cx="7488832" cy="3302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0874B8-3C6F-4164-BEC7-D21BE4B98DB5}"/>
              </a:ext>
            </a:extLst>
          </p:cNvPr>
          <p:cNvSpPr txBox="1"/>
          <p:nvPr/>
        </p:nvSpPr>
        <p:spPr>
          <a:xfrm>
            <a:off x="2350790" y="1687664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4. 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직업 컬럼에</a:t>
            </a:r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3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블룸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필터 적용</a:t>
            </a:r>
          </a:p>
        </p:txBody>
      </p:sp>
    </p:spTree>
    <p:extLst>
      <p:ext uri="{BB962C8B-B14F-4D97-AF65-F5344CB8AC3E}">
        <p14:creationId xmlns:p14="http://schemas.microsoft.com/office/powerpoint/2010/main" val="252624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0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실제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8DDDCB-AB9F-4B22-AA07-D7B32BE382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44"/>
          <a:stretch/>
        </p:blipFill>
        <p:spPr>
          <a:xfrm>
            <a:off x="714254" y="3058876"/>
            <a:ext cx="10761903" cy="21589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1CFB7-2DA8-4AC9-9C81-CFF5E530372A}"/>
              </a:ext>
            </a:extLst>
          </p:cNvPr>
          <p:cNvSpPr txBox="1"/>
          <p:nvPr/>
        </p:nvSpPr>
        <p:spPr>
          <a:xfrm>
            <a:off x="1594704" y="1838922"/>
            <a:ext cx="9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5. 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이상형 </a:t>
            </a:r>
            <a:r>
              <a:rPr lang="ko-KR" altLang="en-US" sz="3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입력창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3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	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성별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여자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&amp;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남자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키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숫자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나이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(20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,30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,40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), </a:t>
            </a:r>
            <a:r>
              <a:rPr lang="ko-KR" altLang="en-US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직업</a:t>
            </a:r>
            <a:endParaRPr lang="ko-KR" altLang="en-US" sz="3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4EF860-CD37-4F57-8040-F35E15C6F153}"/>
              </a:ext>
            </a:extLst>
          </p:cNvPr>
          <p:cNvSpPr/>
          <p:nvPr/>
        </p:nvSpPr>
        <p:spPr>
          <a:xfrm>
            <a:off x="1126654" y="4139877"/>
            <a:ext cx="648072" cy="329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6D81BE-982D-4403-B65E-837C4CA0A3E5}"/>
              </a:ext>
            </a:extLst>
          </p:cNvPr>
          <p:cNvSpPr/>
          <p:nvPr/>
        </p:nvSpPr>
        <p:spPr>
          <a:xfrm>
            <a:off x="2998862" y="4138338"/>
            <a:ext cx="648072" cy="329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6948786-561C-4A13-853A-5CFDFC5D23AD}"/>
              </a:ext>
            </a:extLst>
          </p:cNvPr>
          <p:cNvSpPr/>
          <p:nvPr/>
        </p:nvSpPr>
        <p:spPr>
          <a:xfrm>
            <a:off x="6455246" y="4131451"/>
            <a:ext cx="648072" cy="329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A815BE0-D5B6-41D2-A26A-E79B8A9C13A7}"/>
              </a:ext>
            </a:extLst>
          </p:cNvPr>
          <p:cNvSpPr/>
          <p:nvPr/>
        </p:nvSpPr>
        <p:spPr>
          <a:xfrm>
            <a:off x="8641665" y="4138338"/>
            <a:ext cx="648072" cy="329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F0CB9E3-EC10-4C03-80C3-55D0576F1A80}"/>
              </a:ext>
            </a:extLst>
          </p:cNvPr>
          <p:cNvSpPr/>
          <p:nvPr/>
        </p:nvSpPr>
        <p:spPr>
          <a:xfrm>
            <a:off x="10271668" y="4155562"/>
            <a:ext cx="648072" cy="32939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실제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29745B-8A27-4F8A-A89A-6B567B643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41"/>
          <a:stretch/>
        </p:blipFill>
        <p:spPr>
          <a:xfrm>
            <a:off x="1248112" y="2512665"/>
            <a:ext cx="9694187" cy="3240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966768-6C2E-498B-833B-997AD5384BB2}"/>
              </a:ext>
            </a:extLst>
          </p:cNvPr>
          <p:cNvSpPr txBox="1"/>
          <p:nvPr/>
        </p:nvSpPr>
        <p:spPr>
          <a:xfrm>
            <a:off x="1248112" y="175030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6. </a:t>
            </a:r>
            <a:r>
              <a:rPr lang="ko-KR" altLang="en-US" sz="3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이상형 </a:t>
            </a:r>
            <a:r>
              <a:rPr lang="ko-KR" altLang="en-US" sz="32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조회창</a:t>
            </a:r>
            <a:endParaRPr lang="ko-KR" altLang="en-US" sz="3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41A5103-829A-462D-80D5-A7DEC5D2F417}"/>
              </a:ext>
            </a:extLst>
          </p:cNvPr>
          <p:cNvSpPr/>
          <p:nvPr/>
        </p:nvSpPr>
        <p:spPr>
          <a:xfrm>
            <a:off x="1248112" y="4653930"/>
            <a:ext cx="598622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7E74F4-3FB3-438D-A014-88092661D29D}"/>
              </a:ext>
            </a:extLst>
          </p:cNvPr>
          <p:cNvSpPr/>
          <p:nvPr/>
        </p:nvSpPr>
        <p:spPr>
          <a:xfrm>
            <a:off x="1248112" y="4077866"/>
            <a:ext cx="103067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3F350D-A10A-47F2-9FF7-3FF6BC9F7FF9}"/>
              </a:ext>
            </a:extLst>
          </p:cNvPr>
          <p:cNvSpPr/>
          <p:nvPr/>
        </p:nvSpPr>
        <p:spPr>
          <a:xfrm>
            <a:off x="1258727" y="5229994"/>
            <a:ext cx="81464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30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7356" y="2800969"/>
            <a:ext cx="107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03. </a:t>
            </a:r>
            <a:r>
              <a:rPr lang="ko-KR" altLang="en-US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키워드 검색 구현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338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2558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952347" y="1128247"/>
            <a:ext cx="2190480" cy="1015663"/>
            <a:chOff x="3793234" y="1342846"/>
            <a:chExt cx="1643074" cy="761572"/>
          </a:xfrm>
        </p:grpSpPr>
        <p:sp>
          <p:nvSpPr>
            <p:cNvPr id="5" name="직사각형 4"/>
            <p:cNvSpPr/>
            <p:nvPr/>
          </p:nvSpPr>
          <p:spPr>
            <a:xfrm>
              <a:off x="3793234" y="1729306"/>
              <a:ext cx="1643074" cy="267978"/>
            </a:xfrm>
            <a:prstGeom prst="rect">
              <a:avLst/>
            </a:prstGeom>
            <a:solidFill>
              <a:srgbClr val="FF000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375" y="1342846"/>
              <a:ext cx="1162969" cy="761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dirty="0">
                  <a:latin typeface="tvN 즐거운이야기 Bold" pitchFamily="18" charset="-127"/>
                  <a:ea typeface="tvN 즐거운이야기 Bold" pitchFamily="18" charset="-127"/>
                </a:rPr>
                <a:t>Index</a:t>
              </a:r>
              <a:endParaRPr lang="ko-KR" altLang="en-US" sz="6000" dirty="0">
                <a:latin typeface="tvN 즐거운이야기 Bold" pitchFamily="18" charset="-127"/>
                <a:ea typeface="tvN 즐거운이야기 Bold" pitchFamily="18" charset="-127"/>
              </a:endParaRPr>
            </a:p>
          </p:txBody>
        </p:sp>
      </p:grpSp>
      <p:cxnSp>
        <p:nvCxnSpPr>
          <p:cNvPr id="10" name="직선 연결선 9"/>
          <p:cNvCxnSpPr/>
          <p:nvPr/>
        </p:nvCxnSpPr>
        <p:spPr>
          <a:xfrm flipV="1">
            <a:off x="1666050" y="2907548"/>
            <a:ext cx="9144064" cy="22307"/>
          </a:xfrm>
          <a:prstGeom prst="line">
            <a:avLst/>
          </a:prstGeom>
          <a:ln w="31750">
            <a:solidFill>
              <a:srgbClr val="F85F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2363679" y="2784937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835141" y="2800163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739797" y="2796264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327454" y="2798744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0750" y="3215480"/>
            <a:ext cx="963725" cy="646331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001</a:t>
            </a:r>
            <a:endParaRPr lang="ko-KR" altLang="en-US" sz="3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03361" y="4030826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프로젝트</a:t>
            </a:r>
            <a:endParaRPr lang="en-US" altLang="ko-KR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개요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2918" y="3227446"/>
            <a:ext cx="963725" cy="646331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002</a:t>
            </a:r>
            <a:endParaRPr lang="ko-KR" altLang="en-US" sz="3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74627" y="3230986"/>
            <a:ext cx="949299" cy="646331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005</a:t>
            </a:r>
            <a:endParaRPr lang="ko-KR" altLang="en-US" sz="3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55246" y="3213770"/>
            <a:ext cx="963725" cy="646331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004</a:t>
            </a:r>
            <a:endParaRPr lang="ko-KR" altLang="en-US" sz="3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82838" y="4057219"/>
            <a:ext cx="1348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시나리오</a:t>
            </a:r>
            <a:endParaRPr lang="en-US" altLang="ko-KR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및</a:t>
            </a:r>
            <a:endParaRPr lang="en-US" altLang="ko-KR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실제 구현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27054" y="4028466"/>
            <a:ext cx="1492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키워드</a:t>
            </a:r>
            <a:endParaRPr lang="en-US" altLang="ko-KR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검색 구현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246364" y="4001485"/>
            <a:ext cx="1474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30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참고문헌</a:t>
            </a:r>
            <a:endParaRPr lang="ko-KR" altLang="en-US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452792" y="6581819"/>
            <a:ext cx="2589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itchFamily="18" charset="-127"/>
                <a:ea typeface="210 맨발의청춘 L" pitchFamily="18" charset="-127"/>
              </a:rPr>
              <a:t>@blog.navercom/alswltkfkd3</a:t>
            </a:r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  <a:latin typeface="210 맨발의청춘 L" pitchFamily="18" charset="-127"/>
              <a:ea typeface="210 맨발의청춘 L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7642505-7F2C-4007-9922-7B2108F21E9F}"/>
              </a:ext>
            </a:extLst>
          </p:cNvPr>
          <p:cNvSpPr/>
          <p:nvPr/>
        </p:nvSpPr>
        <p:spPr>
          <a:xfrm>
            <a:off x="5303118" y="2781722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45A2B1B-7F33-42FB-9507-749308B364E5}"/>
              </a:ext>
            </a:extLst>
          </p:cNvPr>
          <p:cNvSpPr/>
          <p:nvPr/>
        </p:nvSpPr>
        <p:spPr>
          <a:xfrm>
            <a:off x="6787469" y="2781722"/>
            <a:ext cx="243841" cy="243841"/>
          </a:xfrm>
          <a:prstGeom prst="ellipse">
            <a:avLst/>
          </a:prstGeom>
          <a:solidFill>
            <a:schemeClr val="bg1"/>
          </a:solidFill>
          <a:ln w="82550">
            <a:solidFill>
              <a:srgbClr val="F85F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06F1A-6973-4C07-A346-B6EA73342EEB}"/>
              </a:ext>
            </a:extLst>
          </p:cNvPr>
          <p:cNvSpPr txBox="1"/>
          <p:nvPr/>
        </p:nvSpPr>
        <p:spPr>
          <a:xfrm>
            <a:off x="4943078" y="3213770"/>
            <a:ext cx="963725" cy="646331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003</a:t>
            </a:r>
            <a:endParaRPr lang="ko-KR" altLang="en-US" sz="3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F2A396-C40E-44B3-82C3-0F1E32513A0A}"/>
              </a:ext>
            </a:extLst>
          </p:cNvPr>
          <p:cNvSpPr txBox="1"/>
          <p:nvPr/>
        </p:nvSpPr>
        <p:spPr>
          <a:xfrm>
            <a:off x="9414787" y="3213770"/>
            <a:ext cx="949299" cy="646331"/>
          </a:xfrm>
          <a:prstGeom prst="rect">
            <a:avLst/>
          </a:prstGeom>
          <a:solidFill>
            <a:srgbClr val="FFAFA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itchFamily="18" charset="-127"/>
                <a:ea typeface="KoPub돋움체 Medium" pitchFamily="18" charset="-127"/>
              </a:rPr>
              <a:t>006</a:t>
            </a:r>
            <a:endParaRPr lang="ko-KR" altLang="en-US" sz="36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37CB1-8DCD-4ACC-969B-BCC92324EF72}"/>
              </a:ext>
            </a:extLst>
          </p:cNvPr>
          <p:cNvSpPr txBox="1"/>
          <p:nvPr/>
        </p:nvSpPr>
        <p:spPr>
          <a:xfrm>
            <a:off x="7862294" y="3999888"/>
            <a:ext cx="1236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개선방향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D26B7-3C8D-42FD-AF07-8FAA355C3EA2}"/>
              </a:ext>
            </a:extLst>
          </p:cNvPr>
          <p:cNvSpPr txBox="1"/>
          <p:nvPr/>
        </p:nvSpPr>
        <p:spPr>
          <a:xfrm>
            <a:off x="6280740" y="3998307"/>
            <a:ext cx="1364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프로젝트</a:t>
            </a:r>
            <a:endParaRPr lang="en-US" altLang="ko-KR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결과 및</a:t>
            </a:r>
            <a:endParaRPr lang="en-US" altLang="ko-KR" sz="2000" spc="300" dirty="0">
              <a:solidFill>
                <a:schemeClr val="tx1">
                  <a:lumMod val="50000"/>
                  <a:lumOff val="50000"/>
                </a:schemeClr>
              </a:solidFill>
              <a:latin typeface="KoPub돋움체 Medium" pitchFamily="18" charset="-127"/>
              <a:ea typeface="KoPub돋움체 Medium" pitchFamily="18" charset="-127"/>
            </a:endParaRPr>
          </a:p>
          <a:p>
            <a:pPr algn="ctr"/>
            <a:r>
              <a:rPr lang="ko-KR" altLang="en-US" sz="20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itchFamily="18" charset="-127"/>
                <a:ea typeface="KoPub돋움체 Medium" pitchFamily="18" charset="-127"/>
              </a:rPr>
              <a:t>활용방안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9" grpId="0"/>
      <p:bldP spid="40" grpId="0"/>
      <p:bldP spid="41" grpId="0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5713" y="1056174"/>
            <a:ext cx="8358246" cy="745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정보 수집 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84086" y="1194903"/>
            <a:ext cx="378821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Hash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함수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(sha512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b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-1687" t="2451" r="1687" b="22160"/>
          <a:stretch/>
        </p:blipFill>
        <p:spPr>
          <a:xfrm>
            <a:off x="1487576" y="4653930"/>
            <a:ext cx="8486368" cy="16040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609" y="1930528"/>
            <a:ext cx="7632304" cy="2252752"/>
          </a:xfrm>
          <a:prstGeom prst="rect">
            <a:avLst/>
          </a:prstGeom>
        </p:spPr>
      </p:pic>
      <p:sp>
        <p:nvSpPr>
          <p:cNvPr id="17" name="아래쪽 화살표 16"/>
          <p:cNvSpPr/>
          <p:nvPr/>
        </p:nvSpPr>
        <p:spPr>
          <a:xfrm>
            <a:off x="5224502" y="4161972"/>
            <a:ext cx="1012517" cy="563966"/>
          </a:xfrm>
          <a:prstGeom prst="downArrow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0886E266-CD63-4AA2-896E-F6EF2363D33B}"/>
              </a:ext>
            </a:extLst>
          </p:cNvPr>
          <p:cNvSpPr/>
          <p:nvPr/>
        </p:nvSpPr>
        <p:spPr>
          <a:xfrm>
            <a:off x="2638822" y="4725938"/>
            <a:ext cx="1900326" cy="1368152"/>
          </a:xfrm>
          <a:prstGeom prst="roundRect">
            <a:avLst>
              <a:gd name="adj" fmla="val 16667"/>
            </a:avLst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4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34566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5713" y="1277743"/>
            <a:ext cx="8358246" cy="745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정보 수집 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0481" y="1416472"/>
            <a:ext cx="507542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1) Hash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함수</a:t>
            </a:r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(sha512) DB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모습</a:t>
            </a:r>
            <a:b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2195707"/>
            <a:ext cx="10961073" cy="338613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02CD163-F405-4A21-80A9-899A8D0910B6}"/>
              </a:ext>
            </a:extLst>
          </p:cNvPr>
          <p:cNvSpPr/>
          <p:nvPr/>
        </p:nvSpPr>
        <p:spPr>
          <a:xfrm>
            <a:off x="666488" y="2565698"/>
            <a:ext cx="3268478" cy="2543495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EF7F29-CD4E-4C53-B742-9EC6A3FC8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9702" y="3087008"/>
            <a:ext cx="288032" cy="374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F2FD15-599F-4169-89FF-C046CAF56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2934" y="4072781"/>
            <a:ext cx="427934" cy="3744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48BA7-65AE-4DF9-8D5C-202AD0ABE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3230" y="3599320"/>
            <a:ext cx="234504" cy="3085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A52086-82F8-4207-9036-4CC151D4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3230" y="4591311"/>
            <a:ext cx="2000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5713" y="1056174"/>
            <a:ext cx="8358246" cy="745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정보 수집 과정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28493" y="1194903"/>
            <a:ext cx="2499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2) AES 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암호화</a:t>
            </a:r>
            <a:endParaRPr lang="en-US" altLang="ko-KR" sz="28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b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7012" t="8662" r="419" b="70863"/>
          <a:stretch/>
        </p:blipFill>
        <p:spPr>
          <a:xfrm>
            <a:off x="3601930" y="2019333"/>
            <a:ext cx="4752528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5" y="4725938"/>
            <a:ext cx="7035394" cy="14899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1110" y="3979848"/>
            <a:ext cx="101202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8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301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5713" y="1056174"/>
            <a:ext cx="8358246" cy="745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정보 수집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7CD98-49C8-4383-9A51-6EB91D535DBE}"/>
              </a:ext>
            </a:extLst>
          </p:cNvPr>
          <p:cNvSpPr txBox="1"/>
          <p:nvPr/>
        </p:nvSpPr>
        <p:spPr>
          <a:xfrm>
            <a:off x="4787804" y="1194903"/>
            <a:ext cx="238078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3) </a:t>
            </a:r>
            <a:r>
              <a:rPr lang="ko-KR" altLang="en-US" sz="28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버킷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암호화</a:t>
            </a:r>
            <a:b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6971BB-4BD4-4BB0-BF71-38D32E1AC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0" y="1789037"/>
            <a:ext cx="7923169" cy="4678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D99AF0-415D-4970-882B-D18F7C66F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837" y="1940200"/>
            <a:ext cx="8741994" cy="45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5713" y="1056174"/>
            <a:ext cx="8358246" cy="745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정보 수집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AB304F-5099-4831-B721-E24E0CC3D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91" y="2333676"/>
            <a:ext cx="9968630" cy="35720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2EEB74-C6DA-433F-8B7E-ACEAC1F65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26" y="1962603"/>
            <a:ext cx="10031588" cy="4314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202059-294C-40EC-BB22-02F8F936E544}"/>
              </a:ext>
            </a:extLst>
          </p:cNvPr>
          <p:cNvSpPr txBox="1"/>
          <p:nvPr/>
        </p:nvSpPr>
        <p:spPr>
          <a:xfrm>
            <a:off x="3935011" y="1194903"/>
            <a:ext cx="40863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4) </a:t>
            </a:r>
            <a:r>
              <a:rPr lang="ko-KR" altLang="en-US" sz="28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블룸필터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암호 알고리즘</a:t>
            </a:r>
            <a:b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99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915713" y="1056174"/>
            <a:ext cx="8358246" cy="7452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783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정보 수집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AB1656-C103-43E5-9FC8-17E68D477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607" y="1764289"/>
            <a:ext cx="4513995" cy="47851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11DD2-8A76-40A0-8C12-6E65F6B69492}"/>
              </a:ext>
            </a:extLst>
          </p:cNvPr>
          <p:cNvSpPr txBox="1"/>
          <p:nvPr/>
        </p:nvSpPr>
        <p:spPr>
          <a:xfrm>
            <a:off x="3935011" y="1194903"/>
            <a:ext cx="40863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4) </a:t>
            </a:r>
            <a:r>
              <a:rPr lang="ko-KR" altLang="en-US" sz="2800" dirty="0" err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블룸필터</a:t>
            </a:r>
            <a:r>
              <a:rPr lang="ko-KR" altLang="en-US" sz="28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암호 알고리즘</a:t>
            </a:r>
            <a:b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80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8511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360" y="643890"/>
            <a:ext cx="2143125" cy="357505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2749" y="1195070"/>
            <a:ext cx="5487400" cy="1631216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1. </a:t>
            </a:r>
            <a:r>
              <a:rPr lang="en-US" altLang="ko-KR" sz="2800" b="0" cap="none" dirty="0" err="1">
                <a:latin typeface="210 맨발의청춘 L" charset="0"/>
                <a:ea typeface="210 맨발의청춘 L" charset="0"/>
              </a:rPr>
              <a:t>데이터베이스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 생성 및 테이블 생성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Picture " descr="/Users/gimchaewon/Library/Group Containers/L48J367XN4.com.infraware.PolarisOffice/EngineTemp/675/fImage22519683130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 0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40231698896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15" y="2082800"/>
            <a:ext cx="4984115" cy="4109085"/>
          </a:xfrm>
          <a:prstGeom prst="rect">
            <a:avLst/>
          </a:prstGeom>
          <a:noFill/>
        </p:spPr>
      </p:pic>
      <p:pic>
        <p:nvPicPr>
          <p:cNvPr id="19" name="그림 18" descr="/Users/gimchaewon/Library/Group Containers/L48J367XN4.com.infraware.PolarisOffice/EngineTemp/675/fImage178056995679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" y="2163445"/>
            <a:ext cx="4672330" cy="3987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511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8511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757464" y="1195070"/>
            <a:ext cx="6176691" cy="1815882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latin typeface="210 맨발의청춘 L" charset="0"/>
                <a:ea typeface="210 맨발의청춘 L" charset="0"/>
              </a:rPr>
              <a:t>2. 데이터입력과 동시에 암호화 진행</a:t>
            </a:r>
            <a:endParaRPr lang="ko-KR" altLang="en-US" sz="32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713411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1923097307323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2046605"/>
            <a:ext cx="10751185" cy="4231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526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8511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931967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88396933939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" y="1340485"/>
            <a:ext cx="11369675" cy="45370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3051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8511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770537" y="1215598"/>
            <a:ext cx="6683240" cy="101566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210 맨발의청춘 L" charset="0"/>
                <a:ea typeface="210 맨발의청춘 L" charset="0"/>
              </a:rPr>
              <a:t>2-1. ’주민등록번호’와 ’비밀번호’는 sha512암호화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94289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1721994469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503168"/>
            <a:ext cx="11070719" cy="2543495"/>
          </a:xfrm>
          <a:prstGeom prst="rect">
            <a:avLst/>
          </a:prstGeom>
          <a:noFill/>
          <a:ln w="0" cap="flat" cmpd="sng">
            <a:solidFill>
              <a:schemeClr val="accent1">
                <a:alpha val="100000"/>
              </a:schemeClr>
            </a:solidFill>
            <a:prstDash val="solid"/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02C484-B98E-4041-BF03-C3C291A14EE7}"/>
              </a:ext>
            </a:extLst>
          </p:cNvPr>
          <p:cNvSpPr/>
          <p:nvPr/>
        </p:nvSpPr>
        <p:spPr>
          <a:xfrm>
            <a:off x="1751194" y="2536971"/>
            <a:ext cx="2425200" cy="2543495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3E7A9D3-C7B3-483D-B2CF-A846ABCA53F4}"/>
              </a:ext>
            </a:extLst>
          </p:cNvPr>
          <p:cNvSpPr/>
          <p:nvPr/>
        </p:nvSpPr>
        <p:spPr>
          <a:xfrm>
            <a:off x="5495536" y="2520069"/>
            <a:ext cx="2425200" cy="2543495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5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7356" y="2800969"/>
            <a:ext cx="107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01.</a:t>
            </a:r>
            <a:r>
              <a:rPr lang="ko-KR" altLang="en-US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개요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62558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3007826" y="1197546"/>
            <a:ext cx="5352747" cy="95410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2-2. ’직업’와 ’</a:t>
            </a:r>
            <a:r>
              <a:rPr lang="ko-KR" altLang="en-US" sz="2800" b="0" cap="none" dirty="0">
                <a:latin typeface="210 맨발의청춘 L" charset="0"/>
                <a:ea typeface="210 맨발의청춘 L" charset="0"/>
              </a:rPr>
              <a:t>지역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’은 AES암호화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9531853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16280955929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3" y="2868930"/>
            <a:ext cx="11258550" cy="2505080"/>
          </a:xfrm>
          <a:prstGeom prst="rect">
            <a:avLst/>
          </a:prstGeom>
          <a:noFill/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B4A51C8-8C44-4662-8E46-5596119A4E60}"/>
              </a:ext>
            </a:extLst>
          </p:cNvPr>
          <p:cNvSpPr/>
          <p:nvPr/>
        </p:nvSpPr>
        <p:spPr>
          <a:xfrm>
            <a:off x="366358" y="2707005"/>
            <a:ext cx="3136559" cy="2811021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0E18ED1-D9ED-4204-8ED8-25D273AF91F4}"/>
              </a:ext>
            </a:extLst>
          </p:cNvPr>
          <p:cNvSpPr/>
          <p:nvPr/>
        </p:nvSpPr>
        <p:spPr>
          <a:xfrm>
            <a:off x="4799062" y="2715959"/>
            <a:ext cx="3384376" cy="2811021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7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83243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560738" y="1212955"/>
            <a:ext cx="6906057" cy="830997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210 맨발의청춘 L" charset="0"/>
                <a:ea typeface="210 맨발의청춘 L" charset="0"/>
              </a:rPr>
              <a:t>2-3. </a:t>
            </a:r>
            <a:r>
              <a:rPr lang="en-US" altLang="ko-KR" sz="2400" b="0" cap="none" dirty="0" err="1">
                <a:latin typeface="210 맨발의청춘 L" charset="0"/>
                <a:ea typeface="210 맨발의청춘 L" charset="0"/>
              </a:rPr>
              <a:t>나이</a:t>
            </a:r>
            <a:r>
              <a:rPr lang="en-US" altLang="ko-KR" sz="2400" b="0" cap="none" dirty="0">
                <a:latin typeface="210 맨발의청춘 L" charset="0"/>
                <a:ea typeface="210 맨발의청춘 L" charset="0"/>
              </a:rPr>
              <a:t> 주민등록번호 앞 두자리로 버킷나누어 저장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964827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16280966847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" y="2709714"/>
            <a:ext cx="11258550" cy="2603569"/>
          </a:xfrm>
          <a:prstGeom prst="rect">
            <a:avLst/>
          </a:prstGeom>
          <a:noFill/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C57154-7A1C-4A49-B741-A12E4E039A84}"/>
              </a:ext>
            </a:extLst>
          </p:cNvPr>
          <p:cNvSpPr/>
          <p:nvPr/>
        </p:nvSpPr>
        <p:spPr>
          <a:xfrm>
            <a:off x="9870293" y="2493690"/>
            <a:ext cx="1568279" cy="3053665"/>
          </a:xfrm>
          <a:prstGeom prst="round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/Users/gimchaewon/Library/Group Containers/L48J367XN4.com.infraware.PolarisOffice/EngineTemp/675/image26.png">
            <a:extLst>
              <a:ext uri="{FF2B5EF4-FFF2-40B4-BE49-F238E27FC236}">
                <a16:creationId xmlns:a16="http://schemas.microsoft.com/office/drawing/2014/main" id="{0B419732-71A0-4D83-B910-17D09D7AC0D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003618"/>
            <a:ext cx="11170233" cy="3801060"/>
          </a:xfrm>
          <a:prstGeom prst="rect">
            <a:avLst/>
          </a:prstGeom>
          <a:noFill/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D490F4-FC8F-40F2-B7E1-69326CB73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9702" y="3087008"/>
            <a:ext cx="288032" cy="3744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E43156-B10C-4913-B88E-DE32B77C5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2934" y="4072781"/>
            <a:ext cx="427934" cy="3744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1233606-7504-4DD1-A03C-DE6039A928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3230" y="3599320"/>
            <a:ext cx="234504" cy="30855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08E08F4-4795-44F4-B2B8-D3B07F9F71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3510" y="4658745"/>
            <a:ext cx="245727" cy="3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94372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388634" y="1051560"/>
            <a:ext cx="9413144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092066" y="1197546"/>
            <a:ext cx="8007320" cy="101566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latin typeface="210 맨발의청춘 L" charset="0"/>
                <a:ea typeface="210 맨발의청춘 L" charset="0"/>
              </a:rPr>
              <a:t>2-4. </a:t>
            </a:r>
            <a:r>
              <a:rPr lang="en-US" altLang="ko-KR" sz="2400" b="0" cap="none" dirty="0" err="1">
                <a:latin typeface="210 맨발의청춘 L" charset="0"/>
                <a:ea typeface="210 맨발의청춘 L" charset="0"/>
              </a:rPr>
              <a:t>블룸필터</a:t>
            </a:r>
            <a:r>
              <a:rPr lang="en-US" altLang="ko-KR" sz="2400" b="0" cap="none" dirty="0">
                <a:latin typeface="210 맨발의청춘 L" charset="0"/>
                <a:ea typeface="210 맨발의청춘 L" charset="0"/>
              </a:rPr>
              <a:t> 코드를 돌림으로써 블룸필터코드 직업란에 추가</a:t>
            </a:r>
            <a:endParaRPr lang="ko-KR" altLang="en-US" sz="24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986803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462459888819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15" y="1907191"/>
            <a:ext cx="5645785" cy="462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8735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94372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/>
            </a:pPr>
            <a:r>
              <a:rPr lang="en-US" altLang="ko-KR" sz="1800" b="0" cap="none">
                <a:latin typeface="맑은 고딕"/>
                <a:ea typeface="맑은 고딕"/>
              </a:rPr>
              <a:t>0</a:t>
            </a:r>
            <a:endParaRPr lang="ko-KR" altLang="en-US" sz="1800" b="0" cap="none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70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/>
            </a:pPr>
            <a:endParaRPr lang="ko-KR" altLang="en-US" sz="1800" b="0" cap="none">
              <a:latin typeface="맑은 고딕"/>
              <a:ea typeface="맑은 고딕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3239" y="358140"/>
            <a:ext cx="3663951" cy="69723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00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/>
            </a:pPr>
            <a:r>
              <a:rPr lang="en-US" altLang="ko-KR" sz="4000" b="0" cap="none">
                <a:latin typeface="tvN 즐거운이야기 Bold"/>
                <a:ea typeface="tvN 즐거운이야기 Bold"/>
              </a:rPr>
              <a:t>02) 구현한 내용</a:t>
            </a:r>
            <a:endParaRPr lang="ko-KR" altLang="en-US" sz="4000" b="0" cap="none">
              <a:latin typeface="tvN 즐거운이야기 Bold"/>
              <a:ea typeface="tvN 즐거운이야기 Bold"/>
            </a:endParaRPr>
          </a:p>
        </p:txBody>
      </p:sp>
      <p:pic>
        <p:nvPicPr>
          <p:cNvPr id="16" name="그림 15" descr="/Users/gimchaewon/Library/Group Containers/L48J367XN4.com.infraware.PolarisOffice/EngineTemp/675/fImage225199868032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ko-KR" altLang="en-US"/>
            </a:pPr>
            <a:endParaRPr lang="ko-KR" altLang="en-US" sz="1800" b="0" cap="none">
              <a:latin typeface="나눔고딕"/>
              <a:ea typeface="나눔고딕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1031" y="743744"/>
            <a:ext cx="6876763" cy="5386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5E4DDF-A610-4698-B466-57B3FA2B72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13" y="485498"/>
            <a:ext cx="2084749" cy="56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19875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205949" y="1186775"/>
            <a:ext cx="3605474" cy="5232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3. </a:t>
            </a:r>
            <a:r>
              <a:rPr lang="en-US" altLang="ko-KR" sz="2800" b="0" cap="none" dirty="0" err="1">
                <a:latin typeface="210 맨발의청춘 L" charset="0"/>
                <a:ea typeface="210 맨발의청춘 L" charset="0"/>
              </a:rPr>
              <a:t>이상형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 검색 창 생성 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99735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17742999403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5" y="2202815"/>
            <a:ext cx="8199755" cy="36156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1922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19875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모서리가 둥근 직사각형 11"/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1008946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424931010246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49"/>
          <a:stretch/>
        </p:blipFill>
        <p:spPr>
          <a:xfrm>
            <a:off x="334566" y="2832938"/>
            <a:ext cx="11375111" cy="248403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C3749F-1EB9-48BA-B9E9-EAE57CBC4335}"/>
              </a:ext>
            </a:extLst>
          </p:cNvPr>
          <p:cNvSpPr txBox="1">
            <a:spLocks/>
          </p:cNvSpPr>
          <p:nvPr/>
        </p:nvSpPr>
        <p:spPr>
          <a:xfrm>
            <a:off x="4205949" y="1186775"/>
            <a:ext cx="3605475" cy="52322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3. </a:t>
            </a:r>
            <a:r>
              <a:rPr lang="en-US" altLang="ko-KR" sz="2800" b="0" cap="none" dirty="0" err="1">
                <a:latin typeface="210 맨발의청춘 L" charset="0"/>
                <a:ea typeface="210 맨발의청춘 L" charset="0"/>
              </a:rPr>
              <a:t>이상형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 검색 창 생성 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582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62558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1025261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425731042234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64" y="2115256"/>
            <a:ext cx="8119242" cy="4100442"/>
          </a:xfrm>
          <a:prstGeom prst="rect">
            <a:avLst/>
          </a:prstGeom>
          <a:noFill/>
        </p:spPr>
      </p:pic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A6388B4E-3520-4AEC-B857-04812DFF7F49}"/>
              </a:ext>
            </a:extLst>
          </p:cNvPr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4128304" y="1189317"/>
            <a:ext cx="3595857" cy="1077218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4. </a:t>
            </a:r>
            <a:r>
              <a:rPr lang="en-US" altLang="ko-KR" sz="2800" b="0" cap="none" dirty="0" err="1">
                <a:latin typeface="210 맨발의청춘 L" charset="0"/>
                <a:ea typeface="210 맨발의청춘 L" charset="0"/>
              </a:rPr>
              <a:t>이상형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 조회 창 생성 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600" b="0" cap="none" dirty="0">
              <a:latin typeface="210 맨발의청춘 L" charset="0"/>
              <a:ea typeface="210 맨발의청춘 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F2D2D85-C86D-44E3-A07A-D007BA128078}"/>
              </a:ext>
            </a:extLst>
          </p:cNvPr>
          <p:cNvSpPr/>
          <p:nvPr/>
        </p:nvSpPr>
        <p:spPr>
          <a:xfrm>
            <a:off x="2926853" y="2853730"/>
            <a:ext cx="7194095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1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262558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1048727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286271054677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94" y="1935442"/>
            <a:ext cx="8928992" cy="4447652"/>
          </a:xfrm>
          <a:prstGeom prst="rect">
            <a:avLst/>
          </a:prstGeom>
          <a:noFill/>
        </p:spPr>
      </p:pic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F1D74D8D-D5A7-455E-A390-C01661935EDA}"/>
              </a:ext>
            </a:extLst>
          </p:cNvPr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D4459-DEF9-4FFF-8394-3FFFA3A9CF78}"/>
              </a:ext>
            </a:extLst>
          </p:cNvPr>
          <p:cNvSpPr txBox="1">
            <a:spLocks/>
          </p:cNvSpPr>
          <p:nvPr/>
        </p:nvSpPr>
        <p:spPr>
          <a:xfrm>
            <a:off x="4128304" y="1189317"/>
            <a:ext cx="3595856" cy="113877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4. </a:t>
            </a:r>
            <a:r>
              <a:rPr lang="en-US" altLang="ko-KR" sz="2800" b="0" cap="none" dirty="0" err="1">
                <a:latin typeface="210 맨발의청춘 L" charset="0"/>
                <a:ea typeface="210 맨발의청춘 L" charset="0"/>
              </a:rPr>
              <a:t>이상형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 조회 창 생성 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1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198755" y="283845"/>
            <a:ext cx="11619865" cy="628840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latin typeface="맑은 고딕" charset="0"/>
                <a:ea typeface="맑은 고딕" charset="0"/>
              </a:rPr>
              <a:t>0</a:t>
            </a: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직사각형 13"/>
          <p:cNvSpPr>
            <a:spLocks/>
          </p:cNvSpPr>
          <p:nvPr/>
        </p:nvSpPr>
        <p:spPr>
          <a:xfrm>
            <a:off x="594360" y="643890"/>
            <a:ext cx="2143760" cy="358140"/>
          </a:xfrm>
          <a:prstGeom prst="rect">
            <a:avLst/>
          </a:prstGeom>
          <a:solidFill>
            <a:srgbClr val="FFAFAF">
              <a:alpha val="69865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23239" y="358140"/>
            <a:ext cx="365315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latin typeface="tvN 즐거운이야기 Bold" charset="0"/>
                <a:ea typeface="tvN 즐거운이야기 Bold" charset="0"/>
              </a:rPr>
              <a:t>02) 구현한 내용</a:t>
            </a:r>
            <a:endParaRPr lang="ko-KR" altLang="en-US" sz="4000" b="0" cap="none" dirty="0">
              <a:latin typeface="tvN 즐거운이야기 Bold" charset="0"/>
              <a:ea typeface="tvN 즐거운이야기 Bold" charset="0"/>
            </a:endParaRPr>
          </a:p>
        </p:txBody>
      </p:sp>
      <p:pic>
        <p:nvPicPr>
          <p:cNvPr id="16" name="그림 15" descr="/Users/gimchaewon/Library/Group Containers/L48J367XN4.com.infraware.PolarisOffice/EngineTemp/675/fImage225191036626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7335" cy="286385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/>
          </p:cNvSpPr>
          <p:nvPr/>
        </p:nvSpPr>
        <p:spPr>
          <a:xfrm>
            <a:off x="1218565" y="685800"/>
            <a:ext cx="267335" cy="286385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나눔고딕" charset="0"/>
              <a:ea typeface="나눔고딕" charset="0"/>
            </a:endParaRPr>
          </a:p>
        </p:txBody>
      </p:sp>
      <p:pic>
        <p:nvPicPr>
          <p:cNvPr id="18" name="그림 17" descr="/Users/gimchaewon/Library/Group Containers/L48J367XN4.com.infraware.PolarisOffice/EngineTemp/675/fImage3848910559045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29"/>
          <a:stretch/>
        </p:blipFill>
        <p:spPr>
          <a:xfrm>
            <a:off x="594360" y="2262593"/>
            <a:ext cx="10786880" cy="3407678"/>
          </a:xfrm>
          <a:prstGeom prst="rect">
            <a:avLst/>
          </a:prstGeom>
          <a:noFill/>
        </p:spPr>
      </p:pic>
      <p:sp>
        <p:nvSpPr>
          <p:cNvPr id="10" name="모서리가 둥근 직사각형 11">
            <a:extLst>
              <a:ext uri="{FF2B5EF4-FFF2-40B4-BE49-F238E27FC236}">
                <a16:creationId xmlns:a16="http://schemas.microsoft.com/office/drawing/2014/main" id="{8C15CC7B-EF5F-47A6-8BE7-9468D623E8CC}"/>
              </a:ext>
            </a:extLst>
          </p:cNvPr>
          <p:cNvSpPr>
            <a:spLocks/>
          </p:cNvSpPr>
          <p:nvPr/>
        </p:nvSpPr>
        <p:spPr>
          <a:xfrm>
            <a:off x="1915795" y="1066800"/>
            <a:ext cx="8359140" cy="74612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41D2F-6A53-432A-B329-EA620B219943}"/>
              </a:ext>
            </a:extLst>
          </p:cNvPr>
          <p:cNvSpPr txBox="1">
            <a:spLocks/>
          </p:cNvSpPr>
          <p:nvPr/>
        </p:nvSpPr>
        <p:spPr>
          <a:xfrm>
            <a:off x="4128304" y="1189317"/>
            <a:ext cx="3595857" cy="1138773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4. </a:t>
            </a:r>
            <a:r>
              <a:rPr lang="en-US" altLang="ko-KR" sz="2800" b="0" cap="none" dirty="0" err="1">
                <a:latin typeface="210 맨발의청춘 L" charset="0"/>
                <a:ea typeface="210 맨발의청춘 L" charset="0"/>
              </a:rPr>
              <a:t>이상형</a:t>
            </a:r>
            <a:r>
              <a:rPr lang="en-US" altLang="ko-KR" sz="2800" b="0" cap="none" dirty="0">
                <a:latin typeface="210 맨발의청춘 L" charset="0"/>
                <a:ea typeface="210 맨발의청춘 L" charset="0"/>
              </a:rPr>
              <a:t> 조회 창 생성 </a:t>
            </a:r>
            <a:endParaRPr lang="ko-KR" altLang="en-US" sz="2800" b="0" cap="none" dirty="0">
              <a:latin typeface="210 맨발의청춘 L" charset="0"/>
              <a:ea typeface="210 맨발의청춘 L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b="0" cap="none" dirty="0">
              <a:latin typeface="210 맨발의청춘 L" charset="0"/>
              <a:ea typeface="210 맨발의청춘 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7269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7356" y="2800969"/>
            <a:ext cx="10715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04. </a:t>
            </a:r>
            <a:r>
              <a:rPr lang="ko-KR" altLang="en-US" sz="60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프로젝트 결과 및 활용방안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405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2127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역할 분담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A52C53-6335-469B-A15E-25483DF6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60" y="1273452"/>
            <a:ext cx="988764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 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주제발표: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지수연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ko-KR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중간발표: 강미현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최종발표: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김채원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김연희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  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자료조사, 시나리오 </a:t>
            </a:r>
            <a:r>
              <a: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구상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PPT 제작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구현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강미현, 김연희,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김채원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지수연</a:t>
            </a: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래픽 3" descr="어린이">
            <a:extLst>
              <a:ext uri="{FF2B5EF4-FFF2-40B4-BE49-F238E27FC236}">
                <a16:creationId xmlns:a16="http://schemas.microsoft.com/office/drawing/2014/main" id="{FCC39C8C-22E7-4674-8416-17AE6117F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0822" y="5505628"/>
            <a:ext cx="914400" cy="914400"/>
          </a:xfrm>
          <a:prstGeom prst="rect">
            <a:avLst/>
          </a:prstGeom>
        </p:spPr>
      </p:pic>
      <p:pic>
        <p:nvPicPr>
          <p:cNvPr id="6" name="그래픽 5" descr="문서">
            <a:extLst>
              <a:ext uri="{FF2B5EF4-FFF2-40B4-BE49-F238E27FC236}">
                <a16:creationId xmlns:a16="http://schemas.microsoft.com/office/drawing/2014/main" id="{7180BCDE-02B1-49AD-A186-FD9B0538F0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4110" y="5440210"/>
            <a:ext cx="914400" cy="914400"/>
          </a:xfrm>
          <a:prstGeom prst="rect">
            <a:avLst/>
          </a:prstGeom>
        </p:spPr>
      </p:pic>
      <p:pic>
        <p:nvPicPr>
          <p:cNvPr id="8" name="그래픽 7" descr="열린 폴더">
            <a:extLst>
              <a:ext uri="{FF2B5EF4-FFF2-40B4-BE49-F238E27FC236}">
                <a16:creationId xmlns:a16="http://schemas.microsoft.com/office/drawing/2014/main" id="{41C223CF-3DBF-4DB3-90D1-933751641B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3214" y="5549802"/>
            <a:ext cx="914400" cy="914400"/>
          </a:xfrm>
          <a:prstGeom prst="rect">
            <a:avLst/>
          </a:prstGeom>
        </p:spPr>
      </p:pic>
      <p:pic>
        <p:nvPicPr>
          <p:cNvPr id="11" name="그래픽 10" descr="다운로드">
            <a:extLst>
              <a:ext uri="{FF2B5EF4-FFF2-40B4-BE49-F238E27FC236}">
                <a16:creationId xmlns:a16="http://schemas.microsoft.com/office/drawing/2014/main" id="{FC02A5AB-FE82-4255-BBF2-FC4594B14E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7310" y="5440210"/>
            <a:ext cx="914400" cy="914400"/>
          </a:xfrm>
          <a:prstGeom prst="rect">
            <a:avLst/>
          </a:prstGeom>
        </p:spPr>
      </p:pic>
      <p:pic>
        <p:nvPicPr>
          <p:cNvPr id="13" name="그래픽 12" descr="댄스">
            <a:extLst>
              <a:ext uri="{FF2B5EF4-FFF2-40B4-BE49-F238E27FC236}">
                <a16:creationId xmlns:a16="http://schemas.microsoft.com/office/drawing/2014/main" id="{6B0058C1-9DB4-4597-95F5-7F959BD354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26975" y="5516942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1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917786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480" y="399817"/>
            <a:ext cx="2917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01)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프로젝트의 장점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58" y="1704952"/>
            <a:ext cx="1061329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1_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높은 보안성을 통해 시스템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신뢰도가 높아 질 수 있음</a:t>
            </a:r>
          </a:p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2_ DB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공격 당해도 암호화를 통해 데이터 유출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3_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개인정보를 이용하는 프로그램에 베이스로 이용될 수 있음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4_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채팅 서비스를 제공하지 않아 성매매 알선 및 청소년 성 매수 방지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래픽 3" descr="엄지 올리기">
            <a:extLst>
              <a:ext uri="{FF2B5EF4-FFF2-40B4-BE49-F238E27FC236}">
                <a16:creationId xmlns:a16="http://schemas.microsoft.com/office/drawing/2014/main" id="{990577A5-FA35-4E8C-BC5F-0EE5B78D3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9238" y="5459826"/>
            <a:ext cx="914400" cy="914400"/>
          </a:xfrm>
          <a:prstGeom prst="rect">
            <a:avLst/>
          </a:prstGeom>
        </p:spPr>
      </p:pic>
      <p:pic>
        <p:nvPicPr>
          <p:cNvPr id="6" name="그래픽 5" descr="하트">
            <a:extLst>
              <a:ext uri="{FF2B5EF4-FFF2-40B4-BE49-F238E27FC236}">
                <a16:creationId xmlns:a16="http://schemas.microsoft.com/office/drawing/2014/main" id="{95D3B427-0E4F-41B3-BC8C-E36602B586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3638" y="5456211"/>
            <a:ext cx="914400" cy="914400"/>
          </a:xfrm>
          <a:prstGeom prst="rect">
            <a:avLst/>
          </a:prstGeom>
        </p:spPr>
      </p:pic>
      <p:pic>
        <p:nvPicPr>
          <p:cNvPr id="8" name="그래픽 7" descr="전구">
            <a:extLst>
              <a:ext uri="{FF2B5EF4-FFF2-40B4-BE49-F238E27FC236}">
                <a16:creationId xmlns:a16="http://schemas.microsoft.com/office/drawing/2014/main" id="{A4C7DF34-433D-462D-A4B8-CCA1EA1903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75726" y="54562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3844542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2598" y="405458"/>
            <a:ext cx="1455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전망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43" y="1431416"/>
            <a:ext cx="848501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미아 찾기 프로그램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강아지 찾기</a:t>
            </a:r>
            <a:r>
              <a:rPr lang="en-US" altLang="ko-KR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첫사랑 찾기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고액의 결혼정보업체를 통하지 않고 만남과 연애가 가능</a:t>
            </a:r>
            <a:endParaRPr lang="en-US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유사한 프로그램에 시스템을 적용하면 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많은 사람들에게 안전성 제공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안전한 정보 관리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&amp;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개인정보의 도용 위험이 줄어듦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br>
              <a:rPr lang="ko-KR" altLang="en-US" sz="2400" dirty="0"/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F56BB-33F7-4616-920B-F98D30C58818}"/>
              </a:ext>
            </a:extLst>
          </p:cNvPr>
          <p:cNvSpPr txBox="1"/>
          <p:nvPr/>
        </p:nvSpPr>
        <p:spPr>
          <a:xfrm>
            <a:off x="1973264" y="566895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예상 활용분야 및 활용방안</a:t>
            </a:r>
          </a:p>
        </p:txBody>
      </p:sp>
      <p:pic>
        <p:nvPicPr>
          <p:cNvPr id="5" name="그래픽 4" descr="전구">
            <a:extLst>
              <a:ext uri="{FF2B5EF4-FFF2-40B4-BE49-F238E27FC236}">
                <a16:creationId xmlns:a16="http://schemas.microsoft.com/office/drawing/2014/main" id="{FF34AC30-1FCF-4754-879C-B46622829B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4998" y="5455992"/>
            <a:ext cx="914400" cy="914400"/>
          </a:xfrm>
          <a:prstGeom prst="rect">
            <a:avLst/>
          </a:prstGeom>
        </p:spPr>
      </p:pic>
      <p:pic>
        <p:nvPicPr>
          <p:cNvPr id="7" name="그래픽 6" descr="세계">
            <a:extLst>
              <a:ext uri="{FF2B5EF4-FFF2-40B4-BE49-F238E27FC236}">
                <a16:creationId xmlns:a16="http://schemas.microsoft.com/office/drawing/2014/main" id="{9425B8DD-7E56-4286-AC81-C42DFFEAFD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75726" y="5446018"/>
            <a:ext cx="914400" cy="914400"/>
          </a:xfrm>
          <a:prstGeom prst="rect">
            <a:avLst/>
          </a:prstGeom>
        </p:spPr>
      </p:pic>
      <p:pic>
        <p:nvPicPr>
          <p:cNvPr id="10" name="그래픽 9" descr="표지판">
            <a:extLst>
              <a:ext uri="{FF2B5EF4-FFF2-40B4-BE49-F238E27FC236}">
                <a16:creationId xmlns:a16="http://schemas.microsoft.com/office/drawing/2014/main" id="{96133F31-8254-4AC5-83E5-B7E2DEC8DF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3638" y="5446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2558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779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03)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기대성</a:t>
            </a:r>
            <a:br>
              <a:rPr lang="ko-KR" altLang="en-US" sz="4000" dirty="0"/>
            </a:br>
            <a:endParaRPr lang="ko-KR" altLang="en-US" sz="4000" dirty="0">
              <a:latin typeface="tvN 즐거운이야기 Bold" pitchFamily="18" charset="-127"/>
              <a:ea typeface="tvN 즐거운이야기 Bold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22" y="1661995"/>
            <a:ext cx="7604967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1_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신뢰도가 높아짐으로써 사용자 수가 증가 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개발자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기업에 이익</a:t>
            </a:r>
          </a:p>
          <a:p>
            <a:b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2_ 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활용한 어플리케이션에 증가</a:t>
            </a:r>
          </a:p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개발자 이익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b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래픽 3" descr="상향 추세">
            <a:extLst>
              <a:ext uri="{FF2B5EF4-FFF2-40B4-BE49-F238E27FC236}">
                <a16:creationId xmlns:a16="http://schemas.microsoft.com/office/drawing/2014/main" id="{1CB24C6A-BC54-4FF5-B0DB-BC146855B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0518" y="5518026"/>
            <a:ext cx="914400" cy="914400"/>
          </a:xfrm>
          <a:prstGeom prst="rect">
            <a:avLst/>
          </a:prstGeom>
        </p:spPr>
      </p:pic>
      <p:pic>
        <p:nvPicPr>
          <p:cNvPr id="6" name="그래픽 5" descr="가로 막대형 차트">
            <a:extLst>
              <a:ext uri="{FF2B5EF4-FFF2-40B4-BE49-F238E27FC236}">
                <a16:creationId xmlns:a16="http://schemas.microsoft.com/office/drawing/2014/main" id="{077A45B2-4E2C-4060-846F-E3D74292A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318" y="5518026"/>
            <a:ext cx="914400" cy="914400"/>
          </a:xfrm>
          <a:prstGeom prst="rect">
            <a:avLst/>
          </a:prstGeom>
        </p:spPr>
      </p:pic>
      <p:pic>
        <p:nvPicPr>
          <p:cNvPr id="8" name="그래픽 7" descr="화폐">
            <a:extLst>
              <a:ext uri="{FF2B5EF4-FFF2-40B4-BE49-F238E27FC236}">
                <a16:creationId xmlns:a16="http://schemas.microsoft.com/office/drawing/2014/main" id="{6C25F559-9D3B-4FF0-AEA0-408A74FFDC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4918" y="5518026"/>
            <a:ext cx="914400" cy="914400"/>
          </a:xfrm>
          <a:prstGeom prst="rect">
            <a:avLst/>
          </a:prstGeom>
        </p:spPr>
      </p:pic>
      <p:pic>
        <p:nvPicPr>
          <p:cNvPr id="11" name="그래픽 10" descr="동전">
            <a:extLst>
              <a:ext uri="{FF2B5EF4-FFF2-40B4-BE49-F238E27FC236}">
                <a16:creationId xmlns:a16="http://schemas.microsoft.com/office/drawing/2014/main" id="{C2D2CCC5-3528-4BBC-8927-376578327D8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03718" y="5518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2558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04)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한계점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02" y="3896780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1A072-89AD-4069-87B0-5941399A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4" y="549474"/>
            <a:ext cx="9002786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본인인증 절차가 미흡하여 익명성을 빌린 타인 사칭 가능 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로그인 후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URL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을 복사해서 페이지 접근 가능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채팅 서비스가 제공되지 않아서 사용자 간의 대화 불가능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한정된 보안 알고리즘을 사용함 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상대방의 사진을 볼 수 없어서 매칭 성공 가능성이 낮음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사용자가 정보 입력 시 </a:t>
            </a:r>
            <a:r>
              <a:rPr lang="ko-KR" altLang="en-US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버킷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암호화 자동 </a:t>
            </a:r>
            <a:r>
              <a:rPr lang="ko-KR" altLang="en-US" sz="280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적용 불가능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래픽 4" descr="단색 채워진 우는 얼굴">
            <a:extLst>
              <a:ext uri="{FF2B5EF4-FFF2-40B4-BE49-F238E27FC236}">
                <a16:creationId xmlns:a16="http://schemas.microsoft.com/office/drawing/2014/main" id="{AC580043-4FD4-4FA3-98C3-5553C6AAE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5726" y="5446018"/>
            <a:ext cx="914400" cy="914400"/>
          </a:xfrm>
          <a:prstGeom prst="rect">
            <a:avLst/>
          </a:prstGeom>
        </p:spPr>
      </p:pic>
      <p:pic>
        <p:nvPicPr>
          <p:cNvPr id="7" name="그래픽 6" descr="시계">
            <a:extLst>
              <a:ext uri="{FF2B5EF4-FFF2-40B4-BE49-F238E27FC236}">
                <a16:creationId xmlns:a16="http://schemas.microsoft.com/office/drawing/2014/main" id="{84289FFE-E4D2-444D-ABC1-B0DA71CE2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4397" y="5446018"/>
            <a:ext cx="914400" cy="914400"/>
          </a:xfrm>
          <a:prstGeom prst="rect">
            <a:avLst/>
          </a:prstGeom>
        </p:spPr>
      </p:pic>
      <p:pic>
        <p:nvPicPr>
          <p:cNvPr id="10" name="그래픽 9" descr="톱니바퀴">
            <a:extLst>
              <a:ext uri="{FF2B5EF4-FFF2-40B4-BE49-F238E27FC236}">
                <a16:creationId xmlns:a16="http://schemas.microsoft.com/office/drawing/2014/main" id="{EB93B462-4D89-4943-9D89-AE01E42038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1326" y="54460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2558" y="261442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86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04)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한계점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102" y="3896780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래픽 4" descr="단색 채워진 우는 얼굴">
            <a:extLst>
              <a:ext uri="{FF2B5EF4-FFF2-40B4-BE49-F238E27FC236}">
                <a16:creationId xmlns:a16="http://schemas.microsoft.com/office/drawing/2014/main" id="{AC580043-4FD4-4FA3-98C3-5553C6AAE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5726" y="5446018"/>
            <a:ext cx="914400" cy="914400"/>
          </a:xfrm>
          <a:prstGeom prst="rect">
            <a:avLst/>
          </a:prstGeom>
        </p:spPr>
      </p:pic>
      <p:pic>
        <p:nvPicPr>
          <p:cNvPr id="7" name="그래픽 6" descr="시계">
            <a:extLst>
              <a:ext uri="{FF2B5EF4-FFF2-40B4-BE49-F238E27FC236}">
                <a16:creationId xmlns:a16="http://schemas.microsoft.com/office/drawing/2014/main" id="{84289FFE-E4D2-444D-ABC1-B0DA71CE2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4397" y="5446018"/>
            <a:ext cx="914400" cy="914400"/>
          </a:xfrm>
          <a:prstGeom prst="rect">
            <a:avLst/>
          </a:prstGeom>
        </p:spPr>
      </p:pic>
      <p:pic>
        <p:nvPicPr>
          <p:cNvPr id="10" name="그래픽 9" descr="톱니바퀴">
            <a:extLst>
              <a:ext uri="{FF2B5EF4-FFF2-40B4-BE49-F238E27FC236}">
                <a16:creationId xmlns:a16="http://schemas.microsoft.com/office/drawing/2014/main" id="{EB93B462-4D89-4943-9D89-AE01E42038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1326" y="5446018"/>
            <a:ext cx="914400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16078E0-1C90-4E3B-8736-44878CE3531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7" b="-529"/>
          <a:stretch/>
        </p:blipFill>
        <p:spPr>
          <a:xfrm>
            <a:off x="406574" y="1131756"/>
            <a:ext cx="11283551" cy="51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3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7356" y="2800969"/>
            <a:ext cx="107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05. </a:t>
            </a:r>
            <a:r>
              <a:rPr lang="ko-KR" altLang="en-US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아쉬운 점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18557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E5CD46-4F2B-4634-9C8C-C88B97FE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48" y="894081"/>
            <a:ext cx="9207136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주민등록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번호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만 입력해도 자동으로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성별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나이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설정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사진을 올렸을 경우 이미지에도 보안을 적용(캡쳐 불가능)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en-US" altLang="ko-KR" sz="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회원가입시 사칭을 할 수 없게 그 사람이 맞는지 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인증을 할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수 있는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프로그램을 추가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선택적으로 입력을 해도 검색이 가능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래픽 3" descr="전구">
            <a:extLst>
              <a:ext uri="{FF2B5EF4-FFF2-40B4-BE49-F238E27FC236}">
                <a16:creationId xmlns:a16="http://schemas.microsoft.com/office/drawing/2014/main" id="{17E97779-C37D-46F4-AB16-16B187E48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1788" y="5467722"/>
            <a:ext cx="914400" cy="914400"/>
          </a:xfrm>
          <a:prstGeom prst="rect">
            <a:avLst/>
          </a:prstGeom>
        </p:spPr>
      </p:pic>
      <p:pic>
        <p:nvPicPr>
          <p:cNvPr id="6" name="그래픽 5" descr="채우기 없는 윙크하는 얼굴">
            <a:extLst>
              <a:ext uri="{FF2B5EF4-FFF2-40B4-BE49-F238E27FC236}">
                <a16:creationId xmlns:a16="http://schemas.microsoft.com/office/drawing/2014/main" id="{8AD6F918-0FE9-498E-8705-1613D1BE1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5842" y="5467722"/>
            <a:ext cx="914400" cy="914400"/>
          </a:xfrm>
          <a:prstGeom prst="rect">
            <a:avLst/>
          </a:prstGeom>
        </p:spPr>
      </p:pic>
      <p:pic>
        <p:nvPicPr>
          <p:cNvPr id="8" name="그래픽 7" descr="도움말">
            <a:extLst>
              <a:ext uri="{FF2B5EF4-FFF2-40B4-BE49-F238E27FC236}">
                <a16:creationId xmlns:a16="http://schemas.microsoft.com/office/drawing/2014/main" id="{1BB7D1C8-C9AE-49B6-9152-D24F5C4409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7734" y="54677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6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pic>
        <p:nvPicPr>
          <p:cNvPr id="4" name="그래픽 3" descr="전구">
            <a:extLst>
              <a:ext uri="{FF2B5EF4-FFF2-40B4-BE49-F238E27FC236}">
                <a16:creationId xmlns:a16="http://schemas.microsoft.com/office/drawing/2014/main" id="{17E97779-C37D-46F4-AB16-16B187E48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1788" y="5467722"/>
            <a:ext cx="914400" cy="914400"/>
          </a:xfrm>
          <a:prstGeom prst="rect">
            <a:avLst/>
          </a:prstGeom>
        </p:spPr>
      </p:pic>
      <p:pic>
        <p:nvPicPr>
          <p:cNvPr id="6" name="그래픽 5" descr="채우기 없는 윙크하는 얼굴">
            <a:extLst>
              <a:ext uri="{FF2B5EF4-FFF2-40B4-BE49-F238E27FC236}">
                <a16:creationId xmlns:a16="http://schemas.microsoft.com/office/drawing/2014/main" id="{8AD6F918-0FE9-498E-8705-1613D1BE1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5842" y="5467722"/>
            <a:ext cx="914400" cy="914400"/>
          </a:xfrm>
          <a:prstGeom prst="rect">
            <a:avLst/>
          </a:prstGeom>
        </p:spPr>
      </p:pic>
      <p:pic>
        <p:nvPicPr>
          <p:cNvPr id="8" name="그래픽 7" descr="도움말">
            <a:extLst>
              <a:ext uri="{FF2B5EF4-FFF2-40B4-BE49-F238E27FC236}">
                <a16:creationId xmlns:a16="http://schemas.microsoft.com/office/drawing/2014/main" id="{1BB7D1C8-C9AE-49B6-9152-D24F5C44091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7734" y="5467722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55C4D-584B-467D-BB4B-F4AAF58FF72A}"/>
              </a:ext>
            </a:extLst>
          </p:cNvPr>
          <p:cNvSpPr txBox="1"/>
          <p:nvPr/>
        </p:nvSpPr>
        <p:spPr>
          <a:xfrm>
            <a:off x="622598" y="2275632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   별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나이대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키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    업</a:t>
            </a:r>
            <a:endParaRPr lang="en-US" altLang="ko-KR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488192-7B1B-475D-9AF4-E03AC0AF2FB9}"/>
              </a:ext>
            </a:extLst>
          </p:cNvPr>
          <p:cNvSpPr/>
          <p:nvPr/>
        </p:nvSpPr>
        <p:spPr>
          <a:xfrm>
            <a:off x="2207439" y="2352443"/>
            <a:ext cx="1655517" cy="4690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52C735-81BE-4219-AF79-3E0D71C3ECD3}"/>
              </a:ext>
            </a:extLst>
          </p:cNvPr>
          <p:cNvSpPr/>
          <p:nvPr/>
        </p:nvSpPr>
        <p:spPr>
          <a:xfrm>
            <a:off x="2207440" y="2910297"/>
            <a:ext cx="1655517" cy="4690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50B862-E4DC-4358-B9CA-6DF39763E3C6}"/>
              </a:ext>
            </a:extLst>
          </p:cNvPr>
          <p:cNvSpPr/>
          <p:nvPr/>
        </p:nvSpPr>
        <p:spPr>
          <a:xfrm>
            <a:off x="2207439" y="3480224"/>
            <a:ext cx="1655517" cy="4690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63B0D6-4A25-4067-B6D3-4295689FF8EC}"/>
              </a:ext>
            </a:extLst>
          </p:cNvPr>
          <p:cNvSpPr/>
          <p:nvPr/>
        </p:nvSpPr>
        <p:spPr>
          <a:xfrm>
            <a:off x="2207439" y="4029267"/>
            <a:ext cx="1655517" cy="4690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2BABC-0193-4CB7-8D75-6FECA7FF26BA}"/>
              </a:ext>
            </a:extLst>
          </p:cNvPr>
          <p:cNvSpPr txBox="1"/>
          <p:nvPr/>
        </p:nvSpPr>
        <p:spPr>
          <a:xfrm>
            <a:off x="2579035" y="2342684"/>
            <a:ext cx="256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여자</a:t>
            </a:r>
            <a:r>
              <a:rPr lang="ko-KR" altLang="en-US" sz="28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841D3-1696-465A-815F-E8929DB2A228}"/>
              </a:ext>
            </a:extLst>
          </p:cNvPr>
          <p:cNvSpPr txBox="1"/>
          <p:nvPr/>
        </p:nvSpPr>
        <p:spPr>
          <a:xfrm>
            <a:off x="2710830" y="2875663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33CA22-D8C5-45C2-B428-10CA7F5347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3822947" y="2910627"/>
            <a:ext cx="2173416" cy="12176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A249805-A836-414E-98B2-F0D1E23528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06" y="1686377"/>
            <a:ext cx="2867436" cy="358769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773EED9-9324-4DE9-B292-2F260FC46B3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" b="-289"/>
          <a:stretch/>
        </p:blipFill>
        <p:spPr>
          <a:xfrm>
            <a:off x="8686829" y="1582374"/>
            <a:ext cx="3081440" cy="3885347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454DDE9-AD4F-4DAC-B4AC-DD8B919C2895}"/>
              </a:ext>
            </a:extLst>
          </p:cNvPr>
          <p:cNvSpPr/>
          <p:nvPr/>
        </p:nvSpPr>
        <p:spPr>
          <a:xfrm>
            <a:off x="5674788" y="4763677"/>
            <a:ext cx="4596881" cy="4203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1849313-C7E0-4797-9E75-55A6457EA595}"/>
              </a:ext>
            </a:extLst>
          </p:cNvPr>
          <p:cNvSpPr/>
          <p:nvPr/>
        </p:nvSpPr>
        <p:spPr>
          <a:xfrm>
            <a:off x="5708039" y="3634374"/>
            <a:ext cx="4032447" cy="3645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828ECBF-35EF-4ACB-8449-75B2FFEA2F0E}"/>
              </a:ext>
            </a:extLst>
          </p:cNvPr>
          <p:cNvSpPr/>
          <p:nvPr/>
        </p:nvSpPr>
        <p:spPr>
          <a:xfrm>
            <a:off x="5708039" y="2456972"/>
            <a:ext cx="4563630" cy="3645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7356" y="2800969"/>
            <a:ext cx="107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06. </a:t>
            </a:r>
            <a:r>
              <a:rPr lang="ko-KR" altLang="en-US" sz="7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참고문헌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5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8" name="직선 연결선 17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직선 연결선 20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7261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C6B18-4CEF-44EB-82AA-404AE1A6523A}"/>
              </a:ext>
            </a:extLst>
          </p:cNvPr>
          <p:cNvSpPr txBox="1"/>
          <p:nvPr/>
        </p:nvSpPr>
        <p:spPr>
          <a:xfrm>
            <a:off x="1342678" y="138084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hlinkClick r:id="rId3"/>
              </a:rPr>
              <a:t>http://m.boannews.com/html/detail.html?idx=50372</a:t>
            </a:r>
            <a:r>
              <a:rPr lang="en-US" altLang="ko-KR" dirty="0"/>
              <a:t>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AB9DC-2ABA-4683-AB61-1A23B271C82E}"/>
              </a:ext>
            </a:extLst>
          </p:cNvPr>
          <p:cNvSpPr txBox="1"/>
          <p:nvPr/>
        </p:nvSpPr>
        <p:spPr>
          <a:xfrm>
            <a:off x="1270670" y="765498"/>
            <a:ext cx="96130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1_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기사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이성친구 만나려고 찾은 소개팅 앱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계정정보만 </a:t>
            </a:r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털릴라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2_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기사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b="1" dirty="0"/>
              <a:t>소개팅 앱으로 인연 찾는 사람 늘어</a:t>
            </a:r>
            <a:r>
              <a:rPr lang="en-US" altLang="ko-KR" sz="2400" b="1" dirty="0"/>
              <a:t>…</a:t>
            </a:r>
            <a:r>
              <a:rPr lang="ko-KR" altLang="en-US" sz="2400" b="1" dirty="0"/>
              <a:t>부작용 주의해야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http://www.metroseoul.co.kr/news/newsview?newscd=2018051400098#cb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3_ </a:t>
            </a:r>
            <a:r>
              <a:rPr lang="en-US" altLang="ko-KR" sz="24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zetawiki.com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4_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정오의 데이트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사랑애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아만다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스윗미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5_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교수님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PPT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자료</a:t>
            </a:r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6_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참고도서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성공적인 웹 프로그래밍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php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mysql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판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래픽 4" descr="링크">
            <a:extLst>
              <a:ext uri="{FF2B5EF4-FFF2-40B4-BE49-F238E27FC236}">
                <a16:creationId xmlns:a16="http://schemas.microsoft.com/office/drawing/2014/main" id="{411CFF15-1A71-4FAA-87A3-1CF4E7759C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3638" y="5514127"/>
            <a:ext cx="914400" cy="914400"/>
          </a:xfrm>
          <a:prstGeom prst="rect">
            <a:avLst/>
          </a:prstGeom>
        </p:spPr>
      </p:pic>
      <p:pic>
        <p:nvPicPr>
          <p:cNvPr id="7" name="그래픽 6" descr="책">
            <a:extLst>
              <a:ext uri="{FF2B5EF4-FFF2-40B4-BE49-F238E27FC236}">
                <a16:creationId xmlns:a16="http://schemas.microsoft.com/office/drawing/2014/main" id="{30C85DF9-E775-431F-8F0E-C06F27A581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9238" y="5514127"/>
            <a:ext cx="914400" cy="914400"/>
          </a:xfrm>
          <a:prstGeom prst="rect">
            <a:avLst/>
          </a:prstGeom>
        </p:spPr>
      </p:pic>
      <p:pic>
        <p:nvPicPr>
          <p:cNvPr id="10" name="그래픽 9" descr="선반 위의 책">
            <a:extLst>
              <a:ext uri="{FF2B5EF4-FFF2-40B4-BE49-F238E27FC236}">
                <a16:creationId xmlns:a16="http://schemas.microsoft.com/office/drawing/2014/main" id="{0CAF73BC-785A-4DFD-A2CD-3F492B7398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75726" y="55180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1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9527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02)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추진일정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A52C53-6335-469B-A15E-25483DF6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724" y="6646610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C92DBA-00EC-4482-BC97-4F847367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87" y="1286654"/>
            <a:ext cx="5464958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- 0601: </a:t>
            </a:r>
            <a:r>
              <a:rPr kumimoji="0" lang="ko-KR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구현</a:t>
            </a: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- 0604: </a:t>
            </a:r>
            <a:r>
              <a:rPr kumimoji="0" lang="ko-KR" altLang="en-US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구현 마무리</a:t>
            </a: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7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- 0605~0608: ppt</a:t>
            </a:r>
            <a:r>
              <a:rPr lang="ko-KR" altLang="en-US" sz="27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정리</a:t>
            </a:r>
            <a:endParaRPr lang="en-US" altLang="ko-KR" sz="27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27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- 0608</a:t>
            </a:r>
            <a:r>
              <a:rPr lang="en-US" altLang="ko-KR" sz="27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27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최종 정리</a:t>
            </a:r>
            <a:endParaRPr lang="en-US" altLang="ko-KR" sz="27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0611: 최종 발표(김연희, </a:t>
            </a:r>
            <a:r>
              <a:rPr kumimoji="0" lang="ko-KR" altLang="ko-KR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김채원</a:t>
            </a:r>
            <a:r>
              <a:rPr kumimoji="0" lang="ko-KR" altLang="ko-KR" sz="2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래픽 4" descr="악수">
            <a:extLst>
              <a:ext uri="{FF2B5EF4-FFF2-40B4-BE49-F238E27FC236}">
                <a16:creationId xmlns:a16="http://schemas.microsoft.com/office/drawing/2014/main" id="{D9D9D817-CE1A-4031-9667-1E3659896E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9545" y="5466963"/>
            <a:ext cx="1121095" cy="1121095"/>
          </a:xfrm>
          <a:prstGeom prst="rect">
            <a:avLst/>
          </a:prstGeom>
        </p:spPr>
      </p:pic>
      <p:pic>
        <p:nvPicPr>
          <p:cNvPr id="7" name="그래픽 6" descr="모임">
            <a:extLst>
              <a:ext uri="{FF2B5EF4-FFF2-40B4-BE49-F238E27FC236}">
                <a16:creationId xmlns:a16="http://schemas.microsoft.com/office/drawing/2014/main" id="{47288DD1-E447-4860-AFC9-AFC27DA71C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8471" y="5575557"/>
            <a:ext cx="933980" cy="903906"/>
          </a:xfrm>
          <a:prstGeom prst="rect">
            <a:avLst/>
          </a:prstGeom>
        </p:spPr>
      </p:pic>
      <p:pic>
        <p:nvPicPr>
          <p:cNvPr id="10" name="그래픽 9" descr="엄지 올리기">
            <a:extLst>
              <a:ext uri="{FF2B5EF4-FFF2-40B4-BE49-F238E27FC236}">
                <a16:creationId xmlns:a16="http://schemas.microsoft.com/office/drawing/2014/main" id="{1427B7F4-11BF-45FF-AD20-72FF090DBE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7734" y="5466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50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52341" y="2712802"/>
            <a:ext cx="102857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15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감사합니다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80232" y="952704"/>
            <a:ext cx="10357842" cy="2227757"/>
            <a:chOff x="517383" y="-27375"/>
            <a:chExt cx="7769393" cy="1670431"/>
          </a:xfrm>
        </p:grpSpPr>
        <p:pic>
          <p:nvPicPr>
            <p:cNvPr id="11" name="Picture 6" descr="관련 이미지"/>
            <p:cNvPicPr>
              <a:picLocks noChangeAspect="1" noChangeArrowheads="1"/>
            </p:cNvPicPr>
            <p:nvPr/>
          </p:nvPicPr>
          <p:blipFill>
            <a:blip r:embed="rId3">
              <a:lum bright="100000"/>
            </a:blip>
            <a:srcRect/>
            <a:stretch>
              <a:fillRect/>
            </a:stretch>
          </p:blipFill>
          <p:spPr bwMode="auto">
            <a:xfrm>
              <a:off x="3084705" y="-27375"/>
              <a:ext cx="2974589" cy="1670431"/>
            </a:xfrm>
            <a:prstGeom prst="rect">
              <a:avLst/>
            </a:prstGeom>
            <a:noFill/>
          </p:spPr>
        </p:pic>
        <p:cxnSp>
          <p:nvCxnSpPr>
            <p:cNvPr id="13" name="직선 연결선 12"/>
            <p:cNvCxnSpPr/>
            <p:nvPr/>
          </p:nvCxnSpPr>
          <p:spPr>
            <a:xfrm>
              <a:off x="5143504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517383" y="857238"/>
              <a:ext cx="3143272" cy="1588"/>
            </a:xfrm>
            <a:prstGeom prst="line">
              <a:avLst/>
            </a:prstGeom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직선 연결선 15"/>
          <p:cNvCxnSpPr/>
          <p:nvPr/>
        </p:nvCxnSpPr>
        <p:spPr>
          <a:xfrm>
            <a:off x="952340" y="4475676"/>
            <a:ext cx="10380971" cy="211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310146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128E2-5650-4810-B72B-079A148872DF}"/>
              </a:ext>
            </a:extLst>
          </p:cNvPr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0E0425-F2CF-4BF4-A37D-A6CA3BADE042}"/>
              </a:ext>
            </a:extLst>
          </p:cNvPr>
          <p:cNvSpPr txBox="1"/>
          <p:nvPr/>
        </p:nvSpPr>
        <p:spPr>
          <a:xfrm>
            <a:off x="523042" y="357960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03)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현황</a:t>
            </a:r>
          </a:p>
        </p:txBody>
      </p:sp>
      <p:pic>
        <p:nvPicPr>
          <p:cNvPr id="10" name="Picture 6" descr="https://lh3.googleusercontent.com/_Lh9inctgvr0tUwNEzDGdhdg9TVgIU72-7YdSq6ITXb3CDkFeOrmmlFB_kmaSMGSCI0GYLzAqLcd2OxmbEc8SRREFV2wbxNlanII7YyOOHDq1ggd8iFBCqVFA1oZgsbWliG99IMx_SM">
            <a:extLst>
              <a:ext uri="{FF2B5EF4-FFF2-40B4-BE49-F238E27FC236}">
                <a16:creationId xmlns:a16="http://schemas.microsoft.com/office/drawing/2014/main" id="{63DCE3B6-B6A0-41D8-927C-F6DBE222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490" y="633382"/>
            <a:ext cx="3136729" cy="53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9E8795-CB14-4C17-9057-8795724A3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43" y="1000902"/>
            <a:ext cx="3089208" cy="50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2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03)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현황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31" y="1228905"/>
            <a:ext cx="639630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로그인 보안이 취약함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회원의 개인 정보를 너무 쉽게 얻을 수 있음</a:t>
            </a:r>
            <a:br>
              <a:rPr lang="ko-KR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누가 본인의 개인정보를 보았는지도 알 수 없음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대부분의 소개팅 앱이 보안에 취약함</a:t>
            </a:r>
            <a:r>
              <a:rPr lang="en-US" altLang="ko-KR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정보유출 피해가 많이 발생</a:t>
            </a:r>
            <a:endParaRPr lang="en-US" altLang="ko-KR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endParaRPr lang="en-US" altLang="ko-KR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ko-KR" altLang="en-US" sz="24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보안관련 솔루션 부족 혹은 없음</a:t>
            </a:r>
            <a:endParaRPr lang="en-US" altLang="ko-KR" sz="24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231FC-3A2E-44BF-9DB6-F59F2CA0B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82" y="563896"/>
            <a:ext cx="3576402" cy="5731796"/>
          </a:xfrm>
          <a:prstGeom prst="rect">
            <a:avLst/>
          </a:prstGeom>
        </p:spPr>
      </p:pic>
      <p:pic>
        <p:nvPicPr>
          <p:cNvPr id="8" name="그래픽 7" descr="교사">
            <a:extLst>
              <a:ext uri="{FF2B5EF4-FFF2-40B4-BE49-F238E27FC236}">
                <a16:creationId xmlns:a16="http://schemas.microsoft.com/office/drawing/2014/main" id="{858955F3-3D71-4D24-8796-EC71A1768A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4374" y="5445634"/>
            <a:ext cx="914400" cy="914400"/>
          </a:xfrm>
          <a:prstGeom prst="rect">
            <a:avLst/>
          </a:prstGeom>
        </p:spPr>
      </p:pic>
      <p:pic>
        <p:nvPicPr>
          <p:cNvPr id="10" name="그래픽 9" descr="눈">
            <a:extLst>
              <a:ext uri="{FF2B5EF4-FFF2-40B4-BE49-F238E27FC236}">
                <a16:creationId xmlns:a16="http://schemas.microsoft.com/office/drawing/2014/main" id="{1A2F9BB9-AD5E-4636-AD86-6D186B460E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7690" y="5425373"/>
            <a:ext cx="914400" cy="914400"/>
          </a:xfrm>
          <a:prstGeom prst="rect">
            <a:avLst/>
          </a:prstGeom>
        </p:spPr>
      </p:pic>
      <p:pic>
        <p:nvPicPr>
          <p:cNvPr id="11" name="그래픽 10" descr="가로 막대형 차트">
            <a:extLst>
              <a:ext uri="{FF2B5EF4-FFF2-40B4-BE49-F238E27FC236}">
                <a16:creationId xmlns:a16="http://schemas.microsoft.com/office/drawing/2014/main" id="{9C52EA28-A589-48B7-AC22-3BEB9707AD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148" y="54253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1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3271" y="357960"/>
            <a:ext cx="1707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04)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필요성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8BEB3E-C584-4D5A-B996-F8F23A988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19" y="1286654"/>
            <a:ext cx="7436651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프라이버시 침해 및 개인정보 도용 발생 가능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-노출이 되어있는 정보를 통해  추가적 피해 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(보이스피싱, 스팸메일, 계정탈취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,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800" dirty="0" err="1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계좌해킹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등)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회원 개인의 피해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</a:br>
            <a:endParaRPr lang="ko-KR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개발 회사(기업)의 이미지 실추와 경영 타격</a:t>
            </a:r>
            <a:endParaRPr lang="ko-KR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ko-KR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래픽 3" descr="돋보기">
            <a:extLst>
              <a:ext uri="{FF2B5EF4-FFF2-40B4-BE49-F238E27FC236}">
                <a16:creationId xmlns:a16="http://schemas.microsoft.com/office/drawing/2014/main" id="{00E5C3DA-C698-43FB-AE8E-E008641F54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5646" y="5518026"/>
            <a:ext cx="914400" cy="914400"/>
          </a:xfrm>
          <a:prstGeom prst="rect">
            <a:avLst/>
          </a:prstGeom>
        </p:spPr>
      </p:pic>
      <p:pic>
        <p:nvPicPr>
          <p:cNvPr id="6" name="그래픽 5" descr="계산기">
            <a:extLst>
              <a:ext uri="{FF2B5EF4-FFF2-40B4-BE49-F238E27FC236}">
                <a16:creationId xmlns:a16="http://schemas.microsoft.com/office/drawing/2014/main" id="{D1F3595F-09A9-44F4-894C-6B54075088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46625" y="5584694"/>
            <a:ext cx="914400" cy="914400"/>
          </a:xfrm>
          <a:prstGeom prst="rect">
            <a:avLst/>
          </a:prstGeom>
        </p:spPr>
      </p:pic>
      <p:pic>
        <p:nvPicPr>
          <p:cNvPr id="8" name="그래픽 7" descr="플레이북">
            <a:extLst>
              <a:ext uri="{FF2B5EF4-FFF2-40B4-BE49-F238E27FC236}">
                <a16:creationId xmlns:a16="http://schemas.microsoft.com/office/drawing/2014/main" id="{F1003A24-E1F3-471D-A0B1-3C85A9A92C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64667" y="55873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85673" y="285794"/>
            <a:ext cx="11619069" cy="628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94480" y="643712"/>
            <a:ext cx="2143140" cy="357190"/>
          </a:xfrm>
          <a:prstGeom prst="rect">
            <a:avLst/>
          </a:prstGeom>
          <a:solidFill>
            <a:srgbClr val="FFAFA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3042" y="357960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tvN 즐거운이야기 Bold" pitchFamily="18" charset="-127"/>
                <a:ea typeface="tvN 즐거운이야기 Bold" pitchFamily="18" charset="-127"/>
              </a:rPr>
              <a:t> 05) </a:t>
            </a:r>
            <a:r>
              <a:rPr lang="ko-KR" altLang="en-US" sz="4000" dirty="0">
                <a:latin typeface="tvN 즐거운이야기 Bold" pitchFamily="18" charset="-127"/>
                <a:ea typeface="tvN 즐거운이야기 Bold" pitchFamily="18" charset="-127"/>
              </a:rPr>
              <a:t>목적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30910" y="3816430"/>
            <a:ext cx="4032448" cy="6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800" dirty="0">
              <a:latin typeface="KoPub돋움체 Medium" pitchFamily="18" charset="-127"/>
              <a:ea typeface="KoPub돋움체 Medium" pitchFamily="18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12D4D5-F440-4126-85D8-1245F69AD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01" y="4099932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ADA932-8974-4FA0-854F-E5D276A6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03" y="1122283"/>
            <a:ext cx="11765423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ko-KR" sz="28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로그인하는 과정에서 실시간 정보 도청 및 갈취를 막음</a:t>
            </a:r>
            <a:endParaRPr lang="en-US" altLang="ko-KR" sz="28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입력한 개인정보는 암호화를 통해 보안을 강화</a:t>
            </a:r>
            <a:endParaRPr lang="en-US" altLang="ko-KR" sz="28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- </a:t>
            </a:r>
            <a:r>
              <a:rPr lang="ko-KR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매칭</a:t>
            </a:r>
            <a:r>
              <a:rPr lang="en-US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시스템 도입을 통해 개인정보 보호</a:t>
            </a: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ko-KR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소개팅 앱의 근본적인 문제점 및 해결방안 제시</a:t>
            </a:r>
            <a:endParaRPr lang="en-US" altLang="ko-KR" sz="28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lvl="0" indent="-45720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endParaRPr lang="en-US" altLang="ko-KR" sz="2800" dirty="0">
              <a:solidFill>
                <a:srgbClr val="33333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à"/>
            </a:pPr>
            <a:r>
              <a:rPr lang="en-US" altLang="ko-KR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800" dirty="0">
                <a:solidFill>
                  <a:srgbClr val="33333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anose="020B0604020202020204" pitchFamily="34" charset="0"/>
              </a:rPr>
              <a:t>이용자의 정보를 보호</a:t>
            </a:r>
            <a:endParaRPr lang="ko-KR" altLang="ko-KR" sz="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br>
              <a:rPr lang="ko-KR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래픽 4" descr="열쇠">
            <a:extLst>
              <a:ext uri="{FF2B5EF4-FFF2-40B4-BE49-F238E27FC236}">
                <a16:creationId xmlns:a16="http://schemas.microsoft.com/office/drawing/2014/main" id="{64D48745-3941-4397-9AA8-0286C76A8F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3203" y="5578456"/>
            <a:ext cx="914400" cy="914400"/>
          </a:xfrm>
          <a:prstGeom prst="rect">
            <a:avLst/>
          </a:prstGeom>
        </p:spPr>
      </p:pic>
      <p:pic>
        <p:nvPicPr>
          <p:cNvPr id="7" name="그래픽 6" descr="머리와 톱니바퀴">
            <a:extLst>
              <a:ext uri="{FF2B5EF4-FFF2-40B4-BE49-F238E27FC236}">
                <a16:creationId xmlns:a16="http://schemas.microsoft.com/office/drawing/2014/main" id="{B0036315-C352-4906-8990-16A2FB32C7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3334" y="5499550"/>
            <a:ext cx="914400" cy="914400"/>
          </a:xfrm>
          <a:prstGeom prst="rect">
            <a:avLst/>
          </a:prstGeom>
        </p:spPr>
      </p:pic>
      <p:pic>
        <p:nvPicPr>
          <p:cNvPr id="10" name="그래픽 9" descr="생각 풍선">
            <a:extLst>
              <a:ext uri="{FF2B5EF4-FFF2-40B4-BE49-F238E27FC236}">
                <a16:creationId xmlns:a16="http://schemas.microsoft.com/office/drawing/2014/main" id="{08A84635-A8CE-423E-9EE6-5CD3E46DC4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47734" y="5499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774</Words>
  <Application>Microsoft Office PowerPoint</Application>
  <PresentationFormat>사용자 지정</PresentationFormat>
  <Paragraphs>299</Paragraphs>
  <Slides>50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tvN 즐거운이야기 Bold</vt:lpstr>
      <vt:lpstr>나눔스퀘어</vt:lpstr>
      <vt:lpstr>나눔스퀘어 Bold</vt:lpstr>
      <vt:lpstr>나눔고딕</vt:lpstr>
      <vt:lpstr>맑은 고딕</vt:lpstr>
      <vt:lpstr>Wingdings</vt:lpstr>
      <vt:lpstr>210 맨발의청춘 L</vt:lpstr>
      <vt:lpstr>Arial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 연희</cp:lastModifiedBy>
  <cp:revision>230</cp:revision>
  <dcterms:created xsi:type="dcterms:W3CDTF">2017-11-18T14:24:40Z</dcterms:created>
  <dcterms:modified xsi:type="dcterms:W3CDTF">2018-06-11T03:05:08Z</dcterms:modified>
</cp:coreProperties>
</file>