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304" r:id="rId4"/>
    <p:sldId id="310" r:id="rId5"/>
    <p:sldId id="285" r:id="rId6"/>
    <p:sldId id="287" r:id="rId7"/>
    <p:sldId id="286" r:id="rId8"/>
    <p:sldId id="346" r:id="rId9"/>
    <p:sldId id="331" r:id="rId10"/>
    <p:sldId id="339" r:id="rId11"/>
    <p:sldId id="352" r:id="rId12"/>
    <p:sldId id="350" r:id="rId13"/>
    <p:sldId id="345" r:id="rId14"/>
    <p:sldId id="348" r:id="rId15"/>
    <p:sldId id="344" r:id="rId16"/>
    <p:sldId id="337" r:id="rId17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4FF"/>
    <a:srgbClr val="407AFC"/>
    <a:srgbClr val="FF0066"/>
    <a:srgbClr val="0000FF"/>
    <a:srgbClr val="808080"/>
    <a:srgbClr val="EAEAEA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4" autoAdjust="0"/>
    <p:restoredTop sz="98656" autoAdjust="0"/>
  </p:normalViewPr>
  <p:slideViewPr>
    <p:cSldViewPr>
      <p:cViewPr varScale="1">
        <p:scale>
          <a:sx n="113" d="100"/>
          <a:sy n="113" d="100"/>
        </p:scale>
        <p:origin x="55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역할분담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코딩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성연호</c:v>
                </c:pt>
                <c:pt idx="1">
                  <c:v>추○호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A-4F31-85FC-8146E2418B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성연호</c:v>
                </c:pt>
                <c:pt idx="1">
                  <c:v>추○호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1A-4F31-85FC-8146E2418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폼디자인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성연호</c:v>
                </c:pt>
                <c:pt idx="1">
                  <c:v>추○호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10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1A-4F31-85FC-8146E2418B2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디자인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성연호</c:v>
                </c:pt>
                <c:pt idx="1">
                  <c:v>추○호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1A-4F31-85FC-8146E2418B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구성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성연호</c:v>
                </c:pt>
                <c:pt idx="1">
                  <c:v>추○호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1A-4F31-85FC-8146E2418B2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조사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성연호</c:v>
                </c:pt>
                <c:pt idx="1">
                  <c:v>추○호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1A-4F31-85FC-8146E2418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436736"/>
        <c:axId val="132438272"/>
      </c:barChart>
      <c:catAx>
        <c:axId val="13243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438272"/>
        <c:crosses val="autoZero"/>
        <c:auto val="1"/>
        <c:lblAlgn val="ctr"/>
        <c:lblOffset val="100"/>
        <c:noMultiLvlLbl val="0"/>
      </c:catAx>
      <c:valAx>
        <c:axId val="13243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43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F4407-DE83-455F-85DA-F89894FA28B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78FB-6EF0-4779-9985-1FF650F70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37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72E7-1F3B-4474-86CC-7F1AA993946F}" type="datetimeFigureOut">
              <a:rPr lang="ko-KR" altLang="en-US" smtClean="0"/>
              <a:pPr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096C-C8E9-4554-9AA8-13F50A35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684498-B991-4F84-9242-FEE4D09C870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0787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4B6-730D-4E20-8C98-829404707E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23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B0FE-0B66-40C8-A83F-5D60725AE1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92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001-F457-4514-877C-731DD0A1DCF4}" type="slidenum">
              <a:rPr lang="en-US" altLang="ko-KR" smtClean="0"/>
              <a:pPr/>
              <a:t>‹#›</a:t>
            </a:fld>
            <a:r>
              <a:rPr lang="en-US" altLang="ko-KR"/>
              <a:t> / 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4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1E3E4C-5C90-49B6-B4F2-A62AF9B3BA4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130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0A83-51E2-4BBE-A298-DED78BA381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36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D69-6C79-4FC3-8181-89D23F8D1A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83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6431-1308-49D6-AC9E-E8429467E1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95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D951-A974-4319-B550-50F34D1C32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89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24CD8-7D5E-4957-B8A3-99E80BCD20D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354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19B78-8AA4-4B2A-A9C7-5D394A758E8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30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61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980728"/>
            <a:ext cx="6270922" cy="2098226"/>
          </a:xfrm>
        </p:spPr>
        <p:txBody>
          <a:bodyPr/>
          <a:lstStyle/>
          <a:p>
            <a:r>
              <a:rPr lang="ko-KR" altLang="en-US" sz="3200" b="1" dirty="0">
                <a:latin typeface="Vani" pitchFamily="34" charset="0"/>
                <a:ea typeface="HY견고딕" pitchFamily="18" charset="-127"/>
                <a:cs typeface="Vani" pitchFamily="34" charset="0"/>
              </a:rPr>
              <a:t>주제</a:t>
            </a:r>
            <a:r>
              <a:rPr lang="en-US" altLang="ko-KR" sz="3200" b="1" dirty="0">
                <a:latin typeface="Vani" pitchFamily="34" charset="0"/>
                <a:ea typeface="HY견고딕" pitchFamily="18" charset="-127"/>
                <a:cs typeface="Vani" pitchFamily="34" charset="0"/>
              </a:rPr>
              <a:t>:</a:t>
            </a:r>
            <a:r>
              <a:rPr lang="ko-KR" altLang="en-US" sz="3200" b="1" dirty="0">
                <a:latin typeface="Vani" pitchFamily="34" charset="0"/>
                <a:ea typeface="HY견고딕" pitchFamily="18" charset="-127"/>
                <a:cs typeface="Vani" pitchFamily="34" charset="0"/>
              </a:rPr>
              <a:t>스마트폰 구매 프로그램</a:t>
            </a:r>
            <a:endParaRPr lang="en-US" altLang="ko-KR" sz="3200" b="1" dirty="0">
              <a:latin typeface="Vani" pitchFamily="34" charset="0"/>
              <a:ea typeface="HY견고딕" pitchFamily="18" charset="-127"/>
              <a:cs typeface="Van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144" y="2382830"/>
            <a:ext cx="189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400" b="1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580112" y="3501008"/>
            <a:ext cx="3456384" cy="32403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 성조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1833002</a:t>
            </a:r>
            <a:r>
              <a:rPr kumimoji="0" lang="en-US" altLang="ko-KR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성연호</a:t>
            </a:r>
            <a:endParaRPr kumimoji="0" lang="en-US" altLang="ko-KR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1833000 </a:t>
            </a:r>
            <a:r>
              <a:rPr lang="ko-KR" altLang="en-US" sz="24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추○호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0869" y="1428723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Vani" pitchFamily="34" charset="0"/>
                <a:cs typeface="Vani" pitchFamily="34" charset="0"/>
              </a:rPr>
              <a:t>C#</a:t>
            </a:r>
            <a:r>
              <a:rPr lang="ko-KR" altLang="en-US" sz="2800" b="1" dirty="0">
                <a:latin typeface="Vani" pitchFamily="34" charset="0"/>
                <a:cs typeface="Vani" pitchFamily="34" charset="0"/>
              </a:rPr>
              <a:t>실습</a:t>
            </a:r>
            <a:r>
              <a:rPr lang="en-US" altLang="ko-KR" sz="2800" b="1" dirty="0">
                <a:latin typeface="Vani" pitchFamily="34" charset="0"/>
                <a:cs typeface="Vani" pitchFamily="34" charset="0"/>
              </a:rPr>
              <a:t>    </a:t>
            </a:r>
          </a:p>
          <a:p>
            <a:r>
              <a:rPr lang="ko-KR" altLang="en-US" sz="2800" b="1" dirty="0">
                <a:latin typeface="Vani" pitchFamily="34" charset="0"/>
                <a:cs typeface="Vani" pitchFamily="34" charset="0"/>
              </a:rPr>
              <a:t>기말 프로젝트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(1/5)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5445224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기본적으로 휴대폰 뷰부터 실행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즐겨찾기에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등록되어 있으면 짙은 색으로 표시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필터를 통해 특정 제조사의 제품만 조회 가능</a:t>
            </a:r>
          </a:p>
        </p:txBody>
      </p:sp>
      <p:pic>
        <p:nvPicPr>
          <p:cNvPr id="2049" name="_x309470960" descr="EMB00001df80b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37743"/>
            <a:ext cx="1518034" cy="8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1310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디테일 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9556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심플</a:t>
            </a:r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0" y="1638090"/>
            <a:ext cx="4448977" cy="3231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85" y="1636526"/>
            <a:ext cx="4414415" cy="319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(2/5)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8710" y="58772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관리자가 사용자들의 검색 기록을 파악하고 오타나 대소문자 등의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검색어를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휴대폰 이름에 맞게 치환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64073"/>
            <a:ext cx="5332226" cy="4009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1058" y="5435932"/>
            <a:ext cx="22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검색어최적화 뷰</a:t>
            </a:r>
          </a:p>
        </p:txBody>
      </p:sp>
    </p:spTree>
    <p:extLst>
      <p:ext uri="{BB962C8B-B14F-4D97-AF65-F5344CB8AC3E}">
        <p14:creationId xmlns:p14="http://schemas.microsoft.com/office/powerpoint/2010/main" val="315921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(3/5)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8710" y="5949280"/>
            <a:ext cx="786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초기화면에서 오른쪽마우스로 등록한 목록들을 즐겨 찾기에서 편하게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볼 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5783362" cy="4189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8224" y="5376925"/>
            <a:ext cx="22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즐겨찾기</a:t>
            </a:r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뷰</a:t>
            </a:r>
          </a:p>
        </p:txBody>
      </p:sp>
    </p:spTree>
    <p:extLst>
      <p:ext uri="{BB962C8B-B14F-4D97-AF65-F5344CB8AC3E}">
        <p14:creationId xmlns:p14="http://schemas.microsoft.com/office/powerpoint/2010/main" val="285676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(4/5)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94928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요금제 버튼을 클릭하면 통신사별로 제공하는 요금제에 대한 정보를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얻음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232" y="5335616"/>
            <a:ext cx="22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요금제 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82" y="1560291"/>
            <a:ext cx="5921475" cy="42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5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(5/5)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7594" y="6021288"/>
            <a:ext cx="730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요금제 계산기를 사용하여 자신이 고른 기기와 요금제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할인방식을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통하여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계산해볼 수 있음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378" y="5445224"/>
            <a:ext cx="22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계산기 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37" y="1493185"/>
            <a:ext cx="6136767" cy="44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7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 연</a:t>
            </a:r>
          </a:p>
        </p:txBody>
      </p:sp>
    </p:spTree>
    <p:extLst>
      <p:ext uri="{BB962C8B-B14F-4D97-AF65-F5344CB8AC3E}">
        <p14:creationId xmlns:p14="http://schemas.microsoft.com/office/powerpoint/2010/main" val="240065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보완 사항 및 개발 후기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504" y="1755840"/>
            <a:ext cx="8496944" cy="160115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5046" tIns="687324" rIns="665046" bIns="234696" numCol="1" spcCol="1270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Char char="•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560698" y="2092261"/>
            <a:ext cx="7827726" cy="1912804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시간이 부족하여 구현하지 못한 용어사전 기능을 추가 하여야 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실시간으로 변화하는 시세를 업데이트를 계속해서 해줘야 하고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프로그램에 넣지 못한 많은 기종들을 추가해 주어야 할 것 같다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blackWhite">
          <a:xfrm>
            <a:off x="548188" y="1556791"/>
            <a:ext cx="2295619" cy="535469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보완 사항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60698" y="4351805"/>
            <a:ext cx="7827726" cy="226746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프로젝트를 만들며 여러 프로그램들을 사용하고 서로 연동하니 생각보다 할 일이 많아 시간이 많이 부족하여 계획한대로 프로그램을 완벽하게 완성해 내지 못하였지만 이번 기회를 통하여 프로그램을 다루는 것이 좀 더 발전한 것 같습니다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blackWhite">
          <a:xfrm>
            <a:off x="899592" y="4005065"/>
            <a:ext cx="2069313" cy="608489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 후기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92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631543" y="305667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역할 분담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066133" y="194143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660243" y="3666641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2660243" y="427404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기능도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043608" y="134076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726108" y="1429668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616286" y="2024606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1979712" y="2569096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139750" y="3170560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2249082" y="3694237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" name="AutoShape 52"/>
          <p:cNvSpPr>
            <a:spLocks noChangeArrowheads="1"/>
          </p:cNvSpPr>
          <p:nvPr/>
        </p:nvSpPr>
        <p:spPr bwMode="gray">
          <a:xfrm>
            <a:off x="2459413" y="2464259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2152886" y="4309988"/>
            <a:ext cx="381000" cy="381000"/>
            <a:chOff x="2078" y="1680"/>
            <a:chExt cx="1615" cy="1615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4" name="AutoShape 51"/>
          <p:cNvSpPr>
            <a:spLocks noChangeArrowheads="1"/>
          </p:cNvSpPr>
          <p:nvPr/>
        </p:nvSpPr>
        <p:spPr bwMode="gray">
          <a:xfrm>
            <a:off x="2300778" y="478204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Group 60"/>
          <p:cNvGrpSpPr>
            <a:grpSpLocks/>
          </p:cNvGrpSpPr>
          <p:nvPr/>
        </p:nvGrpSpPr>
        <p:grpSpPr bwMode="auto">
          <a:xfrm>
            <a:off x="1873155" y="4890240"/>
            <a:ext cx="381000" cy="381000"/>
            <a:chOff x="2078" y="1680"/>
            <a:chExt cx="1615" cy="1615"/>
          </a:xfrm>
        </p:grpSpPr>
        <p:sp>
          <p:nvSpPr>
            <p:cNvPr id="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2" name="AutoShape 50"/>
          <p:cNvSpPr>
            <a:spLocks noChangeArrowheads="1"/>
          </p:cNvSpPr>
          <p:nvPr/>
        </p:nvSpPr>
        <p:spPr bwMode="gray">
          <a:xfrm>
            <a:off x="1835696" y="53551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Group 67"/>
          <p:cNvGrpSpPr>
            <a:grpSpLocks/>
          </p:cNvGrpSpPr>
          <p:nvPr/>
        </p:nvGrpSpPr>
        <p:grpSpPr bwMode="auto">
          <a:xfrm>
            <a:off x="1530896" y="5431310"/>
            <a:ext cx="381000" cy="381000"/>
            <a:chOff x="2078" y="1680"/>
            <a:chExt cx="1615" cy="1615"/>
          </a:xfrm>
        </p:grpSpPr>
        <p:sp>
          <p:nvSpPr>
            <p:cNvPr id="64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7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8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0" name="AutoShape 49"/>
          <p:cNvSpPr>
            <a:spLocks noChangeArrowheads="1"/>
          </p:cNvSpPr>
          <p:nvPr/>
        </p:nvSpPr>
        <p:spPr bwMode="gray">
          <a:xfrm>
            <a:off x="1020118" y="59306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보완 사항 및 개발 후기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Group 74"/>
          <p:cNvGrpSpPr>
            <a:grpSpLocks/>
          </p:cNvGrpSpPr>
          <p:nvPr/>
        </p:nvGrpSpPr>
        <p:grpSpPr bwMode="auto">
          <a:xfrm>
            <a:off x="683568" y="6032218"/>
            <a:ext cx="381000" cy="381000"/>
            <a:chOff x="2078" y="1680"/>
            <a:chExt cx="1615" cy="1615"/>
          </a:xfrm>
        </p:grpSpPr>
        <p:sp>
          <p:nvSpPr>
            <p:cNvPr id="72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686894" y="2060605"/>
            <a:ext cx="8136904" cy="1512168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3488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/>
              <a:t>스마트폰을 구매하는 소비자에게 필요한 정보를 주는 프로그램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blackWhite">
          <a:xfrm>
            <a:off x="683568" y="1556792"/>
            <a:ext cx="302433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endParaRPr lang="en-US" altLang="ko-KR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554129" y="3538964"/>
            <a:ext cx="8280920" cy="2845485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051" y="3922325"/>
            <a:ext cx="8134355" cy="210214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2890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blackWhite">
          <a:xfrm>
            <a:off x="445036" y="3130885"/>
            <a:ext cx="2711452" cy="79144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목표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788" y="4077991"/>
            <a:ext cx="806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휴대폰의 </a:t>
            </a:r>
            <a:r>
              <a:rPr lang="ko-KR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부품별</a:t>
            </a:r>
            <a:r>
              <a:rPr lang="ko-KR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순위를 정렬하고 요금제 조회와 휴대폰 구매 시 발생하는 월 정액을 계산할 수 있다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589051" y="1801417"/>
            <a:ext cx="8136904" cy="1135310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110" y="2151748"/>
            <a:ext cx="7992888" cy="95422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4668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blackWhite">
          <a:xfrm>
            <a:off x="467544" y="1357586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동기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5788" y="2123235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1466850" latinLnBrk="1">
              <a:spcAft>
                <a:spcPct val="15000"/>
              </a:spcAft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휴대폰 구매 시 어렵고 불편했던 경험을 통해 개발이 시작되었다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83568" y="3042299"/>
            <a:ext cx="7632848" cy="1512168"/>
            <a:chOff x="467544" y="1556792"/>
            <a:chExt cx="4464496" cy="1512168"/>
          </a:xfrm>
        </p:grpSpPr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개발도구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23928" y="4797152"/>
            <a:ext cx="7592487" cy="1540743"/>
            <a:chOff x="467544" y="1528217"/>
            <a:chExt cx="4464496" cy="1540743"/>
          </a:xfrm>
        </p:grpSpPr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5"/>
            <p:cNvSpPr>
              <a:spLocks noChangeArrowheads="1"/>
            </p:cNvSpPr>
            <p:nvPr/>
          </p:nvSpPr>
          <p:spPr bwMode="blackWhite">
            <a:xfrm>
              <a:off x="539552" y="1528217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개발언어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55576" y="1484784"/>
            <a:ext cx="7560840" cy="1512168"/>
            <a:chOff x="467544" y="1556792"/>
            <a:chExt cx="4464496" cy="1512168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운영체제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7584" y="4082353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VISUAL STUDIO 2017 , oracle </a:t>
            </a:r>
            <a:r>
              <a:rPr lang="en-US" altLang="ko-KR" b="1" dirty="0" err="1"/>
              <a:t>sql</a:t>
            </a:r>
            <a:r>
              <a:rPr lang="en-US" altLang="ko-KR" b="1" dirty="0"/>
              <a:t> developer ,</a:t>
            </a:r>
            <a:r>
              <a:rPr lang="en-US" altLang="ko-KR" dirty="0"/>
              <a:t> </a:t>
            </a:r>
            <a:r>
              <a:rPr lang="en-US" altLang="ko-KR" b="1" dirty="0"/>
              <a:t>Adobe Photoshop CS6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3929" y="572424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/>
              <a:t>C#, oracle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23488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/>
              <a:t>Window7,window10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93269"/>
              </p:ext>
            </p:extLst>
          </p:nvPr>
        </p:nvGraphicFramePr>
        <p:xfrm>
          <a:off x="683568" y="1732209"/>
          <a:ext cx="8045551" cy="4937150"/>
        </p:xfrm>
        <a:graphic>
          <a:graphicData uri="http://schemas.openxmlformats.org/drawingml/2006/table">
            <a:tbl>
              <a:tblPr/>
              <a:tblGrid>
                <a:gridCol w="2958774">
                  <a:extLst>
                    <a:ext uri="{9D8B030D-6E8A-4147-A177-3AD203B41FA5}">
                      <a16:colId xmlns:a16="http://schemas.microsoft.com/office/drawing/2014/main" val="3275082364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3046949388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2221307786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1104691269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193352045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1943501276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4278877502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3269432247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2326742133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179186570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439398936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2187727111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3987547670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2832773030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3408951447"/>
                    </a:ext>
                  </a:extLst>
                </a:gridCol>
                <a:gridCol w="317964">
                  <a:extLst>
                    <a:ext uri="{9D8B030D-6E8A-4147-A177-3AD203B41FA5}">
                      <a16:colId xmlns:a16="http://schemas.microsoft.com/office/drawing/2014/main" val="2205143986"/>
                    </a:ext>
                  </a:extLst>
                </a:gridCol>
                <a:gridCol w="317317">
                  <a:extLst>
                    <a:ext uri="{9D8B030D-6E8A-4147-A177-3AD203B41FA5}">
                      <a16:colId xmlns:a16="http://schemas.microsoft.com/office/drawing/2014/main" val="3746996503"/>
                    </a:ext>
                  </a:extLst>
                </a:gridCol>
              </a:tblGrid>
              <a:tr h="4937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098083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marL="43180" marR="5588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주제 선정 및 설계 방향 의논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1802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marL="43180" marR="5588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구체적 설계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204482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marL="43180" marR="5588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구현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76448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marL="43180" marR="5588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각종 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20071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marL="43180" marR="5588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 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24142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marL="43180" marR="5588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프로그램과 </a:t>
                      </a: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간의 연동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077091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marL="43180" marR="5588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Feedback</a:t>
                      </a: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프로그램 개선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76747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marL="43180" marR="5588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 작업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93474"/>
                  </a:ext>
                </a:extLst>
              </a:tr>
              <a:tr h="493715">
                <a:tc>
                  <a:txBody>
                    <a:bodyPr/>
                    <a:lstStyle/>
                    <a:p>
                      <a:pPr marL="43180" marR="5588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보고서 작성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62" marR="60762" marT="16799" marB="167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6276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2348880"/>
            <a:ext cx="1918012" cy="288032"/>
          </a:xfrm>
          <a:prstGeom prst="rect">
            <a:avLst/>
          </a:prstGeom>
          <a:solidFill>
            <a:srgbClr val="00B0F0"/>
          </a:solidFill>
          <a:ln>
            <a:solidFill>
              <a:srgbClr val="1D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83968" y="2780928"/>
            <a:ext cx="1944216" cy="321196"/>
          </a:xfrm>
          <a:prstGeom prst="rect">
            <a:avLst/>
          </a:prstGeom>
          <a:solidFill>
            <a:srgbClr val="00B0F0"/>
          </a:solidFill>
          <a:ln>
            <a:solidFill>
              <a:srgbClr val="1D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83968" y="3284984"/>
            <a:ext cx="3816424" cy="288032"/>
          </a:xfrm>
          <a:prstGeom prst="rect">
            <a:avLst/>
          </a:prstGeom>
          <a:solidFill>
            <a:srgbClr val="00B0F0"/>
          </a:solidFill>
          <a:ln>
            <a:solidFill>
              <a:srgbClr val="1D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83968" y="3814017"/>
            <a:ext cx="3816424" cy="288032"/>
          </a:xfrm>
          <a:prstGeom prst="rect">
            <a:avLst/>
          </a:prstGeom>
          <a:solidFill>
            <a:srgbClr val="00B0F0"/>
          </a:solidFill>
          <a:ln>
            <a:solidFill>
              <a:srgbClr val="1D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150531" y="4320324"/>
            <a:ext cx="936104" cy="288032"/>
          </a:xfrm>
          <a:prstGeom prst="rect">
            <a:avLst/>
          </a:prstGeom>
          <a:solidFill>
            <a:srgbClr val="00B0F0"/>
          </a:solidFill>
          <a:ln>
            <a:solidFill>
              <a:srgbClr val="1D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50531" y="4838983"/>
            <a:ext cx="936104" cy="288032"/>
          </a:xfrm>
          <a:prstGeom prst="rect">
            <a:avLst/>
          </a:prstGeom>
          <a:solidFill>
            <a:srgbClr val="00B0F0"/>
          </a:solidFill>
          <a:ln>
            <a:solidFill>
              <a:srgbClr val="1D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793014" y="5785133"/>
            <a:ext cx="936104" cy="288032"/>
          </a:xfrm>
          <a:prstGeom prst="rect">
            <a:avLst/>
          </a:prstGeom>
          <a:solidFill>
            <a:srgbClr val="00B0F0"/>
          </a:solidFill>
          <a:ln>
            <a:solidFill>
              <a:srgbClr val="1D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793014" y="6272830"/>
            <a:ext cx="936104" cy="288032"/>
          </a:xfrm>
          <a:prstGeom prst="rect">
            <a:avLst/>
          </a:prstGeom>
          <a:solidFill>
            <a:srgbClr val="00B0F0"/>
          </a:solidFill>
          <a:ln>
            <a:solidFill>
              <a:srgbClr val="1D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50531" y="5296577"/>
            <a:ext cx="1578587" cy="288032"/>
          </a:xfrm>
          <a:prstGeom prst="rect">
            <a:avLst/>
          </a:prstGeom>
          <a:solidFill>
            <a:srgbClr val="00B0F0"/>
          </a:solidFill>
          <a:ln>
            <a:solidFill>
              <a:srgbClr val="1D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역할 분담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142510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1466850" latinLnBrk="1">
              <a:spcAft>
                <a:spcPct val="15000"/>
              </a:spcAft>
            </a:pP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5041804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028700" y="2896388"/>
            <a:ext cx="8136000" cy="2376264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1"/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검색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기종 별 검색 기능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순위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ram,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배터리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 등등</a:t>
            </a:r>
          </a:p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처리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기종 조회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관리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요금제 계산</a:t>
            </a:r>
          </a:p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등록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요금제 등록 </a:t>
            </a:r>
          </a:p>
          <a:p>
            <a:pPr latinLnBrk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즐겨 찾기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선택한 제품들의 시세 변동 및 스펙 순위 정렬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635028" y="2033876"/>
            <a:ext cx="2928860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시스템 요구 분석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5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기능도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7624" y="3795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8074" y="1504974"/>
            <a:ext cx="1296144" cy="71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6744" y="2152324"/>
            <a:ext cx="1126984" cy="3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6744" y="2492033"/>
            <a:ext cx="1126984" cy="3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74573" y="1519053"/>
            <a:ext cx="1224136" cy="56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351061" y="2122779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제조사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52811" y="3492766"/>
            <a:ext cx="1440160" cy="46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요금제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112981" y="1997662"/>
            <a:ext cx="1073919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74573" y="5723130"/>
            <a:ext cx="1440160" cy="46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896" y="3485267"/>
            <a:ext cx="1440160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940152" y="5723130"/>
            <a:ext cx="1440160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용어사전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40152" y="1519718"/>
            <a:ext cx="1440160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즐겨찾기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51061" y="2416601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CPU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350454" y="2678243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RAM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51348" y="2959459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배터리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350454" y="3223094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두께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350454" y="3500215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무게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350454" y="3734840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크기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50454" y="4008218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해상도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0454" y="4294944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디스플레이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350454" y="4554461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내장메모리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350454" y="4801065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공시지원금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350454" y="5047669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출고가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168340" y="3959052"/>
            <a:ext cx="1126984" cy="3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회원이름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168340" y="4306182"/>
            <a:ext cx="1126984" cy="3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168340" y="4606402"/>
            <a:ext cx="1126984" cy="3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68339" y="4941168"/>
            <a:ext cx="1126985" cy="3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이전접속일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6828585" y="2488319"/>
            <a:ext cx="1126984" cy="3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등록일자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824749" y="2192838"/>
            <a:ext cx="1131714" cy="3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용량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824749" y="1861920"/>
            <a:ext cx="1130820" cy="3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489652" y="3879610"/>
            <a:ext cx="1126984" cy="4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요금제정보</a:t>
            </a:r>
            <a:endParaRPr lang="en-US" altLang="ko-KR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7734235" y="3723953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요금제종류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34235" y="4017775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733628" y="4279417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음성통화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734522" y="4560633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문자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733628" y="4824268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추가혜택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733628" y="5101389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</a:t>
            </a:r>
            <a:endParaRPr lang="en-US" altLang="ko-KR" sz="1200" dirty="0"/>
          </a:p>
        </p:txBody>
      </p:sp>
      <p:sp>
        <p:nvSpPr>
          <p:cNvPr id="86" name="직사각형 85"/>
          <p:cNvSpPr/>
          <p:nvPr/>
        </p:nvSpPr>
        <p:spPr>
          <a:xfrm>
            <a:off x="6606644" y="6179500"/>
            <a:ext cx="1126984" cy="3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용어</a:t>
            </a:r>
            <a:endParaRPr lang="en-US" altLang="ko-KR" sz="1400" dirty="0"/>
          </a:p>
        </p:txBody>
      </p:sp>
      <p:sp>
        <p:nvSpPr>
          <p:cNvPr id="87" name="직사각형 86"/>
          <p:cNvSpPr/>
          <p:nvPr/>
        </p:nvSpPr>
        <p:spPr>
          <a:xfrm>
            <a:off x="7955569" y="6256978"/>
            <a:ext cx="990730" cy="19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용어설명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11" idx="1"/>
            <a:endCxn id="19" idx="1"/>
          </p:cNvCxnSpPr>
          <p:nvPr/>
        </p:nvCxnSpPr>
        <p:spPr>
          <a:xfrm rot="10800000" flipV="1">
            <a:off x="2574573" y="1801672"/>
            <a:ext cx="12700" cy="415239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21" idx="0"/>
          </p:cNvCxnSpPr>
          <p:nvPr/>
        </p:nvCxnSpPr>
        <p:spPr>
          <a:xfrm rot="5400000" flipH="1" flipV="1">
            <a:off x="1762661" y="2908176"/>
            <a:ext cx="244406" cy="9097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endCxn id="44" idx="1"/>
          </p:cNvCxnSpPr>
          <p:nvPr/>
        </p:nvCxnSpPr>
        <p:spPr>
          <a:xfrm rot="16200000" flipH="1">
            <a:off x="469163" y="4415557"/>
            <a:ext cx="1161414" cy="2369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40" idx="1"/>
          </p:cNvCxnSpPr>
          <p:nvPr/>
        </p:nvCxnSpPr>
        <p:spPr>
          <a:xfrm flipH="1">
            <a:off x="931401" y="4132617"/>
            <a:ext cx="236939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1" idx="1"/>
          </p:cNvCxnSpPr>
          <p:nvPr/>
        </p:nvCxnSpPr>
        <p:spPr>
          <a:xfrm flipH="1">
            <a:off x="931401" y="4479747"/>
            <a:ext cx="236939" cy="19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42" idx="1"/>
          </p:cNvCxnSpPr>
          <p:nvPr/>
        </p:nvCxnSpPr>
        <p:spPr>
          <a:xfrm flipH="1">
            <a:off x="931401" y="4779967"/>
            <a:ext cx="236939" cy="4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2832321" y="2095776"/>
            <a:ext cx="292147" cy="2691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" idx="3"/>
            <a:endCxn id="27" idx="1"/>
          </p:cNvCxnSpPr>
          <p:nvPr/>
        </p:nvCxnSpPr>
        <p:spPr>
          <a:xfrm flipV="1">
            <a:off x="3798709" y="1753744"/>
            <a:ext cx="2141443" cy="47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endCxn id="13" idx="1"/>
          </p:cNvCxnSpPr>
          <p:nvPr/>
        </p:nvCxnSpPr>
        <p:spPr>
          <a:xfrm rot="16200000" flipH="1">
            <a:off x="4744101" y="2514988"/>
            <a:ext cx="1969954" cy="4474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endCxn id="24" idx="1"/>
          </p:cNvCxnSpPr>
          <p:nvPr/>
        </p:nvCxnSpPr>
        <p:spPr>
          <a:xfrm rot="16200000" flipH="1">
            <a:off x="4611590" y="4628594"/>
            <a:ext cx="2222316" cy="4348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2" idx="1"/>
            <a:endCxn id="18" idx="3"/>
          </p:cNvCxnSpPr>
          <p:nvPr/>
        </p:nvCxnSpPr>
        <p:spPr>
          <a:xfrm flipH="1">
            <a:off x="4186900" y="2218866"/>
            <a:ext cx="164161" cy="1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18" idx="2"/>
            <a:endCxn id="39" idx="1"/>
          </p:cNvCxnSpPr>
          <p:nvPr/>
        </p:nvCxnSpPr>
        <p:spPr>
          <a:xfrm rot="16200000" flipH="1">
            <a:off x="2661176" y="3454478"/>
            <a:ext cx="2678042" cy="7005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18" idx="2"/>
            <a:endCxn id="29" idx="1"/>
          </p:cNvCxnSpPr>
          <p:nvPr/>
        </p:nvCxnSpPr>
        <p:spPr>
          <a:xfrm rot="16200000" flipH="1">
            <a:off x="3977014" y="2138641"/>
            <a:ext cx="46974" cy="701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꺾인 연결선 5119"/>
          <p:cNvCxnSpPr>
            <a:stCxn id="18" idx="2"/>
            <a:endCxn id="30" idx="1"/>
          </p:cNvCxnSpPr>
          <p:nvPr/>
        </p:nvCxnSpPr>
        <p:spPr>
          <a:xfrm rot="16200000" flipH="1">
            <a:off x="3845889" y="2269765"/>
            <a:ext cx="308616" cy="7005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3" name="꺾인 연결선 5122"/>
          <p:cNvCxnSpPr>
            <a:stCxn id="18" idx="2"/>
            <a:endCxn id="31" idx="1"/>
          </p:cNvCxnSpPr>
          <p:nvPr/>
        </p:nvCxnSpPr>
        <p:spPr>
          <a:xfrm rot="16200000" flipH="1">
            <a:off x="3705728" y="2409926"/>
            <a:ext cx="589832" cy="7014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5" name="꺾인 연결선 5124"/>
          <p:cNvCxnSpPr>
            <a:stCxn id="18" idx="2"/>
            <a:endCxn id="32" idx="1"/>
          </p:cNvCxnSpPr>
          <p:nvPr/>
        </p:nvCxnSpPr>
        <p:spPr>
          <a:xfrm rot="16200000" flipH="1">
            <a:off x="3573464" y="2542190"/>
            <a:ext cx="853467" cy="7005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7" name="꺾인 연결선 5126"/>
          <p:cNvCxnSpPr>
            <a:stCxn id="18" idx="2"/>
            <a:endCxn id="33" idx="1"/>
          </p:cNvCxnSpPr>
          <p:nvPr/>
        </p:nvCxnSpPr>
        <p:spPr>
          <a:xfrm rot="16200000" flipH="1">
            <a:off x="3434903" y="2680751"/>
            <a:ext cx="1130588" cy="7005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" name="꺾인 연결선 5128"/>
          <p:cNvCxnSpPr>
            <a:stCxn id="18" idx="2"/>
            <a:endCxn id="34" idx="1"/>
          </p:cNvCxnSpPr>
          <p:nvPr/>
        </p:nvCxnSpPr>
        <p:spPr>
          <a:xfrm rot="16200000" flipH="1">
            <a:off x="3317591" y="2798063"/>
            <a:ext cx="1365213" cy="7005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1" name="꺾인 연결선 5130"/>
          <p:cNvCxnSpPr>
            <a:stCxn id="18" idx="2"/>
            <a:endCxn id="35" idx="1"/>
          </p:cNvCxnSpPr>
          <p:nvPr/>
        </p:nvCxnSpPr>
        <p:spPr>
          <a:xfrm rot="16200000" flipH="1">
            <a:off x="3180902" y="2934752"/>
            <a:ext cx="1638591" cy="7005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3" name="꺾인 연결선 5132"/>
          <p:cNvCxnSpPr>
            <a:stCxn id="18" idx="2"/>
            <a:endCxn id="36" idx="1"/>
          </p:cNvCxnSpPr>
          <p:nvPr/>
        </p:nvCxnSpPr>
        <p:spPr>
          <a:xfrm rot="16200000" flipH="1">
            <a:off x="3037539" y="3078115"/>
            <a:ext cx="1925317" cy="7005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5" name="꺾인 연결선 5134"/>
          <p:cNvCxnSpPr>
            <a:stCxn id="18" idx="2"/>
            <a:endCxn id="37" idx="1"/>
          </p:cNvCxnSpPr>
          <p:nvPr/>
        </p:nvCxnSpPr>
        <p:spPr>
          <a:xfrm rot="16200000" flipH="1">
            <a:off x="2907780" y="3207874"/>
            <a:ext cx="2184834" cy="7005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7" name="꺾인 연결선 5136"/>
          <p:cNvCxnSpPr>
            <a:stCxn id="18" idx="2"/>
            <a:endCxn id="38" idx="1"/>
          </p:cNvCxnSpPr>
          <p:nvPr/>
        </p:nvCxnSpPr>
        <p:spPr>
          <a:xfrm rot="16200000" flipH="1">
            <a:off x="2784478" y="3331176"/>
            <a:ext cx="2431438" cy="7005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9" name="꺾인 연결선 5138"/>
          <p:cNvCxnSpPr>
            <a:endCxn id="86" idx="1"/>
          </p:cNvCxnSpPr>
          <p:nvPr/>
        </p:nvCxnSpPr>
        <p:spPr>
          <a:xfrm>
            <a:off x="6300192" y="6191182"/>
            <a:ext cx="306452" cy="161883"/>
          </a:xfrm>
          <a:prstGeom prst="bentConnector3">
            <a:avLst>
              <a:gd name="adj1" fmla="val -42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6" name="직선 연결선 5145"/>
          <p:cNvCxnSpPr>
            <a:stCxn id="87" idx="1"/>
            <a:endCxn id="86" idx="3"/>
          </p:cNvCxnSpPr>
          <p:nvPr/>
        </p:nvCxnSpPr>
        <p:spPr>
          <a:xfrm flipH="1">
            <a:off x="7733628" y="6353065"/>
            <a:ext cx="221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8" name="꺾인 연결선 5147"/>
          <p:cNvCxnSpPr>
            <a:stCxn id="27" idx="2"/>
            <a:endCxn id="45" idx="1"/>
          </p:cNvCxnSpPr>
          <p:nvPr/>
        </p:nvCxnSpPr>
        <p:spPr>
          <a:xfrm rot="16200000" flipH="1">
            <a:off x="6407351" y="2240650"/>
            <a:ext cx="674114" cy="1683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2" name="직선 연결선 5151"/>
          <p:cNvCxnSpPr>
            <a:stCxn id="47" idx="1"/>
          </p:cNvCxnSpPr>
          <p:nvPr/>
        </p:nvCxnSpPr>
        <p:spPr>
          <a:xfrm flipH="1">
            <a:off x="6660232" y="2035485"/>
            <a:ext cx="164517" cy="48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직선 연결선 5153"/>
          <p:cNvCxnSpPr>
            <a:stCxn id="46" idx="1"/>
          </p:cNvCxnSpPr>
          <p:nvPr/>
        </p:nvCxnSpPr>
        <p:spPr>
          <a:xfrm flipH="1">
            <a:off x="6660231" y="2366403"/>
            <a:ext cx="164518" cy="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6" name="꺾인 연결선 5155"/>
          <p:cNvCxnSpPr/>
          <p:nvPr/>
        </p:nvCxnSpPr>
        <p:spPr>
          <a:xfrm>
            <a:off x="6156176" y="3927013"/>
            <a:ext cx="333476" cy="2829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8" name="꺾인 연결선 5157"/>
          <p:cNvCxnSpPr>
            <a:stCxn id="48" idx="2"/>
            <a:endCxn id="55" idx="1"/>
          </p:cNvCxnSpPr>
          <p:nvPr/>
        </p:nvCxnSpPr>
        <p:spPr>
          <a:xfrm rot="16200000" flipH="1">
            <a:off x="6947739" y="4411587"/>
            <a:ext cx="891294" cy="6804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0" name="꺾인 연결선 5159"/>
          <p:cNvCxnSpPr>
            <a:stCxn id="48" idx="2"/>
            <a:endCxn id="54" idx="1"/>
          </p:cNvCxnSpPr>
          <p:nvPr/>
        </p:nvCxnSpPr>
        <p:spPr>
          <a:xfrm rot="16200000" flipH="1">
            <a:off x="7086300" y="4273026"/>
            <a:ext cx="614173" cy="6804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2" name="꺾인 연결선 5161"/>
          <p:cNvCxnSpPr>
            <a:stCxn id="48" idx="2"/>
            <a:endCxn id="53" idx="1"/>
          </p:cNvCxnSpPr>
          <p:nvPr/>
        </p:nvCxnSpPr>
        <p:spPr>
          <a:xfrm rot="16200000" flipH="1">
            <a:off x="7218564" y="4140762"/>
            <a:ext cx="350538" cy="6813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4" name="꺾인 연결선 5163"/>
          <p:cNvCxnSpPr>
            <a:stCxn id="48" idx="2"/>
            <a:endCxn id="52" idx="1"/>
          </p:cNvCxnSpPr>
          <p:nvPr/>
        </p:nvCxnSpPr>
        <p:spPr>
          <a:xfrm rot="16200000" flipH="1">
            <a:off x="7358725" y="4000601"/>
            <a:ext cx="69322" cy="6804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6" name="직선 연결선 5165"/>
          <p:cNvCxnSpPr>
            <a:stCxn id="51" idx="1"/>
            <a:endCxn id="48" idx="3"/>
          </p:cNvCxnSpPr>
          <p:nvPr/>
        </p:nvCxnSpPr>
        <p:spPr>
          <a:xfrm flipH="1" flipV="1">
            <a:off x="7616636" y="4092896"/>
            <a:ext cx="117599" cy="20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8" name="꺾인 연결선 5167"/>
          <p:cNvCxnSpPr>
            <a:stCxn id="50" idx="1"/>
          </p:cNvCxnSpPr>
          <p:nvPr/>
        </p:nvCxnSpPr>
        <p:spPr>
          <a:xfrm rot="10800000" flipV="1">
            <a:off x="7392971" y="3820040"/>
            <a:ext cx="341264" cy="960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744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6594</TotalTime>
  <Words>464</Words>
  <Application>Microsoft Office PowerPoint</Application>
  <PresentationFormat>화면 슬라이드 쇼(4:3)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맑은 고딕</vt:lpstr>
      <vt:lpstr>함초롬바탕</vt:lpstr>
      <vt:lpstr>Arial</vt:lpstr>
      <vt:lpstr>Franklin Gothic Book</vt:lpstr>
      <vt:lpstr>Vani</vt:lpstr>
      <vt:lpstr>Verdana</vt:lpstr>
      <vt:lpstr>Crop</vt:lpstr>
      <vt:lpstr>주제:스마트폰 구매 프로그램</vt:lpstr>
      <vt:lpstr>목차</vt:lpstr>
      <vt:lpstr>프로젝트 개요 (1/2)</vt:lpstr>
      <vt:lpstr>프로젝트 개요 (2/2)</vt:lpstr>
      <vt:lpstr>개발 환경</vt:lpstr>
      <vt:lpstr>개발 일정</vt:lpstr>
      <vt:lpstr>역할 분담</vt:lpstr>
      <vt:lpstr>시스템 요구분석</vt:lpstr>
      <vt:lpstr>시스템 기능도</vt:lpstr>
      <vt:lpstr>시스템 주요 기능(1/5)</vt:lpstr>
      <vt:lpstr>시스템 주요 기능(2/5)</vt:lpstr>
      <vt:lpstr>시스템 주요 기능(3/5)</vt:lpstr>
      <vt:lpstr>시스템 주요 기능(4/5)</vt:lpstr>
      <vt:lpstr>시스템 주요 기능(5/5)</vt:lpstr>
      <vt:lpstr>시 연</vt:lpstr>
      <vt:lpstr>보완 사항 및 개발 후기</vt:lpstr>
    </vt:vector>
  </TitlesOfParts>
  <Company>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DESKTOP</dc:creator>
  <cp:lastModifiedBy>성연호</cp:lastModifiedBy>
  <cp:revision>1002</cp:revision>
  <cp:lastPrinted>2018-06-01T07:06:01Z</cp:lastPrinted>
  <dcterms:created xsi:type="dcterms:W3CDTF">2009-05-26T07:01:49Z</dcterms:created>
  <dcterms:modified xsi:type="dcterms:W3CDTF">2022-11-22T19:54:20Z</dcterms:modified>
</cp:coreProperties>
</file>