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72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94802" autoAdjust="0"/>
  </p:normalViewPr>
  <p:slideViewPr>
    <p:cSldViewPr snapToGrid="0">
      <p:cViewPr varScale="1">
        <p:scale>
          <a:sx n="82" d="100"/>
          <a:sy n="82" d="100"/>
        </p:scale>
        <p:origin x="126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E7CF-0772-4315-980A-FF22ABF10FF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1001-C406-4D4F-9846-E4EE1DE8E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메트로이드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일방형적인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길이 주어진 것이 아닌 다양한 루트로 게임을 진행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캐슬배니아</a:t>
            </a:r>
            <a:r>
              <a:rPr lang="en-US" altLang="ko-KR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</a:t>
            </a:r>
            <a:r>
              <a:rPr lang="ko-KR" altLang="en-US" sz="12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맵의</a:t>
            </a:r>
            <a:r>
              <a:rPr lang="ko-KR" altLang="en-US" sz="1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탐험요소를 가미한 것</a:t>
            </a:r>
            <a:endParaRPr lang="en-US" altLang="ko-KR" sz="1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31001-C406-4D4F-9846-E4EE1DE8E75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75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8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0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2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6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6023385" y="2427732"/>
            <a:ext cx="209703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8F974E8-4832-02F0-3536-5AEE3B6F8A99}"/>
              </a:ext>
            </a:extLst>
          </p:cNvPr>
          <p:cNvSpPr/>
          <p:nvPr/>
        </p:nvSpPr>
        <p:spPr>
          <a:xfrm>
            <a:off x="3073907" y="2914650"/>
            <a:ext cx="6129909" cy="876300"/>
          </a:xfrm>
          <a:prstGeom prst="roundRect">
            <a:avLst/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A4018C-AA68-09E5-2526-2894230FD2C0}"/>
              </a:ext>
            </a:extLst>
          </p:cNvPr>
          <p:cNvSpPr/>
          <p:nvPr/>
        </p:nvSpPr>
        <p:spPr>
          <a:xfrm>
            <a:off x="2988183" y="2809876"/>
            <a:ext cx="6169914" cy="914400"/>
          </a:xfrm>
          <a:prstGeom prst="roundRect">
            <a:avLst/>
          </a:prstGeom>
          <a:solidFill>
            <a:schemeClr val="bg1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2DGP 1</a:t>
            </a:r>
            <a:r>
              <a:rPr lang="ko-KR" altLang="en-US" sz="2400" kern="0" dirty="0">
                <a:ln w="25400">
                  <a:noFill/>
                </a:ln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차 프로젝트 발표</a:t>
            </a:r>
            <a:endParaRPr lang="en-US" altLang="ko-KR" sz="2400" kern="0" dirty="0">
              <a:ln w="25400">
                <a:noFill/>
              </a:ln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29129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681FD6-802E-9476-2BAE-B7B36A5AE521}"/>
              </a:ext>
            </a:extLst>
          </p:cNvPr>
          <p:cNvSpPr/>
          <p:nvPr/>
        </p:nvSpPr>
        <p:spPr>
          <a:xfrm>
            <a:off x="3110008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08D738-B9FE-2B58-37B8-A8DAA02716A8}"/>
              </a:ext>
            </a:extLst>
          </p:cNvPr>
          <p:cNvSpPr/>
          <p:nvPr/>
        </p:nvSpPr>
        <p:spPr>
          <a:xfrm>
            <a:off x="8986933" y="3560639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347485" y="2427732"/>
            <a:ext cx="360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9">
            <a:extLst>
              <a:ext uri="{FF2B5EF4-FFF2-40B4-BE49-F238E27FC236}">
                <a16:creationId xmlns:a16="http://schemas.microsoft.com/office/drawing/2014/main" id="{AAE0D6B2-8BA6-6AB2-990F-B9EDB3CF60D4}"/>
              </a:ext>
            </a:extLst>
          </p:cNvPr>
          <p:cNvSpPr/>
          <p:nvPr/>
        </p:nvSpPr>
        <p:spPr>
          <a:xfrm>
            <a:off x="8878933" y="2433445"/>
            <a:ext cx="108000" cy="9143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15875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8CAC6-7D5E-D998-C2D9-5EE187A0AA4E}"/>
              </a:ext>
            </a:extLst>
          </p:cNvPr>
          <p:cNvSpPr txBox="1"/>
          <p:nvPr/>
        </p:nvSpPr>
        <p:spPr>
          <a:xfrm>
            <a:off x="7549662" y="3827339"/>
            <a:ext cx="1608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2020180038 </a:t>
            </a:r>
            <a:r>
              <a:rPr lang="ko-KR" altLang="en-US" sz="11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324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게임 컨셉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4604822" y="1792574"/>
            <a:ext cx="424568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HOLLOW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KNIGHT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pic>
        <p:nvPicPr>
          <p:cNvPr id="1026" name="Picture 2" descr="스팀, 할로우 나이트(Hollow Knight) 클리어리뷰 — 서민당">
            <a:extLst>
              <a:ext uri="{FF2B5EF4-FFF2-40B4-BE49-F238E27FC236}">
                <a16:creationId xmlns:a16="http://schemas.microsoft.com/office/drawing/2014/main" id="{DF9821B4-5BC0-581E-E2B5-BF713A72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90" y="1970560"/>
            <a:ext cx="2916879" cy="2916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B1154-CE39-AF9A-CB6C-0BB8EFD51E31}"/>
              </a:ext>
            </a:extLst>
          </p:cNvPr>
          <p:cNvSpPr txBox="1"/>
          <p:nvPr/>
        </p:nvSpPr>
        <p:spPr>
          <a:xfrm>
            <a:off x="4604822" y="2895119"/>
            <a:ext cx="6548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장르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메트로배니아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메트로이드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캐슬배니아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말랑말랑 Bold" panose="020F0803000000000000" pitchFamily="50" charset="-127"/>
              <a:ea typeface="한컴 말랑말랑 Bold" panose="020F08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광대하게 상호 연결된 세계에 걸쳐 있는 클래식 스타일의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2D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액션 어드벤처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구불구불한 동굴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고대 도시와 치명적인 폐기물을 탐험하고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오염된 생물과 싸우고 이상한 곤충들과 친구가 되며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왕국의 중심부에 있는 고대의 미스터리를 해결하는 게임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8C8BF-0EAA-24B5-0AC6-8E550830464B}"/>
              </a:ext>
            </a:extLst>
          </p:cNvPr>
          <p:cNvSpPr txBox="1"/>
          <p:nvPr/>
        </p:nvSpPr>
        <p:spPr>
          <a:xfrm>
            <a:off x="9702269" y="6211063"/>
            <a:ext cx="248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주인공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한공군체 Medium" panose="020B0600000101010101" pitchFamily="34" charset="-127"/>
                <a:ea typeface="강한공군체 Medium" panose="020B0600000101010101" pitchFamily="34" charset="-127"/>
                <a:cs typeface="+mn-cs"/>
              </a:rPr>
              <a:t>: KNIGHT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한공군체 Medium" panose="020B0600000101010101" pitchFamily="34" charset="-127"/>
              <a:ea typeface="강한공군체 Medium" panose="020B0600000101010101" pitchFamily="34" charset="-127"/>
              <a:cs typeface="+mn-cs"/>
            </a:endParaRPr>
          </a:p>
        </p:txBody>
      </p:sp>
      <p:pic>
        <p:nvPicPr>
          <p:cNvPr id="1028" name="Picture 4" descr="Hollow Knight Cursor with The Knight &amp; Old Nail - Sweezy Custom Cursors">
            <a:extLst>
              <a:ext uri="{FF2B5EF4-FFF2-40B4-BE49-F238E27FC236}">
                <a16:creationId xmlns:a16="http://schemas.microsoft.com/office/drawing/2014/main" id="{05830DFF-D05E-9F3A-F27E-CA9C5DDFA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40" y="5176025"/>
            <a:ext cx="2078651" cy="10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</a:rPr>
                  <a:t>개발 범위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한공군체 Bold" panose="020B0800000101010101" pitchFamily="34" charset="-127"/>
                  <a:ea typeface="강한공군체 Bold" panose="020B0800000101010101" pitchFamily="34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A68C0B4-2CF1-5B71-B5DB-3911A625E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51576"/>
              </p:ext>
            </p:extLst>
          </p:nvPr>
        </p:nvGraphicFramePr>
        <p:xfrm>
          <a:off x="1722170" y="685725"/>
          <a:ext cx="8863768" cy="5940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462">
                  <a:extLst>
                    <a:ext uri="{9D8B030D-6E8A-4147-A177-3AD203B41FA5}">
                      <a16:colId xmlns:a16="http://schemas.microsoft.com/office/drawing/2014/main" val="1947379619"/>
                    </a:ext>
                  </a:extLst>
                </a:gridCol>
                <a:gridCol w="4043637">
                  <a:extLst>
                    <a:ext uri="{9D8B030D-6E8A-4147-A177-3AD203B41FA5}">
                      <a16:colId xmlns:a16="http://schemas.microsoft.com/office/drawing/2014/main" val="3099758574"/>
                    </a:ext>
                  </a:extLst>
                </a:gridCol>
                <a:gridCol w="3622669">
                  <a:extLst>
                    <a:ext uri="{9D8B030D-6E8A-4147-A177-3AD203B41FA5}">
                      <a16:colId xmlns:a16="http://schemas.microsoft.com/office/drawing/2014/main" val="1323198154"/>
                    </a:ext>
                  </a:extLst>
                </a:gridCol>
              </a:tblGrid>
              <a:tr h="36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88920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 움직임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방향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방향키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대각선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벽을 타는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21170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Z-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점프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X-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C-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무기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32731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횡 스크롤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일반적으로 지도를 지급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최종보스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더 크게 구현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지도상인을 통해 지도 구입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04121"/>
                  </a:ext>
                </a:extLst>
              </a:tr>
              <a:tr h="76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AI</a:t>
                      </a:r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공중의 적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공중에서 공격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일정범위 내에 들어오면 돌진하며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몬스터의 종류를 더 늘림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공중의 적을 죽이지 않을 시 따라오면서 공격하도록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82593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일반 난이도 체크포인트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O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 </a:t>
                      </a:r>
                      <a:r>
                        <a:rPr lang="ko-KR" altLang="en-US" sz="14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증가시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체크포인트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X</a:t>
                      </a:r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최종보스에서 난이도 상승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다른 공격 모션 및 데미지 상승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66716"/>
                  </a:ext>
                </a:extLst>
              </a:tr>
              <a:tr h="1112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난이도 선택 가능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피격시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영혼 감소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영혼 개수가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0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 사망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적을 제거해서 얻은 아이템으로 영혼 획득 가능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적 난이도에 따라 개수 조정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튜토리얼 제시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일시정지 및 종료 키 제작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상인을 통해 무기 강화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스테이지 클리어 시 재시작 또는 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끝내기 선택기능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66764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점프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 획득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사망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아이템을 이용한 피 회복 사운드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67393"/>
                  </a:ext>
                </a:extLst>
              </a:tr>
              <a:tr h="517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캐릭터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달리기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돌진 모션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: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걷기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달리기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공격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죽는 모션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 </a:t>
                      </a:r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몬스터와 부딪혔을 때 피격 모션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178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0F481FB-797C-FE18-A674-24A7CAEED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62" y="4931175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3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예상 실행 흐름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51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F5FF"/>
          </a:fgClr>
          <a:bgClr>
            <a:srgbClr val="CCE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373" y="116395"/>
            <a:ext cx="11679174" cy="6652639"/>
            <a:chOff x="279273" y="106870"/>
            <a:chExt cx="11679174" cy="665263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291C499-03B9-D8E9-27BF-5DFE601182A5}"/>
                </a:ext>
              </a:extLst>
            </p:cNvPr>
            <p:cNvGrpSpPr/>
            <p:nvPr/>
          </p:nvGrpSpPr>
          <p:grpSpPr>
            <a:xfrm>
              <a:off x="279273" y="320802"/>
              <a:ext cx="11679174" cy="6438707"/>
              <a:chOff x="279273" y="320802"/>
              <a:chExt cx="11679174" cy="643870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AE0D6B2-8BA6-6AB2-990F-B9EDB3CF60D4}"/>
                  </a:ext>
                </a:extLst>
              </p:cNvPr>
              <p:cNvSpPr/>
              <p:nvPr/>
            </p:nvSpPr>
            <p:spPr>
              <a:xfrm>
                <a:off x="336423" y="37795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255F50-3C20-98E7-C3D6-B2C31027DA1E}"/>
                  </a:ext>
                </a:extLst>
              </p:cNvPr>
              <p:cNvSpPr/>
              <p:nvPr/>
            </p:nvSpPr>
            <p:spPr>
              <a:xfrm>
                <a:off x="279273" y="320802"/>
                <a:ext cx="11622024" cy="6381557"/>
              </a:xfrm>
              <a:prstGeom prst="roundRect">
                <a:avLst>
                  <a:gd name="adj" fmla="val 2487"/>
                </a:avLst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591B25-6185-5A44-64E5-CEC720A4DE12}"/>
                </a:ext>
              </a:extLst>
            </p:cNvPr>
            <p:cNvGrpSpPr/>
            <p:nvPr/>
          </p:nvGrpSpPr>
          <p:grpSpPr>
            <a:xfrm>
              <a:off x="2915412" y="106870"/>
              <a:ext cx="6594348" cy="513207"/>
              <a:chOff x="2915412" y="106870"/>
              <a:chExt cx="6594348" cy="51320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8F974E8-4832-02F0-3536-5AEE3B6F8A99}"/>
                  </a:ext>
                </a:extLst>
              </p:cNvPr>
              <p:cNvSpPr/>
              <p:nvPr/>
            </p:nvSpPr>
            <p:spPr>
              <a:xfrm>
                <a:off x="2961132" y="155638"/>
                <a:ext cx="6548628" cy="464439"/>
              </a:xfrm>
              <a:prstGeom prst="roundRect">
                <a:avLst/>
              </a:prstGeom>
              <a:solidFill>
                <a:srgbClr val="00CCFF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BA4018C-AA68-09E5-2526-2894230FD2C0}"/>
                  </a:ext>
                </a:extLst>
              </p:cNvPr>
              <p:cNvSpPr/>
              <p:nvPr/>
            </p:nvSpPr>
            <p:spPr>
              <a:xfrm>
                <a:off x="2915412" y="106870"/>
                <a:ext cx="6548628" cy="464439"/>
              </a:xfrm>
              <a:prstGeom prst="roundRect">
                <a:avLst/>
              </a:prstGeom>
              <a:solidFill>
                <a:schemeClr val="bg1"/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kern="0" dirty="0">
                    <a:ln w="25400">
                      <a:noFill/>
                    </a:ln>
                    <a:solidFill>
                      <a:schemeClr val="tx1"/>
                    </a:solidFill>
                    <a:latin typeface="강한공군체 Bold" panose="020B0800000101010101" pitchFamily="34" charset="-127"/>
                    <a:ea typeface="강한공군체 Bold" panose="020B0800000101010101" pitchFamily="34" charset="-127"/>
                    <a:cs typeface="+mn-cs"/>
                  </a:rPr>
                  <a:t>개발 일정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6681FD6-802E-9476-2BAE-B7B36A5AE521}"/>
                  </a:ext>
                </a:extLst>
              </p:cNvPr>
              <p:cNvSpPr/>
              <p:nvPr/>
            </p:nvSpPr>
            <p:spPr>
              <a:xfrm>
                <a:off x="2996851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508D738-B9FE-2B58-37B8-A8DAA02716A8}"/>
                  </a:ext>
                </a:extLst>
              </p:cNvPr>
              <p:cNvSpPr/>
              <p:nvPr/>
            </p:nvSpPr>
            <p:spPr>
              <a:xfrm>
                <a:off x="9330976" y="303089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 cmpd="sng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9" name="표 27">
            <a:extLst>
              <a:ext uri="{FF2B5EF4-FFF2-40B4-BE49-F238E27FC236}">
                <a16:creationId xmlns:a16="http://schemas.microsoft.com/office/drawing/2014/main" id="{0C6F51FA-0488-27A7-CF7A-E826BD38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9739"/>
              </p:ext>
            </p:extLst>
          </p:nvPr>
        </p:nvGraphicFramePr>
        <p:xfrm>
          <a:off x="1599915" y="850217"/>
          <a:ext cx="8921260" cy="5677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495">
                  <a:extLst>
                    <a:ext uri="{9D8B030D-6E8A-4147-A177-3AD203B41FA5}">
                      <a16:colId xmlns:a16="http://schemas.microsoft.com/office/drawing/2014/main" val="75796732"/>
                    </a:ext>
                  </a:extLst>
                </a:gridCol>
                <a:gridCol w="2167587">
                  <a:extLst>
                    <a:ext uri="{9D8B030D-6E8A-4147-A177-3AD203B41FA5}">
                      <a16:colId xmlns:a16="http://schemas.microsoft.com/office/drawing/2014/main" val="2614223187"/>
                    </a:ext>
                  </a:extLst>
                </a:gridCol>
                <a:gridCol w="5025178">
                  <a:extLst>
                    <a:ext uri="{9D8B030D-6E8A-4147-A177-3AD203B41FA5}">
                      <a16:colId xmlns:a16="http://schemas.microsoft.com/office/drawing/2014/main" val="296426876"/>
                    </a:ext>
                  </a:extLst>
                </a:gridCol>
              </a:tblGrid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리소스 수집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KNIGHT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이동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4948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  <a:endParaRPr lang="en-US" altLang="ko-KR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블록 위치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2.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몬스터 위치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3.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보스 룸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KEY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위치 설정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0059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99057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4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91772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5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1769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6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0773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7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84266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8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93113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9</a:t>
                      </a:r>
                      <a:r>
                        <a:rPr lang="ko-KR" altLang="en-US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시작과 종료 및 </a:t>
                      </a:r>
                      <a:r>
                        <a:rPr lang="en-US" altLang="ko-KR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</a:t>
                      </a:r>
                      <a:endParaRPr lang="ko-KR" altLang="en-US" sz="16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실제적인 게임 시작과 종료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체크포인트 저장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</a:t>
                      </a:r>
                      <a:r>
                        <a:rPr lang="en-US" altLang="ko-KR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수정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76646"/>
                  </a:ext>
                </a:extLst>
              </a:tr>
              <a:tr h="526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10</a:t>
                      </a:r>
                      <a:r>
                        <a:rPr lang="ko-KR" altLang="en-US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오류 수정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latin typeface="강한공군체 Medium" panose="020B0600000101010101" pitchFamily="34" charset="-127"/>
                          <a:ea typeface="강한공군체 Medium" panose="020B0600000101010101" pitchFamily="34" charset="-127"/>
                        </a:rPr>
                        <a:t>최종 점검 및 릴리즈</a:t>
                      </a:r>
                      <a:endParaRPr lang="en-US" altLang="ko-KR" sz="1400" dirty="0">
                        <a:latin typeface="강한공군체 Medium" panose="020B0600000101010101" pitchFamily="34" charset="-127"/>
                        <a:ea typeface="강한공군체 Medium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510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9751418A-A8C4-55D1-9187-BE4EA2A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50" y="4878990"/>
            <a:ext cx="1418222" cy="16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4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352</Words>
  <Application>Microsoft Office PowerPoint</Application>
  <PresentationFormat>와이드스크린</PresentationFormat>
  <Paragraphs>84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강한공군체 Bold</vt:lpstr>
      <vt:lpstr>강한공군체 Medium</vt:lpstr>
      <vt:lpstr>맑은 고딕</vt:lpstr>
      <vt:lpstr>한컴 말랑말랑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9</cp:revision>
  <dcterms:created xsi:type="dcterms:W3CDTF">2022-09-21T16:42:29Z</dcterms:created>
  <dcterms:modified xsi:type="dcterms:W3CDTF">2022-09-24T14:02:39Z</dcterms:modified>
</cp:coreProperties>
</file>