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65" r:id="rId2"/>
    <p:sldId id="270" r:id="rId3"/>
    <p:sldId id="27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01" autoAdjust="0"/>
    <p:restoredTop sz="94802" autoAdjust="0"/>
  </p:normalViewPr>
  <p:slideViewPr>
    <p:cSldViewPr snapToGrid="0">
      <p:cViewPr varScale="1">
        <p:scale>
          <a:sx n="103" d="100"/>
          <a:sy n="103" d="100"/>
        </p:scale>
        <p:origin x="138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BE7CF-0772-4315-980A-FF22ABF10FF7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31001-C406-4D4F-9846-E4EE1DE8E7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035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31001-C406-4D4F-9846-E4EE1DE8E75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865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31001-C406-4D4F-9846-E4EE1DE8E75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705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629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189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094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925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407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511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007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688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556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966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109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095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5F5FF"/>
          </a:fgClr>
          <a:bgClr>
            <a:srgbClr val="CCEC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모서리 9">
            <a:extLst>
              <a:ext uri="{FF2B5EF4-FFF2-40B4-BE49-F238E27FC236}">
                <a16:creationId xmlns:a16="http://schemas.microsoft.com/office/drawing/2014/main" id="{AAE0D6B2-8BA6-6AB2-990F-B9EDB3CF60D4}"/>
              </a:ext>
            </a:extLst>
          </p:cNvPr>
          <p:cNvSpPr/>
          <p:nvPr/>
        </p:nvSpPr>
        <p:spPr>
          <a:xfrm>
            <a:off x="6023385" y="2427732"/>
            <a:ext cx="2097030" cy="91438"/>
          </a:xfrm>
          <a:prstGeom prst="roundRect">
            <a:avLst>
              <a:gd name="adj" fmla="val 50000"/>
            </a:avLst>
          </a:prstGeom>
          <a:solidFill>
            <a:srgbClr val="00CCFF"/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8F974E8-4832-02F0-3536-5AEE3B6F8A99}"/>
              </a:ext>
            </a:extLst>
          </p:cNvPr>
          <p:cNvSpPr/>
          <p:nvPr/>
        </p:nvSpPr>
        <p:spPr>
          <a:xfrm>
            <a:off x="3073907" y="2914650"/>
            <a:ext cx="6129909" cy="876300"/>
          </a:xfrm>
          <a:prstGeom prst="roundRect">
            <a:avLst/>
          </a:prstGeom>
          <a:solidFill>
            <a:srgbClr val="00CCFF"/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BA4018C-AA68-09E5-2526-2894230FD2C0}"/>
              </a:ext>
            </a:extLst>
          </p:cNvPr>
          <p:cNvSpPr/>
          <p:nvPr/>
        </p:nvSpPr>
        <p:spPr>
          <a:xfrm>
            <a:off x="2988183" y="2809876"/>
            <a:ext cx="6169914" cy="914400"/>
          </a:xfrm>
          <a:prstGeom prst="roundRect">
            <a:avLst/>
          </a:prstGeom>
          <a:solidFill>
            <a:schemeClr val="bg1"/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kern="0" dirty="0">
                <a:ln w="25400">
                  <a:noFill/>
                </a:ln>
                <a:solidFill>
                  <a:schemeClr val="tx1"/>
                </a:solidFill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2DGP 2</a:t>
            </a:r>
            <a:r>
              <a:rPr lang="ko-KR" altLang="en-US" sz="2400" kern="0" dirty="0">
                <a:ln w="25400">
                  <a:noFill/>
                </a:ln>
                <a:solidFill>
                  <a:schemeClr val="tx1"/>
                </a:solidFill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차 프로젝트 발표</a:t>
            </a:r>
            <a:endParaRPr lang="en-US" altLang="ko-KR" sz="2400" kern="0" dirty="0">
              <a:ln w="25400">
                <a:noFill/>
              </a:ln>
              <a:solidFill>
                <a:schemeClr val="tx1"/>
              </a:solidFill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 w="2540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6681FD6-802E-9476-2BAE-B7B36A5AE521}"/>
              </a:ext>
            </a:extLst>
          </p:cNvPr>
          <p:cNvSpPr/>
          <p:nvPr/>
        </p:nvSpPr>
        <p:spPr>
          <a:xfrm>
            <a:off x="3110008" y="2912939"/>
            <a:ext cx="72000" cy="7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508D738-B9FE-2B58-37B8-A8DAA02716A8}"/>
              </a:ext>
            </a:extLst>
          </p:cNvPr>
          <p:cNvSpPr/>
          <p:nvPr/>
        </p:nvSpPr>
        <p:spPr>
          <a:xfrm>
            <a:off x="8986933" y="2912939"/>
            <a:ext cx="72000" cy="7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6681FD6-802E-9476-2BAE-B7B36A5AE521}"/>
              </a:ext>
            </a:extLst>
          </p:cNvPr>
          <p:cNvSpPr/>
          <p:nvPr/>
        </p:nvSpPr>
        <p:spPr>
          <a:xfrm>
            <a:off x="3110008" y="3560639"/>
            <a:ext cx="72000" cy="7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508D738-B9FE-2B58-37B8-A8DAA02716A8}"/>
              </a:ext>
            </a:extLst>
          </p:cNvPr>
          <p:cNvSpPr/>
          <p:nvPr/>
        </p:nvSpPr>
        <p:spPr>
          <a:xfrm>
            <a:off x="8986933" y="3560639"/>
            <a:ext cx="72000" cy="7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사각형: 둥근 모서리 9">
            <a:extLst>
              <a:ext uri="{FF2B5EF4-FFF2-40B4-BE49-F238E27FC236}">
                <a16:creationId xmlns:a16="http://schemas.microsoft.com/office/drawing/2014/main" id="{AAE0D6B2-8BA6-6AB2-990F-B9EDB3CF60D4}"/>
              </a:ext>
            </a:extLst>
          </p:cNvPr>
          <p:cNvSpPr/>
          <p:nvPr/>
        </p:nvSpPr>
        <p:spPr>
          <a:xfrm>
            <a:off x="8347485" y="2427732"/>
            <a:ext cx="360000" cy="91438"/>
          </a:xfrm>
          <a:prstGeom prst="roundRect">
            <a:avLst>
              <a:gd name="adj" fmla="val 50000"/>
            </a:avLst>
          </a:prstGeom>
          <a:solidFill>
            <a:srgbClr val="00CCFF"/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사각형: 둥근 모서리 9">
            <a:extLst>
              <a:ext uri="{FF2B5EF4-FFF2-40B4-BE49-F238E27FC236}">
                <a16:creationId xmlns:a16="http://schemas.microsoft.com/office/drawing/2014/main" id="{AAE0D6B2-8BA6-6AB2-990F-B9EDB3CF60D4}"/>
              </a:ext>
            </a:extLst>
          </p:cNvPr>
          <p:cNvSpPr/>
          <p:nvPr/>
        </p:nvSpPr>
        <p:spPr>
          <a:xfrm>
            <a:off x="8878933" y="2433445"/>
            <a:ext cx="108000" cy="91438"/>
          </a:xfrm>
          <a:prstGeom prst="roundRect">
            <a:avLst>
              <a:gd name="adj" fmla="val 50000"/>
            </a:avLst>
          </a:prstGeom>
          <a:solidFill>
            <a:srgbClr val="00CCFF"/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28CAC6-7D5E-D998-C2D9-5EE187A0AA4E}"/>
              </a:ext>
            </a:extLst>
          </p:cNvPr>
          <p:cNvSpPr txBox="1"/>
          <p:nvPr/>
        </p:nvSpPr>
        <p:spPr>
          <a:xfrm>
            <a:off x="7549662" y="3827339"/>
            <a:ext cx="16084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2020180038 </a:t>
            </a:r>
            <a:r>
              <a:rPr lang="ko-KR" altLang="en-US" sz="11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조혜연</a:t>
            </a:r>
          </a:p>
        </p:txBody>
      </p:sp>
    </p:spTree>
    <p:extLst>
      <p:ext uri="{BB962C8B-B14F-4D97-AF65-F5344CB8AC3E}">
        <p14:creationId xmlns:p14="http://schemas.microsoft.com/office/powerpoint/2010/main" val="3240185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5F5FF"/>
          </a:fgClr>
          <a:bgClr>
            <a:srgbClr val="CCEC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17373" y="116395"/>
            <a:ext cx="11679174" cy="6652639"/>
            <a:chOff x="279273" y="106870"/>
            <a:chExt cx="11679174" cy="665263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291C499-03B9-D8E9-27BF-5DFE601182A5}"/>
                </a:ext>
              </a:extLst>
            </p:cNvPr>
            <p:cNvGrpSpPr/>
            <p:nvPr/>
          </p:nvGrpSpPr>
          <p:grpSpPr>
            <a:xfrm>
              <a:off x="279273" y="320802"/>
              <a:ext cx="11679174" cy="6438707"/>
              <a:chOff x="279273" y="320802"/>
              <a:chExt cx="11679174" cy="6438707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AAE0D6B2-8BA6-6AB2-990F-B9EDB3CF60D4}"/>
                  </a:ext>
                </a:extLst>
              </p:cNvPr>
              <p:cNvSpPr/>
              <p:nvPr/>
            </p:nvSpPr>
            <p:spPr>
              <a:xfrm>
                <a:off x="336423" y="377952"/>
                <a:ext cx="11622024" cy="6381557"/>
              </a:xfrm>
              <a:prstGeom prst="roundRect">
                <a:avLst>
                  <a:gd name="adj" fmla="val 2487"/>
                </a:avLst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dist="635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E9255F50-3C20-98E7-C3D6-B2C31027DA1E}"/>
                  </a:ext>
                </a:extLst>
              </p:cNvPr>
              <p:cNvSpPr/>
              <p:nvPr/>
            </p:nvSpPr>
            <p:spPr>
              <a:xfrm>
                <a:off x="279273" y="320802"/>
                <a:ext cx="11622024" cy="6381557"/>
              </a:xfrm>
              <a:prstGeom prst="roundRect">
                <a:avLst>
                  <a:gd name="adj" fmla="val 2487"/>
                </a:avLst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F591B25-6185-5A44-64E5-CEC720A4DE12}"/>
                </a:ext>
              </a:extLst>
            </p:cNvPr>
            <p:cNvGrpSpPr/>
            <p:nvPr/>
          </p:nvGrpSpPr>
          <p:grpSpPr>
            <a:xfrm>
              <a:off x="2915412" y="106870"/>
              <a:ext cx="6594348" cy="513207"/>
              <a:chOff x="2915412" y="106870"/>
              <a:chExt cx="6594348" cy="513207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68F974E8-4832-02F0-3536-5AEE3B6F8A99}"/>
                  </a:ext>
                </a:extLst>
              </p:cNvPr>
              <p:cNvSpPr/>
              <p:nvPr/>
            </p:nvSpPr>
            <p:spPr>
              <a:xfrm>
                <a:off x="2961132" y="155638"/>
                <a:ext cx="6548628" cy="464439"/>
              </a:xfrm>
              <a:prstGeom prst="roundRect">
                <a:avLst/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ABA4018C-AA68-09E5-2526-2894230FD2C0}"/>
                  </a:ext>
                </a:extLst>
              </p:cNvPr>
              <p:cNvSpPr/>
              <p:nvPr/>
            </p:nvSpPr>
            <p:spPr>
              <a:xfrm>
                <a:off x="2915412" y="106870"/>
                <a:ext cx="6548628" cy="464439"/>
              </a:xfrm>
              <a:prstGeom prst="roundRect">
                <a:avLst/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600" kern="0" dirty="0">
                    <a:ln w="25400">
                      <a:noFill/>
                    </a:ln>
                    <a:solidFill>
                      <a:schemeClr val="tx1"/>
                    </a:solidFill>
                    <a:latin typeface="강한공군체 Bold" panose="020B0800000101010101" pitchFamily="34" charset="-127"/>
                    <a:ea typeface="강한공군체 Bold" panose="020B0800000101010101" pitchFamily="34" charset="-127"/>
                    <a:cs typeface="+mn-cs"/>
                  </a:rPr>
                  <a:t>개발 일정</a:t>
                </a: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26681FD6-802E-9476-2BAE-B7B36A5AE521}"/>
                  </a:ext>
                </a:extLst>
              </p:cNvPr>
              <p:cNvSpPr/>
              <p:nvPr/>
            </p:nvSpPr>
            <p:spPr>
              <a:xfrm>
                <a:off x="2996851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C508D738-B9FE-2B58-37B8-A8DAA02716A8}"/>
                  </a:ext>
                </a:extLst>
              </p:cNvPr>
              <p:cNvSpPr/>
              <p:nvPr/>
            </p:nvSpPr>
            <p:spPr>
              <a:xfrm>
                <a:off x="9330976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graphicFrame>
        <p:nvGraphicFramePr>
          <p:cNvPr id="9" name="표 27">
            <a:extLst>
              <a:ext uri="{FF2B5EF4-FFF2-40B4-BE49-F238E27FC236}">
                <a16:creationId xmlns:a16="http://schemas.microsoft.com/office/drawing/2014/main" id="{0C6F51FA-0488-27A7-CF7A-E826BD3844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265162"/>
              </p:ext>
            </p:extLst>
          </p:nvPr>
        </p:nvGraphicFramePr>
        <p:xfrm>
          <a:off x="1315633" y="705640"/>
          <a:ext cx="9824386" cy="58397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0213">
                  <a:extLst>
                    <a:ext uri="{9D8B030D-6E8A-4147-A177-3AD203B41FA5}">
                      <a16:colId xmlns:a16="http://schemas.microsoft.com/office/drawing/2014/main" val="75796732"/>
                    </a:ext>
                  </a:extLst>
                </a:gridCol>
                <a:gridCol w="1644361">
                  <a:extLst>
                    <a:ext uri="{9D8B030D-6E8A-4147-A177-3AD203B41FA5}">
                      <a16:colId xmlns:a16="http://schemas.microsoft.com/office/drawing/2014/main" val="2614223187"/>
                    </a:ext>
                  </a:extLst>
                </a:gridCol>
                <a:gridCol w="5208160">
                  <a:extLst>
                    <a:ext uri="{9D8B030D-6E8A-4147-A177-3AD203B41FA5}">
                      <a16:colId xmlns:a16="http://schemas.microsoft.com/office/drawing/2014/main" val="296426876"/>
                    </a:ext>
                  </a:extLst>
                </a:gridCol>
                <a:gridCol w="1741652">
                  <a:extLst>
                    <a:ext uri="{9D8B030D-6E8A-4147-A177-3AD203B41FA5}">
                      <a16:colId xmlns:a16="http://schemas.microsoft.com/office/drawing/2014/main" val="3651468081"/>
                    </a:ext>
                  </a:extLst>
                </a:gridCol>
              </a:tblGrid>
              <a:tr h="2348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 latinLnBrk="1">
                        <a:buNone/>
                      </a:pPr>
                      <a:endParaRPr lang="en-US" altLang="ko-KR" sz="12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8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진행도</a:t>
                      </a:r>
                      <a:endParaRPr lang="en-US" altLang="ko-KR" sz="18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310943"/>
                  </a:ext>
                </a:extLst>
              </a:tr>
              <a:tr h="4957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1</a:t>
                      </a:r>
                      <a:r>
                        <a:rPr lang="ko-KR" altLang="en-US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리소스 수집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 latinLnBrk="1">
                        <a:buNone/>
                      </a:pPr>
                      <a:r>
                        <a:rPr lang="en-US" altLang="ko-KR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1. </a:t>
                      </a:r>
                      <a:r>
                        <a:rPr lang="ko-KR" altLang="en-US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리소스 수집</a:t>
                      </a:r>
                      <a:endParaRPr lang="en-US" altLang="ko-KR" sz="12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6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70%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674948"/>
                  </a:ext>
                </a:extLst>
              </a:tr>
              <a:tr h="4957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2</a:t>
                      </a:r>
                      <a:r>
                        <a:rPr lang="ko-KR" altLang="en-US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주차</a:t>
                      </a:r>
                      <a:endParaRPr lang="en-US" altLang="ko-KR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FF0000"/>
                          </a:solidFill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주인공 구현</a:t>
                      </a:r>
                      <a:endParaRPr lang="en-US" altLang="ko-KR" sz="1600" dirty="0">
                        <a:solidFill>
                          <a:srgbClr val="FF0000"/>
                        </a:solidFill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1. KNIGHT </a:t>
                      </a:r>
                      <a:r>
                        <a:rPr lang="ko-KR" altLang="en-US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이동 애니메이션</a:t>
                      </a:r>
                      <a:endParaRPr lang="en-US" altLang="ko-KR" sz="12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2. </a:t>
                      </a:r>
                      <a:r>
                        <a:rPr lang="ko-KR" altLang="en-US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공격 및 돌진 키 구현</a:t>
                      </a:r>
                      <a:endParaRPr lang="en-US" altLang="ko-KR" sz="12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6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200059"/>
                  </a:ext>
                </a:extLst>
              </a:tr>
              <a:tr h="618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3</a:t>
                      </a:r>
                      <a:r>
                        <a:rPr lang="ko-KR" altLang="en-US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rgbClr val="FF0000"/>
                          </a:solidFill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맵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 latinLnBrk="1">
                        <a:buNone/>
                      </a:pPr>
                      <a:r>
                        <a:rPr lang="en-US" altLang="ko-KR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1. </a:t>
                      </a:r>
                      <a:r>
                        <a:rPr lang="ko-KR" altLang="en-US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블록 위치 설정</a:t>
                      </a:r>
                      <a:endParaRPr lang="en-US" altLang="ko-KR" sz="12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  <a:p>
                      <a:pPr marL="0" indent="0" algn="just" latinLnBrk="1">
                        <a:buNone/>
                      </a:pPr>
                      <a:r>
                        <a:rPr lang="en-US" altLang="ko-KR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2. </a:t>
                      </a:r>
                      <a:r>
                        <a:rPr lang="ko-KR" altLang="en-US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몬스터 위치 설정</a:t>
                      </a:r>
                    </a:p>
                    <a:p>
                      <a:pPr algn="just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3. 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주인공과 맵 블록 사이 이동 체크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10%</a:t>
                      </a:r>
                      <a:endParaRPr lang="ko-KR" altLang="en-US" sz="16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399057"/>
                  </a:ext>
                </a:extLst>
              </a:tr>
              <a:tr h="618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4</a:t>
                      </a:r>
                      <a:r>
                        <a:rPr lang="ko-KR" altLang="en-US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적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 latinLnBrk="1">
                        <a:buNone/>
                      </a:pPr>
                      <a:r>
                        <a:rPr lang="en-US" altLang="ko-KR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1. </a:t>
                      </a:r>
                      <a:r>
                        <a:rPr lang="ko-KR" altLang="en-US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적의 움직임 및 공격 모션 구현</a:t>
                      </a:r>
                      <a:endParaRPr lang="en-US" altLang="ko-KR" sz="12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  <a:p>
                      <a:pPr marL="0" indent="0" algn="just" latinLnBrk="1">
                        <a:buNone/>
                      </a:pPr>
                      <a:r>
                        <a:rPr lang="en-US" altLang="ko-KR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2. </a:t>
                      </a:r>
                      <a:r>
                        <a:rPr lang="ko-KR" altLang="en-US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사망 모션 구현</a:t>
                      </a:r>
                      <a:endParaRPr lang="en-US" altLang="ko-KR" sz="12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  <a:p>
                      <a:pPr marL="0" indent="0" algn="just" latinLnBrk="1">
                        <a:buNone/>
                      </a:pPr>
                      <a:r>
                        <a:rPr lang="en-US" altLang="ko-KR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3. </a:t>
                      </a:r>
                      <a:r>
                        <a:rPr lang="ko-KR" altLang="en-US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사망 시 아이템 드롭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endParaRPr lang="ko-KR" altLang="en-US" sz="16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991772"/>
                  </a:ext>
                </a:extLst>
              </a:tr>
              <a:tr h="618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5</a:t>
                      </a:r>
                      <a:r>
                        <a:rPr lang="ko-KR" altLang="en-US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추가 구현 및 중간 점검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 latinLnBrk="1">
                        <a:buNone/>
                      </a:pPr>
                      <a:r>
                        <a:rPr lang="en-US" altLang="ko-KR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1. </a:t>
                      </a:r>
                      <a:r>
                        <a:rPr lang="ko-KR" altLang="en-US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일시정지 및 키 설명 구현</a:t>
                      </a:r>
                      <a:endParaRPr lang="en-US" altLang="ko-KR" sz="12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2. </a:t>
                      </a:r>
                      <a:r>
                        <a:rPr lang="ko-KR" altLang="en-US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체크포인트 설정</a:t>
                      </a:r>
                      <a:endParaRPr lang="en-US" altLang="ko-KR" sz="12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  <a:p>
                      <a:pPr marL="0" indent="0" algn="just" latinLnBrk="1">
                        <a:buNone/>
                      </a:pPr>
                      <a:r>
                        <a:rPr lang="en-US" altLang="ko-KR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3. </a:t>
                      </a:r>
                      <a:r>
                        <a:rPr lang="ko-KR" altLang="en-US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중간점검</a:t>
                      </a:r>
                      <a:r>
                        <a:rPr lang="en-US" altLang="ko-KR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(</a:t>
                      </a:r>
                      <a:r>
                        <a:rPr lang="ko-KR" altLang="en-US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오류 및 구현하지 못한 부분 해결</a:t>
                      </a:r>
                      <a:r>
                        <a:rPr lang="en-US" altLang="ko-KR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)</a:t>
                      </a:r>
                      <a:endParaRPr lang="ko-KR" altLang="en-US" sz="12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endParaRPr lang="ko-KR" altLang="en-US" sz="16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821769"/>
                  </a:ext>
                </a:extLst>
              </a:tr>
              <a:tr h="4957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6</a:t>
                      </a:r>
                      <a:r>
                        <a:rPr lang="ko-KR" altLang="en-US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충돌체크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 latinLnBrk="1">
                        <a:buNone/>
                      </a:pPr>
                      <a:r>
                        <a:rPr lang="en-US" altLang="ko-KR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1. </a:t>
                      </a:r>
                      <a:r>
                        <a:rPr lang="ko-KR" altLang="en-US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주인공과 적의 충돌체크</a:t>
                      </a:r>
                      <a:r>
                        <a:rPr lang="en-US" altLang="ko-KR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(</a:t>
                      </a:r>
                      <a:r>
                        <a:rPr lang="ko-KR" altLang="en-US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영혼 개수</a:t>
                      </a:r>
                      <a:r>
                        <a:rPr lang="en-US" altLang="ko-KR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)</a:t>
                      </a:r>
                    </a:p>
                    <a:p>
                      <a:pPr marL="0" indent="0" algn="just" latinLnBrk="1">
                        <a:buNone/>
                      </a:pPr>
                      <a:r>
                        <a:rPr lang="en-US" altLang="ko-KR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2. </a:t>
                      </a:r>
                      <a:r>
                        <a:rPr lang="ko-KR" altLang="en-US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주인공과 적의 아이템과의 충돌체크</a:t>
                      </a:r>
                      <a:r>
                        <a:rPr lang="en-US" altLang="ko-KR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(</a:t>
                      </a:r>
                      <a:r>
                        <a:rPr lang="ko-KR" altLang="en-US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아이템 개수</a:t>
                      </a:r>
                      <a:r>
                        <a:rPr lang="en-US" altLang="ko-KR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endParaRPr lang="en-US" altLang="ko-KR" sz="16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880773"/>
                  </a:ext>
                </a:extLst>
              </a:tr>
              <a:tr h="4957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7</a:t>
                      </a:r>
                      <a:r>
                        <a:rPr lang="ko-KR" altLang="en-US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보스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just" latinLnBrk="1">
                        <a:buAutoNum type="arabicPeriod"/>
                      </a:pPr>
                      <a:r>
                        <a:rPr lang="ko-KR" altLang="en-US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보스 새로운 패턴의 움직임 및 공격 모션 구현</a:t>
                      </a:r>
                      <a:endParaRPr lang="en-US" altLang="ko-KR" sz="12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  <a:p>
                      <a:pPr marL="228600" indent="-228600" algn="just" latinLnBrk="1">
                        <a:buAutoNum type="arabicPeriod"/>
                      </a:pPr>
                      <a:r>
                        <a:rPr lang="ko-KR" altLang="en-US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보스 </a:t>
                      </a:r>
                      <a:r>
                        <a:rPr lang="ko-KR" altLang="en-US" sz="1200" dirty="0" err="1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맵에</a:t>
                      </a:r>
                      <a:r>
                        <a:rPr lang="ko-KR" altLang="en-US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 들어가는 위치 설정</a:t>
                      </a:r>
                      <a:endParaRPr lang="en-US" altLang="ko-KR" sz="12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ctr" latinLnBrk="1">
                        <a:buAutoNum type="arabicPeriod"/>
                      </a:pPr>
                      <a:endParaRPr lang="en-US" altLang="ko-KR" sz="16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284266"/>
                  </a:ext>
                </a:extLst>
              </a:tr>
              <a:tr h="4957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8</a:t>
                      </a:r>
                      <a:r>
                        <a:rPr lang="ko-KR" altLang="en-US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추가 범위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 latinLnBrk="1">
                        <a:buNone/>
                      </a:pPr>
                      <a:r>
                        <a:rPr lang="en-US" altLang="ko-KR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1.</a:t>
                      </a:r>
                      <a:r>
                        <a:rPr lang="ko-KR" altLang="en-US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 추가 범위 내에 있는 것을 할 수 있는 곳까지 순차적으로 구현</a:t>
                      </a:r>
                      <a:endParaRPr lang="en-US" altLang="ko-KR" sz="12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endParaRPr lang="en-US" altLang="ko-KR" sz="16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193113"/>
                  </a:ext>
                </a:extLst>
              </a:tr>
              <a:tr h="559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9</a:t>
                      </a:r>
                      <a:r>
                        <a:rPr lang="ko-KR" altLang="en-US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시작과 종료 및 </a:t>
                      </a:r>
                      <a:r>
                        <a:rPr lang="en-US" altLang="ko-KR" sz="16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UI</a:t>
                      </a:r>
                      <a:endParaRPr lang="ko-KR" altLang="en-US" sz="16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 latinLnBrk="1">
                        <a:buNone/>
                      </a:pPr>
                      <a:r>
                        <a:rPr lang="en-US" altLang="ko-KR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1. </a:t>
                      </a:r>
                      <a:r>
                        <a:rPr lang="ko-KR" altLang="en-US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실제적인 게임 시작과 종료</a:t>
                      </a:r>
                      <a:endParaRPr lang="en-US" altLang="ko-KR" sz="12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  <a:p>
                      <a:pPr marL="0" indent="0" algn="just" latinLnBrk="1">
                        <a:buNone/>
                      </a:pPr>
                      <a:r>
                        <a:rPr lang="en-US" altLang="ko-KR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2. </a:t>
                      </a:r>
                      <a:r>
                        <a:rPr lang="ko-KR" altLang="en-US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최종 </a:t>
                      </a:r>
                      <a:r>
                        <a:rPr lang="en-US" altLang="ko-KR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UI </a:t>
                      </a:r>
                      <a:r>
                        <a:rPr lang="ko-KR" altLang="en-US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수정</a:t>
                      </a:r>
                      <a:endParaRPr lang="en-US" altLang="ko-KR" sz="12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endParaRPr lang="en-US" altLang="ko-KR" sz="16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076646"/>
                  </a:ext>
                </a:extLst>
              </a:tr>
              <a:tr h="4957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10</a:t>
                      </a:r>
                      <a:r>
                        <a:rPr lang="ko-KR" altLang="en-US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마무리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 latinLnBrk="1">
                        <a:buNone/>
                      </a:pPr>
                      <a:r>
                        <a:rPr lang="en-US" altLang="ko-KR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1. </a:t>
                      </a:r>
                      <a:r>
                        <a:rPr lang="ko-KR" altLang="en-US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오류 수정</a:t>
                      </a:r>
                      <a:endParaRPr lang="en-US" altLang="ko-KR" sz="12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  <a:p>
                      <a:pPr marL="0" indent="0" algn="just" latinLnBrk="1">
                        <a:buNone/>
                      </a:pPr>
                      <a:r>
                        <a:rPr lang="en-US" altLang="ko-KR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2. </a:t>
                      </a:r>
                      <a:r>
                        <a:rPr lang="ko-KR" altLang="en-US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최종 점검 및 릴리즈</a:t>
                      </a:r>
                      <a:endParaRPr lang="en-US" altLang="ko-KR" sz="12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endParaRPr lang="en-US" altLang="ko-KR" sz="16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595103"/>
                  </a:ext>
                </a:extLst>
              </a:tr>
            </a:tbl>
          </a:graphicData>
        </a:graphic>
      </p:graphicFrame>
      <p:pic>
        <p:nvPicPr>
          <p:cNvPr id="5" name="Picture 2">
            <a:extLst>
              <a:ext uri="{FF2B5EF4-FFF2-40B4-BE49-F238E27FC236}">
                <a16:creationId xmlns:a16="http://schemas.microsoft.com/office/drawing/2014/main" id="{9751418A-A8C4-55D1-9187-BE4EA2A61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3778" y="5008290"/>
            <a:ext cx="1418222" cy="164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384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5F5FF"/>
          </a:fgClr>
          <a:bgClr>
            <a:srgbClr val="CCEC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26704" y="125726"/>
            <a:ext cx="11679174" cy="6652639"/>
            <a:chOff x="279273" y="106870"/>
            <a:chExt cx="11679174" cy="665263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291C499-03B9-D8E9-27BF-5DFE601182A5}"/>
                </a:ext>
              </a:extLst>
            </p:cNvPr>
            <p:cNvGrpSpPr/>
            <p:nvPr/>
          </p:nvGrpSpPr>
          <p:grpSpPr>
            <a:xfrm>
              <a:off x="279273" y="320802"/>
              <a:ext cx="11679174" cy="6438707"/>
              <a:chOff x="279273" y="320802"/>
              <a:chExt cx="11679174" cy="6438707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AAE0D6B2-8BA6-6AB2-990F-B9EDB3CF60D4}"/>
                  </a:ext>
                </a:extLst>
              </p:cNvPr>
              <p:cNvSpPr/>
              <p:nvPr/>
            </p:nvSpPr>
            <p:spPr>
              <a:xfrm>
                <a:off x="336423" y="377952"/>
                <a:ext cx="11622024" cy="6381557"/>
              </a:xfrm>
              <a:prstGeom prst="roundRect">
                <a:avLst>
                  <a:gd name="adj" fmla="val 2487"/>
                </a:avLst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dist="635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E9255F50-3C20-98E7-C3D6-B2C31027DA1E}"/>
                  </a:ext>
                </a:extLst>
              </p:cNvPr>
              <p:cNvSpPr/>
              <p:nvPr/>
            </p:nvSpPr>
            <p:spPr>
              <a:xfrm>
                <a:off x="279273" y="320802"/>
                <a:ext cx="11622024" cy="6381557"/>
              </a:xfrm>
              <a:prstGeom prst="roundRect">
                <a:avLst>
                  <a:gd name="adj" fmla="val 2487"/>
                </a:avLst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F591B25-6185-5A44-64E5-CEC720A4DE12}"/>
                </a:ext>
              </a:extLst>
            </p:cNvPr>
            <p:cNvGrpSpPr/>
            <p:nvPr/>
          </p:nvGrpSpPr>
          <p:grpSpPr>
            <a:xfrm>
              <a:off x="2915412" y="106870"/>
              <a:ext cx="6594348" cy="513207"/>
              <a:chOff x="2915412" y="106870"/>
              <a:chExt cx="6594348" cy="513207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68F974E8-4832-02F0-3536-5AEE3B6F8A99}"/>
                  </a:ext>
                </a:extLst>
              </p:cNvPr>
              <p:cNvSpPr/>
              <p:nvPr/>
            </p:nvSpPr>
            <p:spPr>
              <a:xfrm>
                <a:off x="2961132" y="155638"/>
                <a:ext cx="6548628" cy="464439"/>
              </a:xfrm>
              <a:prstGeom prst="roundRect">
                <a:avLst/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ABA4018C-AA68-09E5-2526-2894230FD2C0}"/>
                  </a:ext>
                </a:extLst>
              </p:cNvPr>
              <p:cNvSpPr/>
              <p:nvPr/>
            </p:nvSpPr>
            <p:spPr>
              <a:xfrm>
                <a:off x="2915412" y="106870"/>
                <a:ext cx="6548628" cy="464439"/>
              </a:xfrm>
              <a:prstGeom prst="roundRect">
                <a:avLst/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600" dirty="0" err="1">
                    <a:solidFill>
                      <a:prstClr val="black"/>
                    </a:solidFill>
                    <a:latin typeface="강한공군체 Bold" panose="020B0800000101010101" pitchFamily="34" charset="-127"/>
                    <a:ea typeface="강한공군체 Bold" panose="020B0800000101010101" pitchFamily="34" charset="-127"/>
                  </a:rPr>
                  <a:t>Github</a:t>
                </a:r>
                <a:r>
                  <a:rPr lang="en-US" altLang="ko-KR" sz="1600" dirty="0">
                    <a:solidFill>
                      <a:prstClr val="black"/>
                    </a:solidFill>
                    <a:latin typeface="강한공군체 Bold" panose="020B0800000101010101" pitchFamily="34" charset="-127"/>
                    <a:ea typeface="강한공군체 Bold" panose="020B0800000101010101" pitchFamily="34" charset="-127"/>
                  </a:rPr>
                  <a:t> commit(</a:t>
                </a:r>
                <a:r>
                  <a:rPr lang="ko-KR" altLang="en-US" sz="1600" dirty="0" err="1">
                    <a:solidFill>
                      <a:prstClr val="black"/>
                    </a:solidFill>
                    <a:latin typeface="강한공군체 Bold" panose="020B0800000101010101" pitchFamily="34" charset="-127"/>
                    <a:ea typeface="강한공군체 Bold" panose="020B0800000101010101" pitchFamily="34" charset="-127"/>
                  </a:rPr>
                  <a:t>깃허브</a:t>
                </a:r>
                <a:r>
                  <a:rPr lang="ko-KR" altLang="en-US" sz="1600" dirty="0">
                    <a:solidFill>
                      <a:prstClr val="black"/>
                    </a:solidFill>
                    <a:latin typeface="강한공군체 Bold" panose="020B0800000101010101" pitchFamily="34" charset="-127"/>
                    <a:ea typeface="강한공군체 Bold" panose="020B0800000101010101" pitchFamily="34" charset="-127"/>
                  </a:rPr>
                  <a:t> </a:t>
                </a:r>
                <a:r>
                  <a:rPr lang="ko-KR" altLang="en-US" sz="1600" dirty="0" err="1">
                    <a:solidFill>
                      <a:prstClr val="black"/>
                    </a:solidFill>
                    <a:latin typeface="강한공군체 Bold" panose="020B0800000101010101" pitchFamily="34" charset="-127"/>
                    <a:ea typeface="강한공군체 Bold" panose="020B0800000101010101" pitchFamily="34" charset="-127"/>
                  </a:rPr>
                  <a:t>커밋</a:t>
                </a:r>
                <a:r>
                  <a:rPr lang="en-US" altLang="ko-KR" sz="1600" dirty="0">
                    <a:solidFill>
                      <a:prstClr val="black"/>
                    </a:solidFill>
                    <a:latin typeface="강한공군체 Bold" panose="020B0800000101010101" pitchFamily="34" charset="-127"/>
                    <a:ea typeface="강한공군체 Bold" panose="020B0800000101010101" pitchFamily="34" charset="-127"/>
                  </a:rPr>
                  <a:t>)</a:t>
                </a: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강한공군체 Bold" panose="020B0800000101010101" pitchFamily="34" charset="-127"/>
                  <a:ea typeface="강한공군체 Bold" panose="020B0800000101010101" pitchFamily="34" charset="-127"/>
                </a:endParaRPr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26681FD6-802E-9476-2BAE-B7B36A5AE521}"/>
                  </a:ext>
                </a:extLst>
              </p:cNvPr>
              <p:cNvSpPr/>
              <p:nvPr/>
            </p:nvSpPr>
            <p:spPr>
              <a:xfrm>
                <a:off x="2996851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C508D738-B9FE-2B58-37B8-A8DAA02716A8}"/>
                  </a:ext>
                </a:extLst>
              </p:cNvPr>
              <p:cNvSpPr/>
              <p:nvPr/>
            </p:nvSpPr>
            <p:spPr>
              <a:xfrm>
                <a:off x="9330976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pic>
        <p:nvPicPr>
          <p:cNvPr id="5" name="Picture 2">
            <a:extLst>
              <a:ext uri="{FF2B5EF4-FFF2-40B4-BE49-F238E27FC236}">
                <a16:creationId xmlns:a16="http://schemas.microsoft.com/office/drawing/2014/main" id="{9751418A-A8C4-55D1-9187-BE4EA2A61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3778" y="5008290"/>
            <a:ext cx="1418222" cy="164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95931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220</Words>
  <Application>Microsoft Office PowerPoint</Application>
  <PresentationFormat>와이드스크린</PresentationFormat>
  <Paragraphs>53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강한공군체 Bold</vt:lpstr>
      <vt:lpstr>강한공군체 Medium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혜연</dc:creator>
  <cp:lastModifiedBy>조 혜연</cp:lastModifiedBy>
  <cp:revision>15</cp:revision>
  <dcterms:created xsi:type="dcterms:W3CDTF">2022-09-21T16:42:29Z</dcterms:created>
  <dcterms:modified xsi:type="dcterms:W3CDTF">2022-10-16T18:19:01Z</dcterms:modified>
</cp:coreProperties>
</file>