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93" r:id="rId3"/>
    <p:sldId id="294" r:id="rId4"/>
    <p:sldId id="319" r:id="rId5"/>
    <p:sldId id="257" r:id="rId6"/>
    <p:sldId id="295" r:id="rId7"/>
    <p:sldId id="345" r:id="rId8"/>
    <p:sldId id="258" r:id="rId9"/>
    <p:sldId id="321" r:id="rId10"/>
    <p:sldId id="340" r:id="rId11"/>
    <p:sldId id="343" r:id="rId12"/>
    <p:sldId id="325" r:id="rId13"/>
    <p:sldId id="302" r:id="rId14"/>
    <p:sldId id="303" r:id="rId15"/>
    <p:sldId id="304" r:id="rId16"/>
    <p:sldId id="305" r:id="rId17"/>
    <p:sldId id="313" r:id="rId18"/>
    <p:sldId id="315" r:id="rId19"/>
    <p:sldId id="314" r:id="rId20"/>
    <p:sldId id="322" r:id="rId21"/>
    <p:sldId id="285" r:id="rId22"/>
    <p:sldId id="331" r:id="rId23"/>
    <p:sldId id="327" r:id="rId24"/>
    <p:sldId id="297" r:id="rId25"/>
    <p:sldId id="316" r:id="rId26"/>
    <p:sldId id="290" r:id="rId27"/>
    <p:sldId id="291" r:id="rId28"/>
    <p:sldId id="268" r:id="rId29"/>
    <p:sldId id="323" r:id="rId30"/>
    <p:sldId id="333" r:id="rId31"/>
    <p:sldId id="318" r:id="rId32"/>
    <p:sldId id="328" r:id="rId33"/>
    <p:sldId id="298" r:id="rId34"/>
    <p:sldId id="274" r:id="rId35"/>
    <p:sldId id="324" r:id="rId36"/>
    <p:sldId id="335" r:id="rId37"/>
    <p:sldId id="336" r:id="rId38"/>
    <p:sldId id="329" r:id="rId39"/>
    <p:sldId id="278" r:id="rId40"/>
    <p:sldId id="348" r:id="rId41"/>
    <p:sldId id="275" r:id="rId42"/>
    <p:sldId id="276" r:id="rId43"/>
    <p:sldId id="346" r:id="rId44"/>
    <p:sldId id="259" r:id="rId45"/>
    <p:sldId id="261" r:id="rId46"/>
    <p:sldId id="347" r:id="rId47"/>
    <p:sldId id="344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92968" autoAdjust="0"/>
  </p:normalViewPr>
  <p:slideViewPr>
    <p:cSldViewPr snapToGrid="0">
      <p:cViewPr varScale="1">
        <p:scale>
          <a:sx n="122" d="100"/>
          <a:sy n="122" d="100"/>
        </p:scale>
        <p:origin x="110" y="211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5D94AF-96EB-487C-B939-6CE2DFBD4DC7}" type="datetime1">
              <a:rPr lang="ko-KR" altLang="en-US"/>
              <a:pPr lvl="0">
                <a:defRPr/>
              </a:pPr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C154FB-B7D0-4F76-BDDE-18AD8868F6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87F2A-00D0-D93E-FE62-FB56C2D7A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4DFA73-92A9-EB3C-6D56-15395D0FB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9BA6B7-1A84-AE8A-A308-6D9DF59DC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6AC21-FCDF-6872-23FA-0B90CB82C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5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6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3545-9C02-ABA9-6359-DBBE9899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592B25-2124-56A8-FA88-200D166B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401703-3987-291C-9D4D-9FF51718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7ADB8-3C38-C525-CC11-EB836FD2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2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command finds all students with the last name “Park” and lists them in order of </a:t>
            </a:r>
            <a:r>
              <a:rPr lang="en-US" altLang="ko-KR"/>
              <a:t>student id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8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AB4C-3608-5186-BEBD-D9C09958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57ED8E-E4EE-3BF3-8A44-AFB36493F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508218-6522-79E0-C2DF-E6980886F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411DD-75E9-CF74-4BDF-31FC1699B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7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8F28-63BC-684A-F642-AE1B8398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98161E-ED8C-5808-41FF-1D16E67AF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00464E-9398-A18F-619C-4BC83D7FE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002EE5-1344-9505-099F-C37DE90CE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90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90B01-3D9A-D59B-12CF-6BC9A7B1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BFCDB2-8811-9AAA-299D-90389A3B4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3F9843-EEAF-CE70-63C4-D58049906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BF311-A80D-E7FD-D91E-B8E444DF4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16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28D2C-116E-B5DF-68A0-A9614E89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22E534-ACBC-111F-5DCB-9D3F95ECC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060750-A43C-63EF-0ED2-F272E172A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0DF22-4309-1A83-78F2-0CEA585A0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88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376D-CD64-716D-BB3F-0B8B8D63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26439F-79C5-130F-4847-6886D7A30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D6AA3C-0953-98EA-6B2A-220D16C6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944C5-3A0C-5227-259E-25EF5849E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3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49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2FD0-B0E7-6011-4ABD-F48CC66D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30AF4D-4D9B-4123-319B-68F1ADA5A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717A9C-8B28-359B-E16E-9FE5E7A4F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32408-9DB4-32A4-C8D2-07FBF938E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D3EB9-F519-AED1-CA42-4F9569C5C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9F6B5A-65A2-E261-B6BB-C4BFB27FB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DF6696-96C0-AA13-0C81-CB82A8130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1F6AD-D5EA-B4EA-EE81-5181E4916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1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59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96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19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35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950F-085F-7A8A-BE6B-9CBBAB4E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A20FDC-9F05-AAE0-E6EB-95EE6941D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35B7A3-FBEC-D46F-3B4C-646EF0609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3906E-09B1-D054-0EA3-465BDBD4F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5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5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A7162-C09E-87E4-6B79-785C430FF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41C6D3-350E-7FC4-BB76-E7FAACAF3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26E092-64EB-7C08-3DA9-100C9A7FB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80E95-E424-3976-ABC7-D835AE4F2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3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4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2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374C-B933-5A49-E9BE-B0105611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040FCA-8FF2-24B1-8760-D50E4B386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7DA22C-81FC-25BB-816B-6E44CFAAA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769DC-CD44-152F-44DF-813275891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9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A43F0-FC1C-3898-6770-B401E9816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226990-4906-4A2C-F290-B93ABF188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FC908E-CA77-936F-5A51-4F2C0DC8A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8C4B7-B943-0B47-FDD6-6CD327FFC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  <a:lvl2pPr>
              <a:defRPr sz="20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2pPr>
            <a:lvl3pPr>
              <a:defRPr sz="18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3pPr>
            <a:lvl4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4pPr>
            <a:lvl5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118934"/>
            <a:ext cx="9912626" cy="2387600"/>
          </a:xfrm>
        </p:spPr>
        <p:txBody>
          <a:bodyPr/>
          <a:lstStyle/>
          <a:p>
            <a: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4. A Unix Shell</a:t>
            </a:r>
            <a:b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System Programming Assignment</a:t>
            </a:r>
            <a:endParaRPr lang="ko-KR" altLang="en-US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altLang="ko-K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Jongki</a:t>
            </a:r>
            <a:r>
              <a:rPr lang="en-US" altLang="ko-K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TNET Lab.</a:t>
            </a:r>
          </a:p>
          <a:p>
            <a:endParaRPr lang="ko-KR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55CE53-4313-29BE-4BFC-2FB69250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24605E-8C5A-FC02-9CE9-2F47358E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for Basic Shell 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E5C69-1B92-BFE0-4A78-D44284D86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29268"/>
          </a:xfrm>
        </p:spPr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No need to implement handling internal (built-in) commands</a:t>
            </a:r>
          </a:p>
          <a:p>
            <a:r>
              <a:rPr lang="en-US" altLang="ko-KR" dirty="0"/>
              <a:t>Two built-in commands are provided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ko-KR" dirty="0"/>
              <a:t> command</a:t>
            </a:r>
          </a:p>
          <a:p>
            <a:pPr lvl="2"/>
            <a:r>
              <a:rPr lang="en-US" altLang="ko-KR" dirty="0"/>
              <a:t>Moves to the specified directory</a:t>
            </a:r>
          </a:p>
          <a:p>
            <a:pPr lvl="2"/>
            <a:r>
              <a:rPr lang="en-US" altLang="ko-KR" dirty="0"/>
              <a:t>If no argument is provided, use the env. variable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altLang="ko-KR" dirty="0"/>
              <a:t>) to navigate to the home directory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ko-KR" dirty="0"/>
              <a:t> command to exit the shell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snush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fork(),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(),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waitpid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to utilize ()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build_command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(): </a:t>
            </a:r>
            <a:r>
              <a:rPr lang="en-US" altLang="ko-KR" dirty="0"/>
              <a:t>a wrapper 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dirty="0"/>
              <a:t>Uses a full range of token indices</a:t>
            </a:r>
          </a:p>
          <a:p>
            <a:pPr lvl="1"/>
            <a:r>
              <a:rPr lang="en-US" altLang="ko-KR" dirty="0"/>
              <a:t>Do not modify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build_command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&amp;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52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4FE60-DF61-2F5C-3C45-23234AB94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62826-817C-5EBA-A979-37C8D01E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BA7E57-ABAC-2627-DBD2-1AD3AFDB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Basic Shell 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DDEA8-2F17-D012-C50D-2011410B23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46063"/>
            <a:ext cx="11369963" cy="5216742"/>
          </a:xfrm>
        </p:spPr>
        <p:txBody>
          <a:bodyPr/>
          <a:lstStyle/>
          <a:p>
            <a:r>
              <a:rPr lang="en-US" altLang="ko-KR" dirty="0"/>
              <a:t>Create a child process </a:t>
            </a:r>
          </a:p>
          <a:p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Convert the tokenized input into an argument array for an external command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Do appropriate actions for supporting I/O redirection or a pipe</a:t>
            </a:r>
          </a:p>
          <a:p>
            <a:r>
              <a:rPr lang="en-US" altLang="ko-KR" dirty="0"/>
              <a:t>Execute the command in the child process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/>
              <a:t>Make sure the parent process waits properly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The return value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ea typeface="Tahoma" panose="020B0604030504040204" pitchFamily="34" charset="0"/>
              </a:rPr>
              <a:t>() should be the child‘s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99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F07A-385F-B217-FE0D-D645B218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34B6E-AC57-9AA7-7973-D57480C9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 Redirection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CDA3C-C675-5251-28CE-15B598EEB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91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A1A53E-758C-EF94-7CCF-4781F46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39EB23-8056-93DC-B5A7-341793B7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Redirection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BC734-7578-4DFD-FFC7-22B678F436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Unix allows programmatic way to redirect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or stderr</a:t>
            </a:r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create() </a:t>
            </a:r>
            <a:r>
              <a:rPr lang="en-US" altLang="ko-KR" dirty="0"/>
              <a:t>to open a file for reading or writing, creating the file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altLang="ko-KR" dirty="0"/>
              <a:t>to close unused file descriptors 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r>
              <a:rPr lang="en-US" altLang="ko-KR" dirty="0"/>
              <a:t> to duplicate the file descriptor to any target descriptor, including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r>
              <a:rPr lang="en-US" altLang="ko-KR" dirty="0"/>
              <a:t>For this assignment, support only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redirection (no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70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056C88-10E7-AD76-2F63-E07CB96D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F95B85-26BA-D3B5-61F1-A5B93D9E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14A61-28D2-C4DE-A5CF-A82D0897D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0" y="973316"/>
            <a:ext cx="11490040" cy="5140325"/>
          </a:xfrm>
        </p:spPr>
        <p:txBody>
          <a:bodyPr/>
          <a:lstStyle/>
          <a:p>
            <a:r>
              <a:rPr lang="en-US" altLang="ko-KR" dirty="0"/>
              <a:t>Simple code for implementing “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someprogram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A new child has the identical file descriptor table as parent’s</a:t>
            </a:r>
          </a:p>
          <a:p>
            <a:pPr lvl="1"/>
            <a:r>
              <a:rPr lang="en-US" altLang="ko-KR" dirty="0"/>
              <a:t>The first three file descriptors of a child point to the same terminal as parent’s</a:t>
            </a:r>
          </a:p>
          <a:p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51569A3-7DAD-6C90-4776-FE2E484518ED}"/>
              </a:ext>
            </a:extLst>
          </p:cNvPr>
          <p:cNvGrpSpPr/>
          <p:nvPr/>
        </p:nvGrpSpPr>
        <p:grpSpPr>
          <a:xfrm>
            <a:off x="5167170" y="2819062"/>
            <a:ext cx="6673850" cy="1905516"/>
            <a:chOff x="1219200" y="1018629"/>
            <a:chExt cx="6673850" cy="190551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652A61F3-82B7-2306-0A15-3429402B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A2AA8BE2-24F2-E341-5972-0FED877BB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8D6FFA08-F480-5C71-F542-3C1E9C8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541A42D4-E835-9101-F1A8-62FA9C7C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466A97E0-4EE7-3E2B-52B4-157636157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B95F26F5-97D7-3EEF-AF8C-B3261E29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EBC0447E-6289-AB9D-B32D-20C5F64C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F0FBCE6A-4DCF-DBE6-D0E3-360DC5AC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8FB2CD8-8422-9F27-939E-90EF2F46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B9EA3CA5-6AE6-CE34-A623-12FFC7D39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A4B69770-CE24-6B68-DF45-CC3AA4A4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C242BB25-967D-0A6B-A6CE-555CEB74F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0E966F7F-FA0A-1D25-DD52-D383F58E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56536A9F-9257-B7B6-4AD6-829FB40FC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45E71AFB-6DC6-E678-0CA3-7D2532001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Oval 22">
              <a:extLst>
                <a:ext uri="{FF2B5EF4-FFF2-40B4-BE49-F238E27FC236}">
                  <a16:creationId xmlns:a16="http://schemas.microsoft.com/office/drawing/2014/main" id="{FCC5B0C9-B07D-B547-6949-17F8495E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F7FBE838-DD5C-3C2B-8188-B30C11B55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66535324-404C-1D20-7626-552F3026D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F9B3B80C-E004-EF75-AF3F-6D03797B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4908AEB7-E4CE-3439-1661-1DAE92146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767D6702-402A-DA65-0DF3-1D50D7A32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F9D762F4-E603-8BFB-DF7F-B239F961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AFF85ADC-CE76-ABB3-1BA6-7D330C06A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CDB2EC34-D30E-D900-0106-059879C8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63F5D136-66B8-6767-DB7F-87FD57847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A263F05B-6973-6432-FBCB-0FBFA8E2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5A0A8CE6-D38A-F359-6679-FB78155C0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803EF9F6-8FAC-4D51-DB20-DF418C020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B06A979E-B272-FEC7-2AB5-B86791AF2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01A9E536-3324-0096-DA8C-2A45D6469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0D6C083B-2C6B-B011-465B-64381153EBA2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0CBCA6CF-87D3-1CC9-48A7-DAB173547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DC97404-D5C8-5722-ACCE-287BAF7BC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34B775C-2E6C-3DE3-9E8D-94D32B172096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89EEE0E4-A0B9-9C42-0105-99F1932BCECE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0800000">
              <a:off x="4897048" y="1679239"/>
              <a:ext cx="817952" cy="292406"/>
            </a:xfrm>
            <a:prstGeom prst="bentConnector3">
              <a:avLst>
                <a:gd name="adj1" fmla="val 9944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6C758189-ADA7-914F-9421-72B4BB2A9A5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CBE988A1-593F-7482-2E4D-BAC0927A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B900889-84AE-06C1-38E8-19325306FA92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ko-KR" altLang="en-US" sz="12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=</a:t>
            </a:r>
            <a:r>
              <a:rPr lang="ko-KR" altLang="en-US" sz="12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058439A-6546-290D-454C-DD514F9FB280}"/>
              </a:ext>
            </a:extLst>
          </p:cNvPr>
          <p:cNvCxnSpPr>
            <a:cxnSpLocks/>
          </p:cNvCxnSpPr>
          <p:nvPr/>
        </p:nvCxnSpPr>
        <p:spPr>
          <a:xfrm>
            <a:off x="75357" y="2926080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8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A7C6-BE81-DDB9-565F-4DD90B3E5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E6F1CE-622A-4FA8-6E19-D4398619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200239-7463-F12B-6A8C-33DF9F26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ADC8A-5973-6373-1977-58EC23B89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0" y="973316"/>
            <a:ext cx="11369963" cy="5140325"/>
          </a:xfrm>
        </p:spPr>
        <p:txBody>
          <a:bodyPr/>
          <a:lstStyle/>
          <a:p>
            <a:r>
              <a:rPr lang="en-US" altLang="ko-KR" dirty="0"/>
              <a:t>Child process creates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ADE63F3-9AC1-0A8F-599D-B0D9FB58C38A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2757055" y="2415167"/>
            <a:chExt cx="6673850" cy="2057886"/>
          </a:xfrm>
        </p:grpSpPr>
        <p:sp>
          <p:nvSpPr>
            <p:cNvPr id="43" name="Text Box 4">
              <a:extLst>
                <a:ext uri="{FF2B5EF4-FFF2-40B4-BE49-F238E27FC236}">
                  <a16:creationId xmlns:a16="http://schemas.microsoft.com/office/drawing/2014/main" id="{B9FE72C1-E340-4CE9-1706-828985D3E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549" y="2415683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44" name="Text Box 6">
              <a:extLst>
                <a:ext uri="{FF2B5EF4-FFF2-40B4-BE49-F238E27FC236}">
                  <a16:creationId xmlns:a16="http://schemas.microsoft.com/office/drawing/2014/main" id="{234B4B32-6F5F-72FD-4327-BD5975CA3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301" y="2415683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DF06A0B4-D301-17B5-F8F5-41669A06B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0252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FA3EE6D2-3B2E-E91A-8B23-072DB0DF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1014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BA3BDD8F-BC91-0D82-B16C-F1FE028E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2538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E59F933D-6F99-DD55-AC0D-A2D4E666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3300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B939CD1F-6DD5-C8B6-1EDE-E39F48884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4824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6DD38086-78A9-9F94-3B5C-59178C5F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5586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4A8E569E-CE90-7ED6-A744-D1700D01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711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16">
              <a:extLst>
                <a:ext uri="{FF2B5EF4-FFF2-40B4-BE49-F238E27FC236}">
                  <a16:creationId xmlns:a16="http://schemas.microsoft.com/office/drawing/2014/main" id="{0C86D089-EFAB-BF14-14B7-C4BA6C89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4092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8B3B797D-494A-9414-2F61-F7A113520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655" y="3863483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82D83DD4-126A-8363-EAC4-436860C05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055" y="3101483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8AB5607C-BED2-3BCC-2EA6-23E03F43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0252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" name="Oval 20">
              <a:extLst>
                <a:ext uri="{FF2B5EF4-FFF2-40B4-BE49-F238E27FC236}">
                  <a16:creationId xmlns:a16="http://schemas.microsoft.com/office/drawing/2014/main" id="{BF3F7B81-AD1F-0DBF-957A-20AA7DB9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1014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776C2313-7167-4D67-08AD-1D25D3B4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2538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22">
              <a:extLst>
                <a:ext uri="{FF2B5EF4-FFF2-40B4-BE49-F238E27FC236}">
                  <a16:creationId xmlns:a16="http://schemas.microsoft.com/office/drawing/2014/main" id="{7DFF5C98-E14C-723D-F621-598CF664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3300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527C47EF-A119-2C63-6AD5-25A86ED40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4824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Oval 24">
              <a:extLst>
                <a:ext uri="{FF2B5EF4-FFF2-40B4-BE49-F238E27FC236}">
                  <a16:creationId xmlns:a16="http://schemas.microsoft.com/office/drawing/2014/main" id="{5B49A3A2-D167-9780-A4A0-24F594FEC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5586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1D85AA20-45CF-D93B-BC72-6ABC3356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711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3EBFDF7B-9AE8-C162-B572-982C8601E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4092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D3F20B5F-1ECB-A336-B2A9-7D59CE5F0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455" y="3863483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E71AE05F-EBEB-3D7C-6798-333992E42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3455" y="3101483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4775CEF6-880F-BAD4-7241-F916C3B11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0252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66" name="Text Box 38">
              <a:extLst>
                <a:ext uri="{FF2B5EF4-FFF2-40B4-BE49-F238E27FC236}">
                  <a16:creationId xmlns:a16="http://schemas.microsoft.com/office/drawing/2014/main" id="{D21B9549-EAEC-6A1D-F4FD-C1D6F1F50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2538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55E6A350-2846-9AB4-AFB6-2CE8AAA00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4824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76D59DFC-B8CB-2333-699A-5234765C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7110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9" name="Text Box 41">
              <a:extLst>
                <a:ext uri="{FF2B5EF4-FFF2-40B4-BE49-F238E27FC236}">
                  <a16:creationId xmlns:a16="http://schemas.microsoft.com/office/drawing/2014/main" id="{84D1CA34-D930-164A-29DE-D98363032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0252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4F590B6D-87C5-7D3B-DF1A-1AE95BC70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2538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1" name="Text Box 43">
              <a:extLst>
                <a:ext uri="{FF2B5EF4-FFF2-40B4-BE49-F238E27FC236}">
                  <a16:creationId xmlns:a16="http://schemas.microsoft.com/office/drawing/2014/main" id="{A8A6E005-EC15-1A51-4BD2-6F2DB850B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4824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2" name="Text Box 44">
              <a:extLst>
                <a:ext uri="{FF2B5EF4-FFF2-40B4-BE49-F238E27FC236}">
                  <a16:creationId xmlns:a16="http://schemas.microsoft.com/office/drawing/2014/main" id="{03450266-10D8-20B2-0D6C-B02C7956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7110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73" name="Oval 35">
              <a:extLst>
                <a:ext uri="{FF2B5EF4-FFF2-40B4-BE49-F238E27FC236}">
                  <a16:creationId xmlns:a16="http://schemas.microsoft.com/office/drawing/2014/main" id="{82B85062-CC6F-E0EF-BFCC-A7A09E23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855" y="3787253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4" name="Oval 36">
              <a:extLst>
                <a:ext uri="{FF2B5EF4-FFF2-40B4-BE49-F238E27FC236}">
                  <a16:creationId xmlns:a16="http://schemas.microsoft.com/office/drawing/2014/main" id="{F17B0B3A-51FD-F0E9-D162-F3D04ED8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78725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5B2846F5-F1D3-2AE0-EFCE-80CC2F876445}"/>
                </a:ext>
              </a:extLst>
            </p:cNvPr>
            <p:cNvCxnSpPr/>
            <p:nvPr/>
          </p:nvCxnSpPr>
          <p:spPr>
            <a:xfrm rot="5400000" flipH="1" flipV="1">
              <a:off x="5114633" y="2612997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37ED636D-56D6-5CFA-8F8A-E052D0BC2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096" y="3075777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843FD456-04F9-1977-DF7D-C32C1703C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096" y="3116270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329A5408-18FA-E735-3F2F-F59BC794FC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75703" y="3112127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4B8549A7-A4F8-9802-083D-7F37517054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34903" y="3075777"/>
              <a:ext cx="817952" cy="292406"/>
            </a:xfrm>
            <a:prstGeom prst="bentConnector3">
              <a:avLst>
                <a:gd name="adj1" fmla="val 9944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F5C00C4B-2E6E-3C28-81A9-83F6D49B86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65469" y="3000537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39945FE0-46A6-4F53-3A48-4B977BC43689}"/>
                </a:ext>
              </a:extLst>
            </p:cNvPr>
            <p:cNvCxnSpPr>
              <a:stCxn id="74" idx="2"/>
              <a:endCxn id="73" idx="6"/>
            </p:cNvCxnSpPr>
            <p:nvPr/>
          </p:nvCxnSpPr>
          <p:spPr>
            <a:xfrm rot="10800000" flipV="1">
              <a:off x="6643255" y="3825353"/>
              <a:ext cx="609600" cy="304800"/>
            </a:xfrm>
            <a:prstGeom prst="bentConnector3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2" name="Oval 27">
              <a:extLst>
                <a:ext uri="{FF2B5EF4-FFF2-40B4-BE49-F238E27FC236}">
                  <a16:creationId xmlns:a16="http://schemas.microsoft.com/office/drawing/2014/main" id="{5EC63C85-91BF-5C60-9272-031B9F719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055" y="2415167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2ED00F-CC47-AFE8-C561-79D2FE1079AD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BD159B6-871D-1BDD-F3FD-2B522A2EAD50}"/>
              </a:ext>
            </a:extLst>
          </p:cNvPr>
          <p:cNvCxnSpPr>
            <a:cxnSpLocks/>
          </p:cNvCxnSpPr>
          <p:nvPr/>
        </p:nvCxnSpPr>
        <p:spPr>
          <a:xfrm>
            <a:off x="75357" y="3300152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2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CE946-3A61-FEE2-98BB-B9F462590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C09669-374F-C235-28B9-70D9233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4B093B-70E3-2CF6-B953-C232F05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104DA-E09D-877D-08E6-24114E328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dirty="0"/>
              <a:t> and file descriptor number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dirty="0"/>
              <a:t> can be used interchangeably after the successful call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812624-803B-4371-EA97-E21085118548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8D9EDB25-CCCD-7E0A-A1CB-09ABD4775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7A320FC-82A2-8E13-1316-F5BAE38C2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208A213-24DC-158F-057C-5DCF928A9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727DF86C-C83C-1259-9D4C-F5BC9EDBD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C98260C-AAC9-AE45-4E08-F817B8C7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23D9CFED-EF2F-50D7-2520-78FB2178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B2530944-BD10-98E4-7BE9-CF3403B9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85078FE2-BF84-24A9-BA45-32B31AC61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CDF68742-89B7-5E5B-148B-49752BAC9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3925566D-86E0-8104-D29D-523789CB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D48406A-70F3-6633-5225-A5E89CC9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0EF7702D-75DC-30C9-D194-255693185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48310F58-AADE-7AD8-41F1-469BAA86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14DCEFD8-AFC6-088C-9055-88C3D6FC6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E2EEE53F-2FB2-7554-7A24-F6AB37648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798EACC2-D4FA-0899-8945-8FB03FA8F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89773CF-A174-316B-A045-55378613E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0D128FE1-5DBD-2044-9D94-4640CBD0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318BAD77-B536-E8F3-3078-4C5A9B27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2C3EB6F2-2184-1E0B-7019-AD85A56C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539C529B-D4DF-588C-A9CD-42C3A70C1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3957CEE-67CF-73F3-E353-CABBD8B4C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3734CB11-9BCB-82AD-7CBB-82CEBB423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4B550F08-B4EA-4032-C9E4-5E7F1FF6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E3D6AD87-A926-36FD-B417-3FBACABA3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FCE57B96-8B35-646F-1D3F-53863C338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B4FBFD46-88F3-5725-13F6-8C47758AD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11E30616-08ED-07BC-122D-E84B3B7B1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F3080AA4-7964-BDF1-9152-45124577A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FD8BCD1A-0EA1-B182-4C8B-0CD60ABA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39071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39CF70B-4189-A1FD-B4FC-DC89D9D4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BF5DC83B-9CD7-C60F-1490-468781B60DB5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D3122272-C56C-D925-C49A-0F2BC7C95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47EF40C-AF01-FB9C-48EF-B5752AB87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2C972046-84F8-A92C-F997-C72A20299DC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5821F9BF-2717-C38C-5D0F-64BB7CDDDB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49C02209-2514-C005-D242-894718A5BCA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05400" y="2428815"/>
              <a:ext cx="609600" cy="304800"/>
            </a:xfrm>
            <a:prstGeom prst="bentConnector3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FB0E5C1-898C-AC0F-CFE5-030A93A66D6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77EFE5A0-FC86-3714-5A07-328B5C3C6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FD2F88C9-E545-F043-F0B5-F1C14C51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A5DCBDB-B806-9B2B-00FA-B59753A2814D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4E22B3A-D62A-369C-8740-17FA851F14F2}"/>
              </a:ext>
            </a:extLst>
          </p:cNvPr>
          <p:cNvCxnSpPr>
            <a:cxnSpLocks/>
          </p:cNvCxnSpPr>
          <p:nvPr/>
        </p:nvCxnSpPr>
        <p:spPr>
          <a:xfrm>
            <a:off x="75357" y="3472141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0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C199-6CC1-DF8B-7C98-CFFEEABD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A419D0-A607-6355-831B-0101674E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D47157-AF94-8BCB-E5A5-E424D60F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(4)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6406B-8EF7-4894-5099-F97C5A0C7E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/>
              <a:t>Closes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dirty="0"/>
              <a:t> (index 3 at file descriptor table)</a:t>
            </a: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6038B76-4EDE-9C90-B555-5560DB8E46E4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43589D6D-C214-3F0E-37C1-B641DCAB8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7E4BF83-D3C4-F167-355B-C6A049C41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469DF432-0F56-DAFD-10DB-69BD332D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A085B64-4CE1-2354-53B0-07F69121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C797632-21D2-48C3-0385-DCF2E078D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C6A0FA0D-879D-7DC0-FFC0-6B000C6C9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F746029-A9F5-E09E-B291-E91560DFF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E78C8D0C-1E4B-A3F9-5953-E69DC51E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0E517162-5345-A996-029D-E8924F1F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DE039498-9F67-E704-BAD7-509BF76BF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3B19923C-8753-6334-8772-7FB7077DE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7D88DAA2-98EF-7985-8862-87218BBCE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A0ABB3FD-5B48-05E1-EB34-D23D1C20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4628E559-812E-89D8-FF0B-3DB41933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DAB8A6EA-7244-42B7-14BC-9A20DB45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8F450796-6ED1-5461-3F6A-F7FAAEA7C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29A3BAF-9A7F-28DD-C72A-05A1A610D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5B130FBA-28D7-F5BE-AB96-CEE889F4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D9A430F7-7A98-4AAB-CB9F-DC4DE681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0AE650EA-9B68-ED8C-6481-F10737348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DBF46B69-FE95-3CD9-68A0-1A5D91BF9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8F7D115B-A614-11F2-7F48-E0B8FC56A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007B81D6-CE76-60A5-9DDD-261DD889C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F5A18548-83BF-0798-E148-311E3065A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9534DF1B-519D-F6B0-04CF-B5AA59A4A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0D269AFE-ABC8-E0B4-ECF0-52FEABFD7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C8AB6F40-5083-D294-71B3-7A26A999A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71C4AFF9-C2A0-2784-BA88-3E37B9BA1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84F9EB98-6C01-ABF0-C18C-64028AC90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5C4ECB63-BADE-F502-9F37-524C9EC40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4F857B13-BDA0-D39D-89EB-2304DC010CB2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10D6DB3-9F81-D95F-52D3-BAB098A49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0DCA0BB8-FD26-73C1-DC3F-57BBD6A7C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975DD516-D5C8-2E9F-BDBD-0542B99079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44C1CED6-C274-A31E-E705-16BE974DEF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66A6FABA-7586-8D78-5309-3D739044DB23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212B0D8F-9D7A-5F6D-C2BB-1423601DD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41E25894-D118-5F82-8947-99CDB5C66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A7341E8-CD55-9F4A-04B6-151AFD0FADCB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E4D8A8F-C5BB-145C-6868-AF7359D7ABB7}"/>
              </a:ext>
            </a:extLst>
          </p:cNvPr>
          <p:cNvCxnSpPr>
            <a:cxnSpLocks/>
          </p:cNvCxnSpPr>
          <p:nvPr/>
        </p:nvCxnSpPr>
        <p:spPr>
          <a:xfrm>
            <a:off x="75357" y="3663333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7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CE22-63A7-B340-D32A-C31CD02A2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896AD1-9A8F-D758-C585-D09FE394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9AB9D6-121A-CDE2-B069-AB4C38F8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(5)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96A331-B7D0-7D7D-DAAC-30F6566AD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someprogram</a:t>
            </a:r>
            <a:r>
              <a:rPr lang="en-US" altLang="ko-KR" dirty="0"/>
              <a:t> executes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redirected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99CEDE4-B185-5252-62CB-1AC906A9AD1D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FE2C9012-9719-CB59-C2E1-BE14F881E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C3A7987-9A57-9386-EB48-36412C27A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8BACB34-42F3-89EE-5B02-951BBCC8C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2024F17-3397-FFE6-27E5-6F5DCDC9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C61D784B-A8DF-9008-6AF2-A14A920B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247EE612-00F3-1A66-2D25-13AC74BB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65DE258-7987-43EB-E3DB-539B5C6B2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A67D910D-D33C-30AB-320F-D7D9EB1C1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8CDD4C2-C9C8-024B-E88D-D273899D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437298D7-C868-7E7D-6B20-95A9AA05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C6E366A-2670-7CD0-BA92-C4A168B2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6D7AE285-11C3-D05A-CE1F-744340BD1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A8818A6-1128-5065-7727-B53B7C5E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472E16BC-B90E-9E82-63F7-676EFBAE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9F3BC6F8-3499-1FA6-6CA8-5C2C9CAA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E16DA6E7-9921-D18E-B053-B34CF515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C41A78E-0485-F457-59C8-4BAA10C8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152080A-FCBD-EDBD-D512-30F920327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8E8D0F56-967C-8F77-F989-19EC5A4F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E298E53C-988D-F97B-14C8-89D3A1A5A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F58CC1F8-D080-8481-BB46-6A9C94021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D7767362-BE18-7A29-0036-E65B9A16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3D057021-803D-9A1E-94DF-3340E6DE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8589FF70-4AD3-0362-2EA9-3632962F9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94E268F-408C-21F6-FFA3-369E97C0E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BC4EDA6E-3C2A-FA06-A393-B3416C11B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0EA0AEFB-D18A-3394-C87C-9EB93E998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35DCC7BB-7F0D-417B-A40D-EDA5BC56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519C255D-4DD4-C166-5DD5-1BC84700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10A4FF87-C3C9-5482-ADC5-DE8F644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730A5175-8ECE-9088-0FD6-F4A82BCC600E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B28A73B-69E9-F387-1563-B2534263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4491FAA4-16FC-C517-A480-F0CECA35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D06DC87E-D8CC-AF17-8821-89C8B21E28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5F75715F-AFB6-4C7E-97CB-0F8C20CB48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2588DCEB-C2D3-B610-C0C6-F6C653733079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BAF8641C-D105-97B8-8A47-276CE97EE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AAEFBB1C-C5D0-B8EE-8574-26FEDF9C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99793B2-5BA7-9B61-DB25-1AEDD34E45C3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DB6B6F-037E-95A7-0232-9180FAC44525}"/>
              </a:ext>
            </a:extLst>
          </p:cNvPr>
          <p:cNvCxnSpPr>
            <a:cxnSpLocks/>
          </p:cNvCxnSpPr>
          <p:nvPr/>
        </p:nvCxnSpPr>
        <p:spPr>
          <a:xfrm>
            <a:off x="75357" y="3854526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1EFBC-AF64-B423-A68B-AE8552D74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1890D6-9AFA-300D-DE38-61E1209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123853-D319-CF32-A6B5-A32F4A66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(6)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47001-A433-FD28-0E7B-272E3B79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someprogram</a:t>
            </a:r>
            <a:r>
              <a:rPr lang="en-US" altLang="ko-KR" dirty="0"/>
              <a:t> exits</a:t>
            </a:r>
          </a:p>
          <a:p>
            <a:r>
              <a:rPr lang="en-US" altLang="ko-KR" dirty="0"/>
              <a:t>Parent process returns from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en-US" altLang="ko-KR" dirty="0"/>
              <a:t>and proceeds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BCF9D15-6BE9-7698-59BC-94F4FB396C87}"/>
              </a:ext>
            </a:extLst>
          </p:cNvPr>
          <p:cNvGrpSpPr/>
          <p:nvPr/>
        </p:nvGrpSpPr>
        <p:grpSpPr>
          <a:xfrm>
            <a:off x="5047093" y="2742877"/>
            <a:ext cx="3962400" cy="1905516"/>
            <a:chOff x="1219200" y="1018629"/>
            <a:chExt cx="3962400" cy="190551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393295C4-9838-E530-0638-80B90D98D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47F805B-997B-86CC-F632-CF02D3114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B011948B-59A2-B572-0B93-85E9BD97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09FAC6BC-749E-40E4-986C-2AEC925FE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84E95B48-6AD5-4874-2D13-29BBD7DB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277D10B6-2264-C077-4C50-5B1206A41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A6785BC5-F94F-1FEA-A290-14C42342C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26CEC7F7-740C-09E5-1212-3660A5753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991EA40D-305F-589C-5406-2C7482D0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99A6F932-AD29-27BE-64DF-9387DE03E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B7CAFDA6-4ABD-6C75-6D3C-7DE611A1A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821BCB4D-E2AA-BE5E-2978-635D9F208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2D1B187E-BE78-235E-F64B-55991836F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23FAF319-1F42-3BEA-2842-4CB2CC5E5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DF688327-BEC4-9614-5861-4A558685B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B1AFBF2-1358-255A-5FAC-09B4150268CE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58DB48F-FC0A-5F07-1254-1AF75200F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0D504167-EA1C-76A0-590A-1D0333C42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29A07AC7-E7D9-5824-51C5-0553528F7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822237C-9D73-CECE-828E-777EEE7E4F93}"/>
              </a:ext>
            </a:extLst>
          </p:cNvPr>
          <p:cNvSpPr txBox="1"/>
          <p:nvPr/>
        </p:nvSpPr>
        <p:spPr>
          <a:xfrm>
            <a:off x="630475" y="2432992"/>
            <a:ext cx="3903633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178FCDF-D9D4-5FBA-22A1-380221B79087}"/>
              </a:ext>
            </a:extLst>
          </p:cNvPr>
          <p:cNvCxnSpPr>
            <a:cxnSpLocks/>
          </p:cNvCxnSpPr>
          <p:nvPr/>
        </p:nvCxnSpPr>
        <p:spPr>
          <a:xfrm>
            <a:off x="75357" y="4943497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9B27F9-6006-D4DB-15FB-4B11ED86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882231-1726-08DA-C09D-CF83A44D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What You Should Do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5304C-D6C3-7476-D31E-51F2AF45C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666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Implement basic shell functionality</a:t>
            </a:r>
          </a:p>
          <a:p>
            <a:pPr lvl="1"/>
            <a:r>
              <a:rPr lang="en-US" altLang="ko-KR" dirty="0"/>
              <a:t>Utilize parsed command line</a:t>
            </a:r>
          </a:p>
          <a:p>
            <a:pPr lvl="1"/>
            <a:r>
              <a:rPr lang="en-US" altLang="ko-KR" dirty="0"/>
              <a:t>External command execution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Support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</a:p>
          <a:p>
            <a:pPr lvl="1"/>
            <a:r>
              <a:rPr lang="en-US" altLang="ko-KR" dirty="0"/>
              <a:t>Standard input redirection</a:t>
            </a:r>
          </a:p>
          <a:p>
            <a:pPr lvl="1"/>
            <a:r>
              <a:rPr lang="en-US" altLang="ko-KR" dirty="0"/>
              <a:t>Standard output redirection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Support for pipe</a:t>
            </a:r>
          </a:p>
          <a:p>
            <a:pPr lvl="1"/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pipe support</a:t>
            </a:r>
          </a:p>
          <a:p>
            <a:pPr lvl="1"/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pipe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15242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0391-23F8-0CB7-EB88-A6808105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B4E2-D083-EBA5-893F-3BFE9CD0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TO-DOs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F9FC09-5E9D-BF2F-0E58-76318F73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1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063C4-672F-0BF2-BFB9-FC2E6FE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D95A95-4888-73DE-3800-85F98AE3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Redirection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CBF7F-AD35-EEE4-0909-CB19F4E9D2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redout_handler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Sample implementation of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redin_handler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is provided in the skeleton code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open()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5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0B1D0-6997-C68D-CA73-5781E232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918574-308E-A32A-51B0-C850B373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E1FFC4-7CFB-3354-7C7B-C4CC083F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Redirection in </a:t>
            </a:r>
            <a:r>
              <a:rPr lang="en-US" altLang="ko-KR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886A8-8351-04F1-0054-118009BCC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46063"/>
            <a:ext cx="11369963" cy="5216742"/>
          </a:xfrm>
        </p:spPr>
        <p:txBody>
          <a:bodyPr/>
          <a:lstStyle/>
          <a:p>
            <a:r>
              <a:rPr lang="en-US" altLang="ko-KR" dirty="0"/>
              <a:t>Redirect its input and output to a specified file before the command is executed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redirection: opens a file (w/ read-only perm.), replaces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with the </a:t>
            </a:r>
            <a:r>
              <a:rPr lang="en-US" altLang="ko-KR" dirty="0" err="1"/>
              <a:t>fd</a:t>
            </a:r>
            <a:endParaRPr lang="en-US" altLang="ko-KR" dirty="0"/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redirection: replaces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with the redirected </a:t>
            </a:r>
            <a:r>
              <a:rPr lang="en-US" altLang="ko-KR" dirty="0" err="1"/>
              <a:t>fd</a:t>
            </a:r>
            <a:endParaRPr lang="en-US" altLang="ko-KR" dirty="0"/>
          </a:p>
          <a:p>
            <a:pPr lvl="1"/>
            <a:r>
              <a:rPr lang="en-US" altLang="ko-KR" dirty="0"/>
              <a:t>Set appropriate permissions for the output file</a:t>
            </a:r>
          </a:p>
          <a:p>
            <a:r>
              <a:rPr lang="en-US" altLang="ko-KR" dirty="0"/>
              <a:t>No need to support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ko-KR" dirty="0"/>
              <a:t> redirection</a:t>
            </a:r>
          </a:p>
        </p:txBody>
      </p:sp>
    </p:spTree>
    <p:extLst>
      <p:ext uri="{BB962C8B-B14F-4D97-AF65-F5344CB8AC3E}">
        <p14:creationId xmlns:p14="http://schemas.microsoft.com/office/powerpoint/2010/main" val="15743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82C7F-6D82-95E9-98F8-8A99847F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428EF-E299-14AB-AF22-251C96B8C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 Pipe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CCA94-102D-1044-FE9D-6B447183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F443D4-D3A7-7B6C-3F1C-4FD719E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4FE744-F7B0-6C82-AD4A-BEA2EB55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Pipe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BF2BC-4BAD-36C4-C863-2CAF7746F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861" y="956426"/>
            <a:ext cx="11369963" cy="5140325"/>
          </a:xfrm>
        </p:spPr>
        <p:txBody>
          <a:bodyPr/>
          <a:lstStyle/>
          <a:p>
            <a:r>
              <a:rPr lang="en-US" altLang="ko-KR" dirty="0"/>
              <a:t>A pipe allows two processes on the same machine to exchange data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of the previous program flows into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of the next program</a:t>
            </a:r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pipe()</a:t>
            </a:r>
            <a:r>
              <a:rPr lang="en-US" altLang="ko-KR" dirty="0"/>
              <a:t>to create a pair of </a:t>
            </a:r>
            <a:r>
              <a:rPr lang="en-US" altLang="ko-KR" dirty="0" err="1"/>
              <a:t>fds</a:t>
            </a:r>
            <a:r>
              <a:rPr lang="en-US" altLang="ko-KR" dirty="0"/>
              <a:t> (2 </a:t>
            </a:r>
            <a:r>
              <a:rPr lang="en-US" altLang="ko-KR" dirty="0" err="1"/>
              <a:t>fds</a:t>
            </a:r>
            <a:r>
              <a:rPr lang="en-US" altLang="ko-KR" dirty="0"/>
              <a:t>) that are connected to each other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en-US" altLang="ko-KR" dirty="0">
                <a:ea typeface="Tahoma" panose="020B0604030504040204" pitchFamily="34" charset="0"/>
              </a:rPr>
              <a:t> creates a unidirectional communication line (one for read-only, the other for write-only)</a:t>
            </a:r>
            <a:endParaRPr lang="en-US" altLang="ko-KR" dirty="0"/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ko-KR" dirty="0"/>
              <a:t>to create a child process that shares the two </a:t>
            </a:r>
            <a:r>
              <a:rPr lang="en-US" altLang="ko-KR" dirty="0" err="1"/>
              <a:t>fds</a:t>
            </a:r>
            <a:r>
              <a:rPr lang="en-US" altLang="ko-KR" dirty="0"/>
              <a:t> with the parent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r>
              <a:rPr lang="en-US" altLang="ko-KR" dirty="0"/>
              <a:t>to duplicate any </a:t>
            </a:r>
            <a:r>
              <a:rPr lang="en-US" altLang="ko-KR" dirty="0" err="1"/>
              <a:t>fd</a:t>
            </a:r>
            <a:r>
              <a:rPr lang="en-US" altLang="ko-KR" dirty="0"/>
              <a:t>, including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Pipe descriptors are file descriptors in UNIX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60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BB4D5E-5B05-FA4C-4517-A09A2BFC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0A7D75-41B6-69A8-879A-C5D86F3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Use of Pipes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6FE03-0148-713E-892D-76E788488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file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student_ids.txt</a:t>
            </a:r>
            <a:r>
              <a:rPr lang="en-US" altLang="ko-KR" dirty="0"/>
              <a:t>” contains many student entries</a:t>
            </a:r>
          </a:p>
          <a:p>
            <a:r>
              <a:rPr lang="en-US" altLang="ko-KR" dirty="0"/>
              <a:t>Find all students with the last name “Park”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grep Park student_ids.txt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List the results in order of student id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grep Park student_ids.txt | sort -n</a:t>
            </a:r>
          </a:p>
          <a:p>
            <a:pPr lvl="1"/>
            <a:endParaRPr lang="en-US" altLang="ko-KR" dirty="0">
              <a:ea typeface="Tahoma" panose="020B0604030504040204" pitchFamily="34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6DDDC-10C4-33EB-D822-220E2886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27" y="3569677"/>
            <a:ext cx="4740051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FC4F-E8F6-8ABD-DAE5-D66C14E8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C58CC26-67D2-A29C-25D4-E0BE098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6989"/>
            <a:ext cx="2743200" cy="3651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26</a:t>
            </a:fld>
            <a:r>
              <a:rPr lang="en-US" altLang="ko-KR"/>
              <a:t>-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7FC0E624-1F9C-BAA1-66DE-6790DB9B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Unidirectional</a:t>
            </a:r>
            <a:r>
              <a:rPr lang="ko-KR" altLang="en-US" dirty="0"/>
              <a:t> </a:t>
            </a:r>
            <a:r>
              <a:rPr lang="en-US" altLang="ko-KR" dirty="0"/>
              <a:t>Communication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8FF39AA-D7F6-4216-C982-9C741A6B01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980" y="933590"/>
            <a:ext cx="11369963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en-US" altLang="ko-KR" dirty="0">
                <a:ea typeface="Tahoma" panose="020B0604030504040204" pitchFamily="34" charset="0"/>
              </a:rPr>
              <a:t> creates a communication line (</a:t>
            </a:r>
            <a:r>
              <a:rPr lang="en-US" altLang="ko-KR" dirty="0" err="1">
                <a:ea typeface="Tahoma" panose="020B0604030504040204" pitchFamily="34" charset="0"/>
              </a:rPr>
              <a:t>fd</a:t>
            </a:r>
            <a:r>
              <a:rPr lang="en-US" altLang="ko-KR" dirty="0">
                <a:ea typeface="Tahoma" panose="020B0604030504040204" pitchFamily="34" charset="0"/>
              </a:rPr>
              <a:t>[0] for read-only, </a:t>
            </a:r>
            <a:r>
              <a:rPr lang="en-US" altLang="ko-KR" dirty="0" err="1">
                <a:ea typeface="Tahoma" panose="020B0604030504040204" pitchFamily="34" charset="0"/>
              </a:rPr>
              <a:t>fd</a:t>
            </a:r>
            <a:r>
              <a:rPr lang="en-US" altLang="ko-KR" dirty="0">
                <a:ea typeface="Tahoma" panose="020B0604030504040204" pitchFamily="34" charset="0"/>
              </a:rPr>
              <a:t>[1] for write-only)</a:t>
            </a:r>
          </a:p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pipe(), fork() 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Executing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  <a:r>
              <a:rPr lang="ko-KR" alt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after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ko-KR" alt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inherits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the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same file descriptors pointing to the same file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107927-5AD3-83D1-1D53-6FA567FE558A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9361CDE-76CA-1503-C4B2-1FCF089F471D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5C6562-2004-B3B4-0F6D-D423A92F8ADB}"/>
              </a:ext>
            </a:extLst>
          </p:cNvPr>
          <p:cNvSpPr/>
          <p:nvPr/>
        </p:nvSpPr>
        <p:spPr>
          <a:xfrm>
            <a:off x="2229633" y="373693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A1B58F-88D8-781F-6D38-60735A7D7B8C}"/>
              </a:ext>
            </a:extLst>
          </p:cNvPr>
          <p:cNvCxnSpPr>
            <a:cxnSpLocks/>
          </p:cNvCxnSpPr>
          <p:nvPr/>
        </p:nvCxnSpPr>
        <p:spPr>
          <a:xfrm>
            <a:off x="4717584" y="278705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DEBAF7-FB87-B892-AC05-5C28027228AD}"/>
              </a:ext>
            </a:extLst>
          </p:cNvPr>
          <p:cNvCxnSpPr>
            <a:cxnSpLocks/>
          </p:cNvCxnSpPr>
          <p:nvPr/>
        </p:nvCxnSpPr>
        <p:spPr>
          <a:xfrm flipH="1">
            <a:off x="8522806" y="2799015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7A78C4-945F-7486-FE8F-B395D51C6554}"/>
              </a:ext>
            </a:extLst>
          </p:cNvPr>
          <p:cNvCxnSpPr>
            <a:cxnSpLocks/>
          </p:cNvCxnSpPr>
          <p:nvPr/>
        </p:nvCxnSpPr>
        <p:spPr>
          <a:xfrm flipV="1">
            <a:off x="7782387" y="2799015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FDD341-3910-8B79-8602-6CD517261342}"/>
              </a:ext>
            </a:extLst>
          </p:cNvPr>
          <p:cNvCxnSpPr>
            <a:cxnSpLocks/>
          </p:cNvCxnSpPr>
          <p:nvPr/>
        </p:nvCxnSpPr>
        <p:spPr>
          <a:xfrm flipH="1" flipV="1">
            <a:off x="3986219" y="2810575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B9C9D1F-A509-5CB4-13BB-A222593B39DA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4373659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E85A781-2A7C-56DB-5595-04A99857A4BC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4373659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6E4DE87-0242-0D90-C3A2-1A4F9FF89C33}"/>
              </a:ext>
            </a:extLst>
          </p:cNvPr>
          <p:cNvSpPr/>
          <p:nvPr/>
        </p:nvSpPr>
        <p:spPr>
          <a:xfrm>
            <a:off x="2229633" y="5689296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D87CCF-3A9E-71E8-D0F4-E293FE258DC3}"/>
              </a:ext>
            </a:extLst>
          </p:cNvPr>
          <p:cNvCxnSpPr>
            <a:cxnSpLocks/>
          </p:cNvCxnSpPr>
          <p:nvPr/>
        </p:nvCxnSpPr>
        <p:spPr>
          <a:xfrm rot="5400000">
            <a:off x="8493147" y="4774896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FAB4A-5250-0EEE-EE37-433A2DE8560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86219" y="475971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E34DA1-AEE0-86E3-A489-6315CB31A1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2882" y="4767489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AA021C1-12E7-43FF-75AB-B8753F3E5B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1681" y="4763202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A2D27-D047-27FA-3EF5-E608DD25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7EE8F9A3-F5F8-8225-6179-CA26488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6989"/>
            <a:ext cx="2743200" cy="3651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27</a:t>
            </a:fld>
            <a:r>
              <a:rPr lang="en-US" altLang="ko-KR"/>
              <a:t>-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1D3C7FEF-E275-7505-CD97-DE2AE3AA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Duplicate to Other File Descriptors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4C50D710-4B0A-D2AF-AAA0-27895215C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980" y="933590"/>
            <a:ext cx="11369963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Use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 </a:t>
            </a:r>
            <a:r>
              <a:rPr lang="en-US" altLang="ko-KR" dirty="0">
                <a:ea typeface="Tahoma" panose="020B0604030504040204" pitchFamily="34" charset="0"/>
              </a:rPr>
              <a:t>to duplicate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stdin</a:t>
            </a:r>
            <a:r>
              <a:rPr lang="en-US" altLang="ko-KR" dirty="0">
                <a:ea typeface="Tahoma" panose="020B0604030504040204" pitchFamily="34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stdout</a:t>
            </a:r>
            <a:r>
              <a:rPr lang="en-US" altLang="ko-KR" dirty="0">
                <a:ea typeface="Tahoma" panose="020B0604030504040204" pitchFamily="34" charset="0"/>
              </a:rPr>
              <a:t>, or other file descriptors to the file descriptors created by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The output of the process can be passed to the input of the next process</a:t>
            </a:r>
          </a:p>
          <a:p>
            <a:pPr lvl="1">
              <a:defRPr/>
            </a:pPr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604EC2-560D-F8B8-307B-EFB8028C3C90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A0CB9F-C7CF-533D-310B-13BEBF994554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8CDF91-A33A-B881-C6C7-A66334443CE2}"/>
              </a:ext>
            </a:extLst>
          </p:cNvPr>
          <p:cNvSpPr/>
          <p:nvPr/>
        </p:nvSpPr>
        <p:spPr>
          <a:xfrm>
            <a:off x="2229633" y="373693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0A515E-8360-7081-AD6B-78D47F403E50}"/>
              </a:ext>
            </a:extLst>
          </p:cNvPr>
          <p:cNvCxnSpPr>
            <a:cxnSpLocks/>
          </p:cNvCxnSpPr>
          <p:nvPr/>
        </p:nvCxnSpPr>
        <p:spPr>
          <a:xfrm>
            <a:off x="4717584" y="278705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2E4624-F9B1-C000-7DCC-F0EC989066A0}"/>
              </a:ext>
            </a:extLst>
          </p:cNvPr>
          <p:cNvCxnSpPr>
            <a:cxnSpLocks/>
          </p:cNvCxnSpPr>
          <p:nvPr/>
        </p:nvCxnSpPr>
        <p:spPr>
          <a:xfrm flipV="1">
            <a:off x="7782387" y="2799015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508008A-7304-DD07-F0B8-C5835ED2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58879"/>
              </p:ext>
            </p:extLst>
          </p:nvPr>
        </p:nvGraphicFramePr>
        <p:xfrm>
          <a:off x="1560442" y="441095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56724AF-1ADD-0698-C67D-7A3DD12B9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53158"/>
              </p:ext>
            </p:extLst>
          </p:nvPr>
        </p:nvGraphicFramePr>
        <p:xfrm>
          <a:off x="6304298" y="441095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5FB353-4D62-E85C-EC17-B7446D9069F2}"/>
              </a:ext>
            </a:extLst>
          </p:cNvPr>
          <p:cNvSpPr/>
          <p:nvPr/>
        </p:nvSpPr>
        <p:spPr>
          <a:xfrm>
            <a:off x="2229633" y="572659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3330FB-82ED-76D7-3EF0-60A3C1D1303F}"/>
              </a:ext>
            </a:extLst>
          </p:cNvPr>
          <p:cNvCxnSpPr>
            <a:cxnSpLocks/>
          </p:cNvCxnSpPr>
          <p:nvPr/>
        </p:nvCxnSpPr>
        <p:spPr>
          <a:xfrm>
            <a:off x="4717584" y="4776717"/>
            <a:ext cx="914400" cy="91440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F2CA7C-1367-D700-F794-1932A7FEB6DC}"/>
              </a:ext>
            </a:extLst>
          </p:cNvPr>
          <p:cNvCxnSpPr>
            <a:cxnSpLocks/>
          </p:cNvCxnSpPr>
          <p:nvPr/>
        </p:nvCxnSpPr>
        <p:spPr>
          <a:xfrm flipV="1">
            <a:off x="7782387" y="4788675"/>
            <a:ext cx="914400" cy="91440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9B508C-B596-2F04-1933-7BD9439D7922}"/>
              </a:ext>
            </a:extLst>
          </p:cNvPr>
          <p:cNvCxnSpPr>
            <a:cxnSpLocks/>
          </p:cNvCxnSpPr>
          <p:nvPr/>
        </p:nvCxnSpPr>
        <p:spPr>
          <a:xfrm>
            <a:off x="2623769" y="4794938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8F0583-49FA-6FCE-7BA0-AAD60CBE5BD4}"/>
              </a:ext>
            </a:extLst>
          </p:cNvPr>
          <p:cNvCxnSpPr>
            <a:cxnSpLocks/>
          </p:cNvCxnSpPr>
          <p:nvPr/>
        </p:nvCxnSpPr>
        <p:spPr>
          <a:xfrm flipV="1">
            <a:off x="5772462" y="477671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1D1DD4-075C-E72A-2BD7-0BFEAB62484A}"/>
              </a:ext>
            </a:extLst>
          </p:cNvPr>
          <p:cNvSpPr txBox="1"/>
          <p:nvPr/>
        </p:nvSpPr>
        <p:spPr>
          <a:xfrm>
            <a:off x="10164871" y="3121067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 dup2()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45D39-2FA6-FA4F-7FA0-03B7C862D448}"/>
              </a:ext>
            </a:extLst>
          </p:cNvPr>
          <p:cNvSpPr txBox="1"/>
          <p:nvPr/>
        </p:nvSpPr>
        <p:spPr>
          <a:xfrm>
            <a:off x="10164871" y="4951955"/>
            <a:ext cx="138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dup2()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9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28</a:t>
            </a:fld>
            <a:r>
              <a:rPr lang="en-US" altLang="ko-KR"/>
              <a:t>-</a:t>
            </a:r>
          </a:p>
        </p:txBody>
      </p:sp>
      <p:sp>
        <p:nvSpPr>
          <p:cNvPr id="3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Pipe example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50551" y="939800"/>
            <a:ext cx="11467755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Example code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Inter Process Communication between the child and the parent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8724" y="2073079"/>
            <a:ext cx="2584362" cy="2760756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 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p[2];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if (pipe(p) == -1)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exit(1);</a:t>
            </a:r>
          </a:p>
          <a:p>
            <a:pPr defTabSz="914400">
              <a:lnSpc>
                <a:spcPct val="80000"/>
              </a:lnSpc>
              <a:buFontTx/>
              <a:buNone/>
            </a:pPr>
            <a:endParaRPr lang="en-US" altLang="ko-KR" sz="1200" b="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fork();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if (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== 0)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close(p[1]);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dup2(p[0],0);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close(p[0]);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… read from stdin …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else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close(p[0]);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dup2(p[1],1);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close(p[1]);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… write to 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stdout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…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wait(&amp;status);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5758492" y="2167024"/>
            <a:ext cx="2914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① 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pipe read: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[0],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write: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5758493" y="3916065"/>
            <a:ext cx="3064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③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Parent makes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stdout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(1) the write side of the pipe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8FEC6-E14B-19B2-4D96-39A44DCA08B1}"/>
              </a:ext>
            </a:extLst>
          </p:cNvPr>
          <p:cNvSpPr txBox="1"/>
          <p:nvPr/>
        </p:nvSpPr>
        <p:spPr>
          <a:xfrm>
            <a:off x="5758492" y="3040788"/>
            <a:ext cx="2914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②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Child makes stdin (0) the read side of the pipe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753B9D-F0E8-FD56-E808-246B8715E22D}"/>
              </a:ext>
            </a:extLst>
          </p:cNvPr>
          <p:cNvGrpSpPr/>
          <p:nvPr/>
        </p:nvGrpSpPr>
        <p:grpSpPr>
          <a:xfrm>
            <a:off x="2583514" y="5104450"/>
            <a:ext cx="6736373" cy="937568"/>
            <a:chOff x="2049801" y="5571023"/>
            <a:chExt cx="6736373" cy="93756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6B9ECC-96BB-65F2-F479-4893BA82FA09}"/>
                </a:ext>
              </a:extLst>
            </p:cNvPr>
            <p:cNvSpPr/>
            <p:nvPr/>
          </p:nvSpPr>
          <p:spPr bwMode="auto">
            <a:xfrm>
              <a:off x="2049801" y="5909577"/>
              <a:ext cx="1430777" cy="520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-소망M" pitchFamily="18" charset="-127"/>
                  <a:cs typeface="Helvetica" panose="020B0604020202020204" pitchFamily="34" charset="0"/>
                </a:rPr>
                <a:t>parent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-소망M" pitchFamily="18" charset="-127"/>
                <a:cs typeface="Helvetica" panose="020B0604020202020204" pitchFamily="34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CC6455-9524-2292-47F2-2C80D6E6086C}"/>
                </a:ext>
              </a:extLst>
            </p:cNvPr>
            <p:cNvGrpSpPr/>
            <p:nvPr/>
          </p:nvGrpSpPr>
          <p:grpSpPr>
            <a:xfrm>
              <a:off x="4251025" y="6011985"/>
              <a:ext cx="2333925" cy="306084"/>
              <a:chOff x="6005383" y="6326887"/>
              <a:chExt cx="3138618" cy="306084"/>
            </a:xfrm>
          </p:grpSpPr>
          <p:sp>
            <p:nvSpPr>
              <p:cNvPr id="32" name="원통형 31">
                <a:extLst>
                  <a:ext uri="{FF2B5EF4-FFF2-40B4-BE49-F238E27FC236}">
                    <a16:creationId xmlns:a16="http://schemas.microsoft.com/office/drawing/2014/main" id="{957D4223-6608-091C-1659-AB6C711BCF65}"/>
                  </a:ext>
                </a:extLst>
              </p:cNvPr>
              <p:cNvSpPr/>
              <p:nvPr/>
            </p:nvSpPr>
            <p:spPr bwMode="auto">
              <a:xfrm rot="16200000">
                <a:off x="7421650" y="4910621"/>
                <a:ext cx="306083" cy="3138617"/>
              </a:xfrm>
              <a:prstGeom prst="ca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D8516B6-25A7-236C-74D5-CFB374581444}"/>
                  </a:ext>
                </a:extLst>
              </p:cNvPr>
              <p:cNvSpPr/>
              <p:nvPr/>
            </p:nvSpPr>
            <p:spPr bwMode="auto">
              <a:xfrm>
                <a:off x="6005383" y="6326887"/>
                <a:ext cx="83474" cy="305625"/>
              </a:xfrm>
              <a:prstGeom prst="ellipse">
                <a:avLst/>
              </a:prstGeom>
              <a:solidFill>
                <a:srgbClr val="01810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5CEED5C-284E-C436-3E8B-4C84E47BCB14}"/>
                  </a:ext>
                </a:extLst>
              </p:cNvPr>
              <p:cNvSpPr/>
              <p:nvPr/>
            </p:nvSpPr>
            <p:spPr bwMode="auto">
              <a:xfrm>
                <a:off x="9060527" y="6326887"/>
                <a:ext cx="83474" cy="30562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6D20942-BC30-4FD2-1AA5-0F9A20591B9E}"/>
                </a:ext>
              </a:extLst>
            </p:cNvPr>
            <p:cNvCxnSpPr>
              <a:cxnSpLocks/>
              <a:stCxn id="21" idx="3"/>
              <a:endCxn id="33" idx="2"/>
            </p:cNvCxnSpPr>
            <p:nvPr/>
          </p:nvCxnSpPr>
          <p:spPr>
            <a:xfrm flipV="1">
              <a:off x="3480578" y="6164798"/>
              <a:ext cx="770447" cy="523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BEB182-A431-E076-0EBE-E25559E15784}"/>
                </a:ext>
              </a:extLst>
            </p:cNvPr>
            <p:cNvSpPr txBox="1"/>
            <p:nvPr/>
          </p:nvSpPr>
          <p:spPr>
            <a:xfrm>
              <a:off x="3480578" y="5826474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write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442ACD1-7F45-7685-3A32-71E352DD3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324" y="6164798"/>
              <a:ext cx="770447" cy="523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19074-B2A1-B742-C0EE-222DC5C831D8}"/>
                </a:ext>
              </a:extLst>
            </p:cNvPr>
            <p:cNvSpPr txBox="1"/>
            <p:nvPr/>
          </p:nvSpPr>
          <p:spPr>
            <a:xfrm>
              <a:off x="6566324" y="5826474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read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BA7A715-409D-4B52-88F9-C359D0152B67}"/>
                </a:ext>
              </a:extLst>
            </p:cNvPr>
            <p:cNvSpPr/>
            <p:nvPr/>
          </p:nvSpPr>
          <p:spPr bwMode="auto">
            <a:xfrm>
              <a:off x="7355397" y="5909577"/>
              <a:ext cx="1430777" cy="520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-소망M" pitchFamily="18" charset="-127"/>
                  <a:cs typeface="Helvetica" panose="020B0604020202020204" pitchFamily="34" charset="0"/>
                </a:rPr>
                <a:t>child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-소망M" pitchFamily="18" charset="-127"/>
                <a:cs typeface="Helvetica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3DD7C4-BFF0-E18E-7615-85D74944C9BD}"/>
                </a:ext>
              </a:extLst>
            </p:cNvPr>
            <p:cNvSpPr txBox="1"/>
            <p:nvPr/>
          </p:nvSpPr>
          <p:spPr>
            <a:xfrm>
              <a:off x="3480578" y="6170037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 err="1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stdout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FFC13E-305A-E2F1-156D-B14D553E663C}"/>
                </a:ext>
              </a:extLst>
            </p:cNvPr>
            <p:cNvSpPr txBox="1"/>
            <p:nvPr/>
          </p:nvSpPr>
          <p:spPr>
            <a:xfrm>
              <a:off x="6566326" y="6170037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stdin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0E9F30-9600-CC40-71AD-3B06C73DCB2D}"/>
                </a:ext>
              </a:extLst>
            </p:cNvPr>
            <p:cNvSpPr/>
            <p:nvPr/>
          </p:nvSpPr>
          <p:spPr bwMode="auto">
            <a:xfrm>
              <a:off x="3480578" y="5571023"/>
              <a:ext cx="770444" cy="2837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fd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=1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62C2D2A-5BB1-0202-9800-3D42D1EB895B}"/>
                </a:ext>
              </a:extLst>
            </p:cNvPr>
            <p:cNvSpPr/>
            <p:nvPr/>
          </p:nvSpPr>
          <p:spPr bwMode="auto">
            <a:xfrm>
              <a:off x="6547696" y="5571023"/>
              <a:ext cx="770444" cy="2837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fd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=0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0C7E98-32BD-027A-07C2-5B479D5E651E}"/>
              </a:ext>
            </a:extLst>
          </p:cNvPr>
          <p:cNvCxnSpPr>
            <a:cxnSpLocks/>
          </p:cNvCxnSpPr>
          <p:nvPr/>
        </p:nvCxnSpPr>
        <p:spPr>
          <a:xfrm flipH="1">
            <a:off x="5203374" y="2329311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C23E53-4DE9-B1C4-32AC-D5F54B3A836E}"/>
              </a:ext>
            </a:extLst>
          </p:cNvPr>
          <p:cNvCxnSpPr>
            <a:cxnSpLocks/>
          </p:cNvCxnSpPr>
          <p:nvPr/>
        </p:nvCxnSpPr>
        <p:spPr>
          <a:xfrm flipH="1">
            <a:off x="5203374" y="3201958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F5FBC9-4C23-1550-C31B-85C2A563277B}"/>
              </a:ext>
            </a:extLst>
          </p:cNvPr>
          <p:cNvCxnSpPr>
            <a:cxnSpLocks/>
          </p:cNvCxnSpPr>
          <p:nvPr/>
        </p:nvCxnSpPr>
        <p:spPr>
          <a:xfrm flipH="1">
            <a:off x="5130306" y="4091306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B76B4-72C0-F754-1310-0783AA36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361E3D8-1C3D-FCB3-0B70-C34D38427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5DD26D-5D31-7968-22E6-E22FEC38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Your TO-DO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Pipe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9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ED6C6D-8819-EDA2-0C46-67B8299D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10CCC0-3968-8FC0-0FC2-74AB73FD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Credit for Background Process Support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6611E-6B0D-BF1C-FE00-667886B1A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Support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background process</a:t>
            </a:r>
          </a:p>
          <a:p>
            <a:pPr lvl="1"/>
            <a:r>
              <a:rPr lang="en-US" altLang="ko-KR" dirty="0"/>
              <a:t>Running a process in the background mode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Add job(s) to a background job list</a:t>
            </a:r>
          </a:p>
          <a:p>
            <a:pPr lvl="1"/>
            <a:r>
              <a:rPr lang="en-US" altLang="ko-KR" dirty="0"/>
              <a:t>Handle the process when the background process terminates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16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EDD2-619A-40E9-2F80-61312776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FE0184-49DD-397F-EBC1-1402662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AC4461-F849-38EA-D332-B497031C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Pipe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36A18-7267-F47B-4DEA-DCE86E2A1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iter_pipe_fork_exec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waitpid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to utilize (Do not modify the functions listed below)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dynarray_get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>
                <a:ea typeface="Tahoma" panose="020B0604030504040204" pitchFamily="34" charset="0"/>
              </a:rPr>
              <a:t>get tokens of a specific index, where index starts at 0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dynarray_get_length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get total number of tokens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>
                <a:ea typeface="Tahoma" panose="020B0604030504040204" pitchFamily="34" charset="0"/>
              </a:rPr>
              <a:t>construct the command array passed as argument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9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6A785-FDA4-AB05-4E46-A457FBC8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2BD4E2-FB34-B07C-EF65-EF347DED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BCCFB0-0418-CF9A-93F5-EAE245A3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Pipe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EC887-0F39-599D-1065-8683F625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Decompose the token array based on the pipe symbol (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ko-KR" dirty="0"/>
              <a:t>’ )</a:t>
            </a:r>
          </a:p>
          <a:p>
            <a:pPr lvl="1"/>
            <a:r>
              <a:rPr lang="en-US" altLang="ko-KR" dirty="0"/>
              <a:t>Note that the pipe symbol cannot be preceded by an output (‘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dirty="0"/>
              <a:t>’) or input (‘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/>
              <a:t>‘) redirection operator</a:t>
            </a:r>
          </a:p>
          <a:p>
            <a:r>
              <a:rPr lang="en-US" altLang="ko-KR" dirty="0"/>
              <a:t>Set up pipes</a:t>
            </a:r>
          </a:p>
          <a:p>
            <a:r>
              <a:rPr lang="en-US" altLang="ko-KR" dirty="0"/>
              <a:t>Create child processes and run each command on each child</a:t>
            </a:r>
          </a:p>
          <a:p>
            <a:pPr lvl="1"/>
            <a:r>
              <a:rPr lang="en-US" altLang="ko-KR" dirty="0"/>
              <a:t>Create a child process for each command in the pipe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Convert the tokenized input to an argument array for external command execution</a:t>
            </a:r>
          </a:p>
          <a:p>
            <a:pPr lvl="1"/>
            <a:r>
              <a:rPr lang="en-US" altLang="ko-KR" dirty="0"/>
              <a:t>Execute a specified command at the child process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The output of the previous process becomes the input of the next process</a:t>
            </a:r>
          </a:p>
          <a:p>
            <a:r>
              <a:rPr lang="en-US" altLang="ko-KR" dirty="0"/>
              <a:t>Make sure the parent process waits properly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iter_pipe_fork_exec</a:t>
            </a:r>
            <a:r>
              <a:rPr lang="en-US" altLang="ko-KR" dirty="0">
                <a:ea typeface="Tahoma" panose="020B0604030504040204" pitchFamily="34" charset="0"/>
              </a:rPr>
              <a:t>() should return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ea typeface="Tahoma" panose="020B0604030504040204" pitchFamily="34" charset="0"/>
              </a:rPr>
              <a:t> of the first child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377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8628B-D0F8-398D-59F5-3AAB94452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883C-32AC-0218-694C-B1E87DD6B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</a:t>
            </a:r>
            <a:br>
              <a:rPr lang="en-US" altLang="ko-KR" dirty="0"/>
            </a:br>
            <a:r>
              <a:rPr lang="en-US" altLang="ko-KR" dirty="0"/>
              <a:t>Background Execution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0ADE2-9BE6-92BA-4BDD-62AF1929D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7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285471-DE8D-9536-3B7D-E8BD5A1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4C2D05-C673-B896-27F6-73E235AC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Background Process Execution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A5780-BF2A-5E18-0480-A1936BC93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Run tasks in the background and work on other commands simultaneously</a:t>
            </a:r>
          </a:p>
          <a:p>
            <a:r>
              <a:rPr lang="en-US" altLang="ko-KR" dirty="0"/>
              <a:t>Useful for long-running processes </a:t>
            </a:r>
            <a:r>
              <a:rPr lang="en-US" altLang="ko-KR" sz="2000" dirty="0"/>
              <a:t>(e.g., file downloads, backups, or large data processing)</a:t>
            </a:r>
            <a:endParaRPr lang="en-US" altLang="ko-KR" dirty="0"/>
          </a:p>
          <a:p>
            <a:r>
              <a:rPr lang="en-US" altLang="ko-KR" dirty="0"/>
              <a:t>Child sends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signal to parent process when the child process exits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956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34</a:t>
            </a:fld>
            <a:r>
              <a:rPr lang="en-US" altLang="ko-KR" dirty="0"/>
              <a:t>-</a:t>
            </a:r>
          </a:p>
        </p:txBody>
      </p:sp>
      <p:sp>
        <p:nvSpPr>
          <p:cNvPr id="3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Background Execution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If parent process wants to wait for the child to finish, call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waitpid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Otherwise, do not wait for the child to end its 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237" y="2419519"/>
            <a:ext cx="5880690" cy="3600986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= fork();</a:t>
            </a: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if (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&lt; 0)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perror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("fork failed");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}else if (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== 0)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("/bin/sleep", "sleep", "20", NULL);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//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execlp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("sleep", "sleep", "20", NULL);</a:t>
            </a: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perror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execlp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failed");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exit(EXIT_FAILURE);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}else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if (!background)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waitpid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, &amp;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cstatus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, 0);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}else 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 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("Background: child process (PID: %d)\n",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}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exit(EXIT_SUCCESS);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1218" y="2775072"/>
            <a:ext cx="333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① </a:t>
            </a:r>
            <a:r>
              <a:rPr lang="en-US" altLang="ko-KR" sz="1400" b="1" dirty="0">
                <a:latin typeface="+mn-ea"/>
                <a:cs typeface="Arial"/>
              </a:rPr>
              <a:t>Create a child process using fork()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01217" y="3384054"/>
            <a:ext cx="569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②</a:t>
            </a:r>
            <a:r>
              <a:rPr lang="en-US" altLang="ko-KR" sz="1400" b="1" dirty="0">
                <a:latin typeface="+mn-ea"/>
                <a:cs typeface="Arial"/>
              </a:rPr>
              <a:t> If it is a child process, </a:t>
            </a:r>
          </a:p>
          <a:p>
            <a:pPr lvl="0">
              <a:defRPr/>
            </a:pPr>
            <a:r>
              <a:rPr lang="en-US" altLang="ko-KR" sz="1400" b="1" dirty="0">
                <a:latin typeface="+mn-ea"/>
                <a:cs typeface="Arial"/>
              </a:rPr>
              <a:t>   change its execution image to another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1218" y="5249566"/>
            <a:ext cx="45674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④ </a:t>
            </a:r>
            <a:r>
              <a:rPr lang="en-US" altLang="ko-KR" sz="1400" b="1" dirty="0">
                <a:latin typeface="+mn-ea"/>
                <a:cs typeface="Arial"/>
              </a:rPr>
              <a:t>If it is needs a background execution, </a:t>
            </a:r>
          </a:p>
          <a:p>
            <a:pPr lvl="0">
              <a:defRPr/>
            </a:pPr>
            <a:r>
              <a:rPr lang="en-US" altLang="ko-KR" sz="1400" b="1" dirty="0">
                <a:latin typeface="+mn-ea"/>
                <a:cs typeface="Arial"/>
              </a:rPr>
              <a:t>a parent process do not wait for the child to exit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6401218" y="4488534"/>
            <a:ext cx="510280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③</a:t>
            </a:r>
            <a:r>
              <a:rPr lang="en-US" altLang="ko-KR" sz="1400" b="1" dirty="0">
                <a:latin typeface="+mn-ea"/>
                <a:cs typeface="Arial"/>
              </a:rPr>
              <a:t> If it is a parent process, decide whether to wait or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57592-998A-51FB-32F4-96A11760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D9CBA-C8D0-10DC-0F89-E0C5999BD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 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1853-4743-87E3-04E7-B455012B3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78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EC408-64CF-41BA-BCD1-16504B25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63A006-1FBE-B5B8-34F4-379BCBC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132BCE-4BAF-C7ED-195A-D749755F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Background Execution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A8179-2FAE-4880-952B-DF97719F7E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sigzombie_handler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set the third argument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, the options field,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WNOHANG</a:t>
            </a:r>
            <a:r>
              <a:rPr lang="en-US" altLang="ko-KR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sigzombie_handler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dirty="0"/>
          </a:p>
          <a:p>
            <a:r>
              <a:rPr lang="en-US" altLang="ko-KR" dirty="0"/>
              <a:t>Remove the process ID from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list of background jobs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bg_array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[]:</a:t>
            </a:r>
            <a:r>
              <a:rPr lang="en-US" altLang="ko-KR" dirty="0">
                <a:ea typeface="Tahoma" panose="020B0604030504040204" pitchFamily="34" charset="0"/>
              </a:rPr>
              <a:t> global variable for the list of background jobs</a:t>
            </a:r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41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127B6-336D-2B4D-4072-EB3F402A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CD23A4-750B-015D-6C6A-67BF2C8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C2D6EC-3EC2-B7BE-1C3F-8449C7E8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Background Execution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268CD-AAF9-9F51-034B-56D7B02E5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Background processes are added to the background process array by the parent process</a:t>
            </a:r>
          </a:p>
          <a:p>
            <a:r>
              <a:rPr lang="en-US" altLang="ko-KR" dirty="0"/>
              <a:t>The parent process does not wait for these background processes to complete</a:t>
            </a:r>
          </a:p>
          <a:p>
            <a:r>
              <a:rPr lang="en-US" altLang="ko-KR" dirty="0"/>
              <a:t>Child sends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signal to parent process when the child process exits</a:t>
            </a:r>
          </a:p>
          <a:p>
            <a:r>
              <a:rPr lang="en-US" altLang="ko-KR" dirty="0"/>
              <a:t>Signal handler function for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receives and</a:t>
            </a:r>
            <a:r>
              <a:rPr lang="ko-KR" altLang="en-US" dirty="0"/>
              <a:t> </a:t>
            </a:r>
            <a:r>
              <a:rPr lang="en-US" altLang="ko-KR" dirty="0"/>
              <a:t>removes each background process from the array upon their 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328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04B8-43B1-7A6D-647C-178F28995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Final Guidelines for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98AF1-BE8F-6AD6-A027-2EED9E0FA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86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90A14-23C3-37AC-1B70-7A0F70AB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7514C8-5286-6828-597C-D961518D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39</a:t>
            </a:fld>
            <a:r>
              <a:rPr lang="en-US" altLang="ko-KR"/>
              <a:t>-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8D6073-1CFD-0937-768A-7536B56A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Input Command Line Usage Rules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72487-9265-D43A-359E-83A94524F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It is allowed to use symbols and commands without spaces in between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The background execution symbol ‘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</a:t>
            </a:r>
            <a:r>
              <a:rPr lang="en-US" altLang="ko-KR" dirty="0">
                <a:ea typeface="Tahoma" panose="020B0604030504040204" pitchFamily="34" charset="0"/>
              </a:rPr>
              <a:t>’ cannot appear in the middle of the command line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A redirection after a pipe is not valid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There must be a target after a redirection symbol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Nested redirections are valid only when input redirection ‘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en-US" altLang="ko-KR" dirty="0">
                <a:ea typeface="Tahoma" panose="020B0604030504040204" pitchFamily="34" charset="0"/>
              </a:rPr>
              <a:t>‘ comes first, followed by output redirection ‘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lang="en-US" altLang="ko-KR" dirty="0">
                <a:ea typeface="Tahoma" panose="020B0604030504040204" pitchFamily="34" charset="0"/>
              </a:rPr>
              <a:t>’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A pipe symbol cannot precede an input redirection symbol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7A953-C69C-0A43-C47D-D06CBD44F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474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F21AD6-61DA-B0EE-02FF-1968BAD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70A013-3B5A-D5E9-1245-D17E30C2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5BC24-1DC7-5F03-8CF0-9E70C1B6A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Do not change the name and the prototype of the skeleton code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What to submit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Directory name should be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202400000_assign4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Place the entire source codes in a single directory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202400000_assign4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37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41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Deadline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  <a:ea typeface="Tahoma" panose="020B0604030504040204" pitchFamily="34" charset="0"/>
              </a:rPr>
              <a:t>Deadline: ~ 2024. 11. 28 21:00</a:t>
            </a:r>
            <a:r>
              <a:rPr lang="ko-KR" altLang="en-US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endParaRPr lang="en-US" altLang="ko-KR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if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deadline is missed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 for copying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Contact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Lab 4 TA e-mail: jkipark@snu.ac.kr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TA mailing list: snu-sysp@googlegroups.com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Directory name should be </a:t>
            </a:r>
            <a:r>
              <a:rPr lang="en-US" altLang="ko-KR" sz="2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202400000_assign4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Place the entire source codes in a single directory </a:t>
            </a:r>
            <a:r>
              <a:rPr lang="en-US" altLang="ko-KR" sz="2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202400000_assign4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42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Test cases </a:t>
            </a:r>
            <a:r>
              <a:rPr lang="en-US" altLang="ko-KR">
                <a:ea typeface="Tahoma" panose="020B0604030504040204" pitchFamily="34" charset="0"/>
              </a:rPr>
              <a:t>for self-checking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0" i="0" dirty="0">
                <a:solidFill>
                  <a:srgbClr val="1F1F1F"/>
                </a:solidFill>
                <a:effectLst/>
                <a:ea typeface="Tahoma" panose="020B0604030504040204" pitchFamily="34" charset="0"/>
              </a:rPr>
              <a:t>All test cases for scoring will be provided, but scores may vary for each test case</a:t>
            </a:r>
            <a:endParaRPr lang="en-US" altLang="ko-KR" dirty="0">
              <a:ea typeface="Tahoma" panose="020B0604030504040204" pitchFamily="34" charset="0"/>
            </a:endParaRP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We provide test cases in the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self_check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directory: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Redirection input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Redirection output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Finding execution file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Single pipe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Multiple pipe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Multiple pipe and output redirection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Slow pipe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Multiple slow pipe and output redirection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Interrupt on single process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Interrupt on multiple process test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Background execution test (Extra credit)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F816-E5D8-E904-CA7E-601F38E3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8A6C8-ACAA-6082-3378-5E0466821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4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44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>
                <a:ea typeface="Tahoma" panose="020B0604030504040204" pitchFamily="34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 for Parsing Input Command 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1148028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Take advantage of the command line parser that is already implemented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gets a command from stdin, parses, and store the array of token pointers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checks if generated tokens are in an executable token format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Do not modify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and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Do not modify these functions</a:t>
            </a:r>
            <a:endParaRPr lang="ko-KR" altLang="en-US" dirty="0"/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45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The Result of Parsing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981" y="930664"/>
            <a:ext cx="11369963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Set env. variable (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DEBUG</a:t>
            </a:r>
            <a:r>
              <a:rPr lang="en-US" altLang="ko-KR" dirty="0">
                <a:ea typeface="Tahoma" panose="020B0604030504040204" pitchFamily="34" charset="0"/>
              </a:rPr>
              <a:t>) before running your shell to see the tokenized output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export DEBUG=1 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unset DEBUG </a:t>
            </a:r>
            <a:r>
              <a:rPr lang="en-US" altLang="ko-KR" dirty="0">
                <a:ea typeface="Tahoma" panose="020B0604030504040204" pitchFamily="34" charset="0"/>
              </a:rPr>
              <a:t>(to turn it off)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Example of how the </a:t>
            </a:r>
            <a:r>
              <a:rPr lang="en-US" altLang="ko-KR" dirty="0" err="1">
                <a:ea typeface="Tahoma" panose="020B0604030504040204" pitchFamily="34" charset="0"/>
              </a:rPr>
              <a:t>lex_line</a:t>
            </a:r>
            <a:r>
              <a:rPr lang="en-US" altLang="ko-KR" dirty="0">
                <a:ea typeface="Tahoma" panose="020B0604030504040204" pitchFamily="34" charset="0"/>
              </a:rPr>
              <a:t>() function works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ls | sort &gt; output &amp;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Syntax check</a:t>
            </a:r>
          </a:p>
          <a:p>
            <a:pPr lvl="1">
              <a:defRPr/>
            </a:pPr>
            <a:r>
              <a:rPr lang="en-US" altLang="ko-KR" dirty="0"/>
              <a:t>Function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defRPr/>
            </a:pPr>
            <a:r>
              <a:rPr lang="en-US" altLang="ko-KR" dirty="0"/>
              <a:t>Performs an analysis to see if the tokenization </a:t>
            </a:r>
          </a:p>
          <a:p>
            <a:pPr marL="457189" lvl="1" indent="0">
              <a:buNone/>
              <a:defRPr/>
            </a:pPr>
            <a:r>
              <a:rPr lang="en-US" altLang="ko-KR" dirty="0"/>
              <a:t>  with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is in the executable form</a:t>
            </a:r>
          </a:p>
          <a:p>
            <a:pPr lvl="1">
              <a:defRPr/>
            </a:pP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BC2CFF-04A2-5CDB-EE3A-27530B1AE21F}"/>
              </a:ext>
            </a:extLst>
          </p:cNvPr>
          <p:cNvGrpSpPr/>
          <p:nvPr/>
        </p:nvGrpSpPr>
        <p:grpSpPr>
          <a:xfrm>
            <a:off x="9584165" y="1656885"/>
            <a:ext cx="2419692" cy="4414104"/>
            <a:chOff x="8134014" y="1188323"/>
            <a:chExt cx="2419692" cy="441410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D48CCF-1F17-CEFE-04F6-523B6D579347}"/>
                </a:ext>
              </a:extLst>
            </p:cNvPr>
            <p:cNvSpPr txBox="1"/>
            <p:nvPr/>
          </p:nvSpPr>
          <p:spPr>
            <a:xfrm>
              <a:off x="8134506" y="1188323"/>
              <a:ext cx="2419200" cy="635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TOKEN_WORD</a:t>
              </a:r>
            </a:p>
            <a:p>
              <a:pPr lvl="0">
                <a:defRPr/>
              </a:pPr>
              <a:r>
                <a:rPr lang="en-US" altLang="ko-KR" sz="1200" dirty="0"/>
                <a:t>Value : ls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3DE57C-D64D-807F-6C64-F97AC8EE0321}"/>
                </a:ext>
              </a:extLst>
            </p:cNvPr>
            <p:cNvSpPr txBox="1"/>
            <p:nvPr/>
          </p:nvSpPr>
          <p:spPr>
            <a:xfrm>
              <a:off x="8134506" y="1941878"/>
              <a:ext cx="2419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TOKEN_PIPE</a:t>
              </a:r>
            </a:p>
            <a:p>
              <a:pPr lvl="0">
                <a:defRPr/>
              </a:pPr>
              <a:r>
                <a:rPr lang="en-US" altLang="ko-KR" sz="1200"/>
                <a:t>Value : \0</a:t>
              </a:r>
              <a:endParaRPr lang="ko-KR" altLang="en-US" sz="12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4115D7-9CDE-EC97-418E-8C6B0869F807}"/>
                </a:ext>
              </a:extLst>
            </p:cNvPr>
            <p:cNvSpPr txBox="1"/>
            <p:nvPr/>
          </p:nvSpPr>
          <p:spPr>
            <a:xfrm>
              <a:off x="8134506" y="2695433"/>
              <a:ext cx="2419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TOKEN_WORD</a:t>
              </a:r>
            </a:p>
            <a:p>
              <a:pPr lvl="0">
                <a:defRPr/>
              </a:pPr>
              <a:r>
                <a:rPr lang="en-US" altLang="ko-KR" sz="1200"/>
                <a:t>Value : sort</a:t>
              </a:r>
              <a:endParaRPr lang="ko-KR" alt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E42CDB-2526-3CF7-3934-1903BED44648}"/>
                </a:ext>
              </a:extLst>
            </p:cNvPr>
            <p:cNvSpPr txBox="1"/>
            <p:nvPr/>
          </p:nvSpPr>
          <p:spPr>
            <a:xfrm>
              <a:off x="8134014" y="3448988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TOKEN_REDIRECTION_OUT</a:t>
              </a:r>
            </a:p>
            <a:p>
              <a:pPr lvl="0">
                <a:defRPr/>
              </a:pPr>
              <a:r>
                <a:rPr lang="en-US" altLang="ko-KR" sz="1200" dirty="0"/>
                <a:t>Value : \0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9F9512-DFFA-8828-4900-04A70C7D29B9}"/>
                </a:ext>
              </a:extLst>
            </p:cNvPr>
            <p:cNvSpPr txBox="1"/>
            <p:nvPr/>
          </p:nvSpPr>
          <p:spPr>
            <a:xfrm>
              <a:off x="8134014" y="4202542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TOKEN_WORD</a:t>
              </a:r>
            </a:p>
            <a:p>
              <a:pPr lvl="0">
                <a:defRPr/>
              </a:pPr>
              <a:r>
                <a:rPr lang="en-US" altLang="ko-KR" sz="1200"/>
                <a:t>Value : output</a:t>
              </a:r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2F3A77-66B9-AC9A-557F-9ABE84CF0CB8}"/>
                </a:ext>
              </a:extLst>
            </p:cNvPr>
            <p:cNvSpPr txBox="1"/>
            <p:nvPr/>
          </p:nvSpPr>
          <p:spPr>
            <a:xfrm>
              <a:off x="8134014" y="4956096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TOKEN_BG</a:t>
              </a:r>
            </a:p>
            <a:p>
              <a:pPr lvl="0">
                <a:defRPr/>
              </a:pPr>
              <a:r>
                <a:rPr lang="en-US" altLang="ko-KR" sz="1200" dirty="0"/>
                <a:t>Value : \0</a:t>
              </a:r>
              <a:endParaRPr lang="ko-KR" altLang="en-US" sz="1200" dirty="0"/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61949DFC-531E-F378-81EC-E6720F811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92" y="1640009"/>
            <a:ext cx="2597283" cy="1244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1C80-AC12-04D7-CABC-FB94DC83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4EADC4-5E86-3B2A-ACB3-AC5B3739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46</a:t>
            </a:fld>
            <a:r>
              <a:rPr lang="en-US" altLang="ko-KR"/>
              <a:t>-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44600A-4E9C-048F-F0D4-E0C35246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21" y="173474"/>
            <a:ext cx="11993479" cy="573577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>
                <a:ea typeface="Tahoma" panose="020B0604030504040204" pitchFamily="34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for Checking the Presence of Pipe or Background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F8D91-3B8A-5604-22F9-4165E113C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1148028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Pipe / background command check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count_pipe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counts the number of pipes in the command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checks if background process control operator ‘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</a:t>
            </a:r>
            <a:r>
              <a:rPr lang="en-US" altLang="ko-KR" dirty="0">
                <a:ea typeface="Tahoma" panose="020B0604030504040204" pitchFamily="34" charset="0"/>
              </a:rPr>
              <a:t>’ exists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>
              <a:defRPr/>
            </a:pPr>
            <a:r>
              <a:rPr lang="en-US" altLang="ko-KR" dirty="0"/>
              <a:t>Do not modify these functions</a:t>
            </a:r>
            <a:endParaRPr lang="ko-KR" altLang="en-US" dirty="0"/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4374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5EC4-6A25-41BE-F0FD-41615F1A0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94D06-84D7-8D79-DB95-9EA7DE78E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5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What Is a Shell?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Shell: a program that executes commands typed by a user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marL="457189" lvl="1" indent="0">
              <a:buNone/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marL="457189" lvl="1" indent="0">
              <a:buNone/>
              <a:defRPr/>
            </a:pPr>
            <a:r>
              <a:rPr lang="en-US" altLang="ko-KR" dirty="0">
                <a:ea typeface="Tahoma" panose="020B0604030504040204" pitchFamily="34" charset="0"/>
              </a:rPr>
              <a:t>A shell =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while(1) </a:t>
            </a:r>
            <a:r>
              <a:rPr lang="en-US" altLang="ko-KR" dirty="0">
                <a:ea typeface="Tahoma" panose="020B0604030504040204" pitchFamily="34" charset="0"/>
              </a:rPr>
              <a:t>{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Receives a input command string from the user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Interprets the command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Executes the command requested by user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ea typeface="Tahoma" panose="020B0604030504040204" pitchFamily="34" charset="0"/>
              </a:rPr>
              <a:t>}</a:t>
            </a:r>
          </a:p>
          <a:p>
            <a:pPr lvl="0">
              <a:defRPr/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862888" y="1785903"/>
            <a:ext cx="8345289" cy="2057723"/>
            <a:chOff x="395538" y="1889601"/>
            <a:chExt cx="8345289" cy="2057723"/>
          </a:xfrm>
        </p:grpSpPr>
        <p:pic>
          <p:nvPicPr>
            <p:cNvPr id="6" name="Picture 4" descr="Best typing tutor software of 2021 | TechRadar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95538" y="2575506"/>
              <a:ext cx="2224570" cy="1251321"/>
            </a:xfrm>
            <a:prstGeom prst="rect">
              <a:avLst/>
            </a:prstGeom>
            <a:noFill/>
          </p:spPr>
        </p:pic>
        <p:pic>
          <p:nvPicPr>
            <p:cNvPr id="7" name="Picture 4" descr="컴퓨터 PC 하드웨어 부품 명칭과 기능을 소개합니다.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970107" y="2500197"/>
              <a:ext cx="1770720" cy="1447127"/>
            </a:xfrm>
            <a:prstGeom prst="rect">
              <a:avLst/>
            </a:prstGeom>
            <a:noFill/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2734407" y="3040242"/>
              <a:ext cx="131591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263688" y="3575512"/>
              <a:ext cx="593432" cy="2981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>
                  <a:latin typeface="맑은 고딕"/>
                  <a:ea typeface="맑은 고딕"/>
                  <a:cs typeface="Arial"/>
                </a:rPr>
                <a:t>Shell</a:t>
              </a:r>
              <a:endParaRPr lang="ko-KR" altLang="en-US" sz="1400" b="1" dirty="0">
                <a:latin typeface="맑은 고딕"/>
                <a:ea typeface="맑은 고딕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0397" y="2517022"/>
              <a:ext cx="93647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Type</a:t>
              </a:r>
            </a:p>
            <a:p>
              <a:pPr algn="ctr">
                <a:defRPr/>
              </a:pPr>
              <a:r>
                <a:rPr lang="en-US" altLang="ko-KR" sz="1400" dirty="0">
                  <a:latin typeface="Courier New"/>
                  <a:ea typeface="맑은 고딕"/>
                  <a:cs typeface="Courier New"/>
                </a:rPr>
                <a:t>./</a:t>
              </a:r>
              <a:r>
                <a:rPr lang="en-US" altLang="ko-KR" sz="1400" dirty="0" err="1">
                  <a:latin typeface="Courier New"/>
                  <a:ea typeface="맑은 고딕"/>
                  <a:cs typeface="Courier New"/>
                </a:rPr>
                <a:t>a.out</a:t>
              </a:r>
              <a:endParaRPr lang="ko-KR" altLang="en-US" sz="1400" dirty="0"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12" name="말풍선: 타원형 6"/>
            <p:cNvSpPr/>
            <p:nvPr/>
          </p:nvSpPr>
          <p:spPr>
            <a:xfrm>
              <a:off x="395538" y="1889601"/>
              <a:ext cx="4077536" cy="412698"/>
            </a:xfrm>
            <a:prstGeom prst="wedgeEllipseCallout">
              <a:avLst>
                <a:gd name="adj1" fmla="val -20689"/>
                <a:gd name="adj2" fmla="val 10084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algn="ctr" defTabSz="914400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defRPr/>
              </a:pPr>
              <a:r>
                <a:rPr lang="en-US" altLang="ko-KR" sz="1600">
                  <a:latin typeface="Arial"/>
                  <a:ea typeface="-소망M"/>
                  <a:cs typeface="Arial"/>
                </a:rPr>
                <a:t>I want to run the program “a.out”!</a:t>
              </a:r>
              <a:endParaRPr kumimoji="0" lang="ko-KR" altLang="en-US" sz="1600" b="0" i="0" u="none" strike="noStrike" cap="none" normalizeH="0" baseline="0">
                <a:effectLst/>
                <a:latin typeface="Arial"/>
                <a:ea typeface="-소망M"/>
                <a:cs typeface="Arial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091412" y="2778632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5011121" y="2470855"/>
              <a:ext cx="186461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Find the file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091412" y="3194276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4978646" y="2886499"/>
              <a:ext cx="191430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Load the file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5091412" y="3795315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975863" y="3278724"/>
              <a:ext cx="192545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Execute the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</a:t>
              </a:r>
            </a:p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from its main function!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2734408" y="3636648"/>
              <a:ext cx="131591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719262" y="3309031"/>
              <a:ext cx="1286453" cy="297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Arial"/>
                  <a:ea typeface="맑은 고딕"/>
                  <a:cs typeface="Arial"/>
                </a:rPr>
                <a:t>Return results</a:t>
              </a:r>
              <a:endParaRPr lang="ko-KR" altLang="en-US" sz="1400">
                <a:latin typeface="Arial"/>
                <a:ea typeface="맑은 고딕"/>
                <a:cs typeface="Arial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00975" y="2667000"/>
            <a:ext cx="837924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3E193-5F21-8F2B-9F38-027E4AE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C7BF8A-C7C0-E8A7-6725-2B8AF6A3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Shell Functionality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9E1E7-34A1-ADF6-6FC4-F278A1782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Command interpreter</a:t>
            </a:r>
          </a:p>
          <a:p>
            <a:pPr lvl="1"/>
            <a:r>
              <a:rPr lang="en-US" altLang="ko-KR" dirty="0"/>
              <a:t>Execute commands requested by the user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Basic logic</a:t>
            </a:r>
          </a:p>
          <a:p>
            <a:pPr lvl="1"/>
            <a:r>
              <a:rPr lang="en-US" altLang="ko-KR" dirty="0"/>
              <a:t>Display the prompt &amp; parse input commands</a:t>
            </a:r>
          </a:p>
          <a:p>
            <a:pPr lvl="1"/>
            <a:r>
              <a:rPr lang="en-US" altLang="ko-KR" dirty="0"/>
              <a:t>External commands: fork and exec at child process</a:t>
            </a:r>
          </a:p>
          <a:p>
            <a:pPr lvl="1"/>
            <a:r>
              <a:rPr lang="en-US" altLang="ko-KR" dirty="0"/>
              <a:t>Internal commands: process without fork and exec</a:t>
            </a:r>
          </a:p>
          <a:p>
            <a:pPr lvl="1"/>
            <a:r>
              <a:rPr lang="en-US" altLang="ko-KR" dirty="0"/>
              <a:t>Parent process (Shell) waits for the child to end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F3A503-4732-2009-24ED-0790D6078C8A}"/>
              </a:ext>
            </a:extLst>
          </p:cNvPr>
          <p:cNvGrpSpPr/>
          <p:nvPr/>
        </p:nvGrpSpPr>
        <p:grpSpPr>
          <a:xfrm>
            <a:off x="7590774" y="1555593"/>
            <a:ext cx="4505194" cy="4121680"/>
            <a:chOff x="6638795" y="1463668"/>
            <a:chExt cx="4505194" cy="4121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A42B8B-E7D9-81FF-C7EA-3B9B8CA59D5E}"/>
                </a:ext>
              </a:extLst>
            </p:cNvPr>
            <p:cNvSpPr txBox="1"/>
            <p:nvPr/>
          </p:nvSpPr>
          <p:spPr>
            <a:xfrm>
              <a:off x="6638795" y="1463668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Prompt ($)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F9EE11-B50F-5ECE-7F68-845E53E72BC4}"/>
                </a:ext>
              </a:extLst>
            </p:cNvPr>
            <p:cNvSpPr txBox="1"/>
            <p:nvPr/>
          </p:nvSpPr>
          <p:spPr>
            <a:xfrm>
              <a:off x="6638795" y="2135899"/>
              <a:ext cx="1853852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Parse input command</a:t>
              </a:r>
              <a:endParaRPr lang="ko-KR" altLang="en-US" dirty="0"/>
            </a:p>
          </p:txBody>
        </p:sp>
        <p:sp>
          <p:nvSpPr>
            <p:cNvPr id="8" name="순서도: 판단 7">
              <a:extLst>
                <a:ext uri="{FF2B5EF4-FFF2-40B4-BE49-F238E27FC236}">
                  <a16:creationId xmlns:a16="http://schemas.microsoft.com/office/drawing/2014/main" id="{3EB6D8ED-03F3-C155-5B8B-B3212EBF2781}"/>
                </a:ext>
              </a:extLst>
            </p:cNvPr>
            <p:cNvSpPr/>
            <p:nvPr/>
          </p:nvSpPr>
          <p:spPr>
            <a:xfrm>
              <a:off x="6638795" y="3077815"/>
              <a:ext cx="1853852" cy="51089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8B5B95-69F0-977F-344D-2A3CD5A179F0}"/>
                </a:ext>
              </a:extLst>
            </p:cNvPr>
            <p:cNvSpPr txBox="1"/>
            <p:nvPr/>
          </p:nvSpPr>
          <p:spPr>
            <a:xfrm>
              <a:off x="9290137" y="3148595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Child process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C73CFB-CA7C-5C27-433F-7A6C80D09B86}"/>
                </a:ext>
              </a:extLst>
            </p:cNvPr>
            <p:cNvSpPr txBox="1"/>
            <p:nvPr/>
          </p:nvSpPr>
          <p:spPr>
            <a:xfrm>
              <a:off x="9290137" y="4313645"/>
              <a:ext cx="1853852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Processing</a:t>
              </a:r>
            </a:p>
            <a:p>
              <a:pPr algn="ctr"/>
              <a:r>
                <a:rPr lang="en-US" altLang="ko-KR" dirty="0"/>
                <a:t>(execute a new program)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EE810D-2F73-FB72-501F-C2EFB4394261}"/>
                </a:ext>
              </a:extLst>
            </p:cNvPr>
            <p:cNvSpPr txBox="1"/>
            <p:nvPr/>
          </p:nvSpPr>
          <p:spPr>
            <a:xfrm>
              <a:off x="6638795" y="3933559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Processing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E4C1E7-6CA6-06E9-5AE3-22B8BF366A90}"/>
                </a:ext>
              </a:extLst>
            </p:cNvPr>
            <p:cNvSpPr txBox="1"/>
            <p:nvPr/>
          </p:nvSpPr>
          <p:spPr>
            <a:xfrm>
              <a:off x="6638795" y="5209666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Wait</a:t>
              </a:r>
              <a:r>
                <a:rPr lang="ko-KR" altLang="en-US" dirty="0"/>
                <a:t> </a:t>
              </a:r>
              <a:r>
                <a:rPr lang="en-US" altLang="ko-KR" dirty="0"/>
                <a:t>for the child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E05C71D-AE19-6AE9-609D-51BDAD9E773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7565721" y="1833000"/>
              <a:ext cx="0" cy="302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91524E0-FF68-19CA-7E66-6C79C83DAF6D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7565721" y="2782230"/>
              <a:ext cx="0" cy="295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8050B1F-1282-D796-39B8-A95F67B9388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8492647" y="3333261"/>
              <a:ext cx="79749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5D300F-19EB-3D72-71DA-7734455D3F01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10217063" y="3517927"/>
              <a:ext cx="0" cy="795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210E19B-6F47-3D8F-69BC-77355DABA62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565721" y="3593744"/>
              <a:ext cx="0" cy="339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52EFE3E-B3AF-D785-B85E-E4E866935F0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565721" y="4775310"/>
              <a:ext cx="1724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7ABD66E-57C6-EB97-7FF8-74337ED7BCF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565721" y="4302891"/>
              <a:ext cx="0" cy="90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0D3C0734-082D-3BF1-576D-9EC25181F1AC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 rot="5400000" flipH="1">
              <a:off x="5508056" y="3521333"/>
              <a:ext cx="4115330" cy="12700"/>
            </a:xfrm>
            <a:prstGeom prst="bentConnector5">
              <a:avLst>
                <a:gd name="adj1" fmla="val -5555"/>
                <a:gd name="adj2" fmla="val 12550685"/>
                <a:gd name="adj3" fmla="val 1055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25AAEB-F609-1335-5B80-6858F98A4070}"/>
              </a:ext>
            </a:extLst>
          </p:cNvPr>
          <p:cNvSpPr txBox="1"/>
          <p:nvPr/>
        </p:nvSpPr>
        <p:spPr>
          <a:xfrm>
            <a:off x="9281396" y="303434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36A5F-BA53-084A-FB26-4384EE70E6F5}"/>
              </a:ext>
            </a:extLst>
          </p:cNvPr>
          <p:cNvSpPr txBox="1"/>
          <p:nvPr/>
        </p:nvSpPr>
        <p:spPr>
          <a:xfrm>
            <a:off x="7571739" y="3626162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5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5DE29-E071-32AC-DEA3-28B8CC04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CF3BF6-B4EE-3A3B-34FC-84F0EC97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B2FC05-0C6F-2456-4CFA-7CBABD8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Basic Shell 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A66F1-77D2-E103-5F36-6BB005C2E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861" y="956426"/>
            <a:ext cx="11369963" cy="5140325"/>
          </a:xfrm>
        </p:spPr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ko-KR" dirty="0"/>
              <a:t>creates a child process that duplicates the parent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Manipulating </a:t>
            </a:r>
            <a:r>
              <a:rPr lang="en-US" altLang="ko-KR" dirty="0" err="1">
                <a:ea typeface="Tahoma" panose="020B0604030504040204" pitchFamily="34" charset="0"/>
              </a:rPr>
              <a:t>fds</a:t>
            </a:r>
            <a:r>
              <a:rPr lang="en-US" altLang="ko-KR" dirty="0">
                <a:ea typeface="Tahoma" panose="020B0604030504040204" pitchFamily="34" charset="0"/>
              </a:rPr>
              <a:t> after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  <a:r>
              <a:rPr lang="en-US" altLang="ko-KR" dirty="0">
                <a:ea typeface="Tahoma" panose="020B0604030504040204" pitchFamily="34" charset="0"/>
              </a:rPr>
              <a:t> does not affect the </a:t>
            </a:r>
            <a:r>
              <a:rPr lang="en-US" altLang="ko-KR" dirty="0" err="1">
                <a:ea typeface="Tahoma" panose="020B0604030504040204" pitchFamily="34" charset="0"/>
              </a:rPr>
              <a:t>fds</a:t>
            </a:r>
            <a:r>
              <a:rPr lang="en-US" altLang="ko-KR" dirty="0">
                <a:ea typeface="Tahoma" panose="020B0604030504040204" pitchFamily="34" charset="0"/>
              </a:rPr>
              <a:t> of the other process</a:t>
            </a:r>
          </a:p>
          <a:p>
            <a:pPr lvl="1"/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finds, </a:t>
            </a:r>
            <a:r>
              <a:rPr lang="en-US" altLang="ko-KR" dirty="0"/>
              <a:t>loads, and executes an external command in current process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automatically searches directories in 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PATH(</a:t>
            </a:r>
            <a:r>
              <a:rPr lang="en-US" altLang="ko-KR" dirty="0">
                <a:ea typeface="Tahoma" panose="020B0604030504040204" pitchFamily="34" charset="0"/>
              </a:rPr>
              <a:t>env. var.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dirty="0"/>
              <a:t> for the executable binary</a:t>
            </a:r>
          </a:p>
          <a:p>
            <a:pPr lvl="1"/>
            <a:r>
              <a:rPr lang="en-US" altLang="ko-KR" dirty="0"/>
              <a:t>The first parameter is the binary name without any path (“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dirty="0"/>
              <a:t>” not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altLang="ko-KR" dirty="0"/>
              <a:t>”)</a:t>
            </a:r>
          </a:p>
          <a:p>
            <a:pPr lvl="1"/>
            <a:endParaRPr lang="en-US" altLang="ko-KR" dirty="0"/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is called by the parent process to reap a terminated child process</a:t>
            </a:r>
          </a:p>
          <a:p>
            <a:pPr lvl="1"/>
            <a:r>
              <a:rPr lang="en-US" altLang="ko-KR" dirty="0"/>
              <a:t>Parent blocks until a state of a child is changed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EXITED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 </a:t>
            </a:r>
            <a:r>
              <a:rPr lang="en-US" altLang="ko-KR" dirty="0">
                <a:ea typeface="Tahoma" panose="020B0604030504040204" pitchFamily="34" charset="0"/>
              </a:rPr>
              <a:t>signal is sent to the parent when its child terminates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SIGCHLD</a:t>
            </a:r>
            <a:r>
              <a:rPr lang="en-US" altLang="ko-KR" dirty="0">
                <a:ea typeface="Tahoma" panose="020B0604030504040204" pitchFamily="34" charset="0"/>
              </a:rPr>
              <a:t> signal handler of parent calls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waitpid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to reap the terminated child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ea typeface="Tahoma" panose="020B0604030504040204" pitchFamily="34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2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8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0981" y="145194"/>
            <a:ext cx="11369963" cy="57357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A Minimal Shell for Executing a Single Command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495547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Simple shell code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Notice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Return value/error checking is </a:t>
            </a:r>
            <a:r>
              <a:rPr lang="en-US" altLang="ko-KR" b="1" i="1" dirty="0">
                <a:ea typeface="Tahoma" panose="020B0604030504040204" pitchFamily="34" charset="0"/>
              </a:rPr>
              <a:t>mandatory</a:t>
            </a:r>
            <a:r>
              <a:rPr lang="en-US" altLang="ko-KR" dirty="0">
                <a:ea typeface="Tahoma" panose="020B0604030504040204" pitchFamily="34" charset="0"/>
              </a:rPr>
              <a:t> when doing the assignment to ensure proper error handling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The code here is simplified just for easy understanding 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22881" y="1222432"/>
            <a:ext cx="6842522" cy="4524315"/>
            <a:chOff x="5281071" y="1477118"/>
            <a:chExt cx="6842522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5281071" y="1477118"/>
              <a:ext cx="3810659" cy="4524315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fgets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(command,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sizeof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(command), stdin);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command[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strlen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(command)-1] = 0;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token =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strtok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(command, “ “);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if (token == NULL) {exit(-1);}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arguments[0] = token;</a:t>
              </a:r>
            </a:p>
            <a:p>
              <a:pPr lvl="0">
                <a:defRPr/>
              </a:pP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for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 1;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&lt; 10;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++) {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token =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strtok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(NULL, “ “);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</a:t>
              </a: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if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(token == NULL)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  </a:t>
              </a: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break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arguments[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] = token;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}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arguments[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] = NULL;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pid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 fork();</a:t>
              </a:r>
            </a:p>
            <a:p>
              <a:pPr lvl="0">
                <a:defRPr/>
              </a:pPr>
              <a:endPara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endPara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if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pid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== 0){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execvp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(arguments[0], arguments);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} 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/* Parent process */</a:t>
              </a:r>
            </a:p>
            <a:p>
              <a:pPr lvl="0">
                <a:defRPr/>
              </a:pP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pid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 wait(NULL);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90832" y="2015306"/>
              <a:ext cx="2829621" cy="131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②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Parse(Tokenize) command</a:t>
              </a:r>
            </a:p>
            <a:p>
              <a:pPr>
                <a:lnSpc>
                  <a:spcPct val="200000"/>
                </a:lnSpc>
                <a:defRPr/>
              </a:pPr>
              <a:endPara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③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Compose argument array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5281071" y="1486986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9190832" y="1482739"/>
              <a:ext cx="202010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①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Get the command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90832" y="4264185"/>
              <a:ext cx="22540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④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Fork child process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90831" y="5427060"/>
              <a:ext cx="27283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⑥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Parent process :</a:t>
              </a:r>
            </a:p>
            <a:p>
              <a:pPr lvl="0">
                <a:defRPr/>
              </a:pP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waits for exit of the child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5281071" y="2581632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>
            <a:xfrm flipV="1">
              <a:off x="5281071" y="4166313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>
            <a:xfrm flipV="1">
              <a:off x="5281071" y="4647806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>
            <a:xfrm flipV="1">
              <a:off x="5281071" y="5419109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3B6B55-6CBB-6531-D411-D038E6549511}"/>
              </a:ext>
            </a:extLst>
          </p:cNvPr>
          <p:cNvSpPr txBox="1"/>
          <p:nvPr/>
        </p:nvSpPr>
        <p:spPr>
          <a:xfrm>
            <a:off x="9132642" y="4408442"/>
            <a:ext cx="272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⑤ 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process:</a:t>
            </a:r>
          </a:p>
          <a:p>
            <a:pPr lvl="0"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changes its execution</a:t>
            </a:r>
          </a:p>
          <a:p>
            <a:pPr lvl="0"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image to arguments[0]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2FFB6-2EBC-AC79-F019-DA38A104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3378-34A9-35AE-4D2D-F937C0689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TO-DOs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AB8966-B49D-3ABA-B9EB-2593E18CC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534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맑은 고딕">
      <a:maj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3445</Words>
  <Application>Microsoft Office PowerPoint</Application>
  <PresentationFormat>와이드스크린</PresentationFormat>
  <Paragraphs>688</Paragraphs>
  <Slides>47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맑은 고딕</vt:lpstr>
      <vt:lpstr>-소망M</vt:lpstr>
      <vt:lpstr>Arial</vt:lpstr>
      <vt:lpstr>Bahnschrift</vt:lpstr>
      <vt:lpstr>Bahnschrift Light</vt:lpstr>
      <vt:lpstr>Calibri</vt:lpstr>
      <vt:lpstr>Courier New</vt:lpstr>
      <vt:lpstr>Helvetica</vt:lpstr>
      <vt:lpstr>Tahoma</vt:lpstr>
      <vt:lpstr>Times New Roman</vt:lpstr>
      <vt:lpstr>Wingdings</vt:lpstr>
      <vt:lpstr>1_Office 테마</vt:lpstr>
      <vt:lpstr>Lab 4. A Unix Shell SNU System Programming Assignment</vt:lpstr>
      <vt:lpstr>What You Should Do</vt:lpstr>
      <vt:lpstr>Extra Credit for Background Process Support</vt:lpstr>
      <vt:lpstr>Basic Shell Functions</vt:lpstr>
      <vt:lpstr>What Is a Shell?</vt:lpstr>
      <vt:lpstr>Basic Shell Functionality</vt:lpstr>
      <vt:lpstr>System Calls for Basic Shell Functions</vt:lpstr>
      <vt:lpstr>A Minimal Shell for Executing a Single Command</vt:lpstr>
      <vt:lpstr>Your TO-DOs for snush: Basic Shell Functions</vt:lpstr>
      <vt:lpstr>Functions for Basic Shell Functions</vt:lpstr>
      <vt:lpstr>Implementing Basic Shell Functions</vt:lpstr>
      <vt:lpstr>Support for Redirection</vt:lpstr>
      <vt:lpstr>System Calls for Redirection</vt:lpstr>
      <vt:lpstr>Simple Redirection Trace (1)</vt:lpstr>
      <vt:lpstr>Simple Redirection Trace (2)</vt:lpstr>
      <vt:lpstr>Simple Redirection Trace (3)</vt:lpstr>
      <vt:lpstr>Simple Redirection Trace (4)</vt:lpstr>
      <vt:lpstr>Simple Redirection Trace (5)</vt:lpstr>
      <vt:lpstr>Simple Redirection Trace (6)</vt:lpstr>
      <vt:lpstr>Your TO-DOs for snush: Redirection</vt:lpstr>
      <vt:lpstr>Functions for Redirection</vt:lpstr>
      <vt:lpstr>Implementing Redirection in snush</vt:lpstr>
      <vt:lpstr>Support for Pipe</vt:lpstr>
      <vt:lpstr>System calls for Pipe</vt:lpstr>
      <vt:lpstr>Example Use of Pipes</vt:lpstr>
      <vt:lpstr>Unidirectional Communication</vt:lpstr>
      <vt:lpstr>Duplicate to Other File Descriptors</vt:lpstr>
      <vt:lpstr>Simple Pipe example</vt:lpstr>
      <vt:lpstr>Your TO-DO for snush: Pipe</vt:lpstr>
      <vt:lpstr>Functions for Pipe</vt:lpstr>
      <vt:lpstr>Implementing Pipe in snush</vt:lpstr>
      <vt:lpstr>Support for Background Execution</vt:lpstr>
      <vt:lpstr>Example for Background Process Execution</vt:lpstr>
      <vt:lpstr>Simple Background Execution</vt:lpstr>
      <vt:lpstr>Your TO-DO  for snush: Background Execution</vt:lpstr>
      <vt:lpstr>Functions for Background Execution</vt:lpstr>
      <vt:lpstr>Implementing Background Execution in snush</vt:lpstr>
      <vt:lpstr> Final Guidelines for snush</vt:lpstr>
      <vt:lpstr>Input Command Line Usage Rules</vt:lpstr>
      <vt:lpstr>Notice</vt:lpstr>
      <vt:lpstr>Deadline</vt:lpstr>
      <vt:lpstr>Test cases for self-checking</vt:lpstr>
      <vt:lpstr>Appendix</vt:lpstr>
      <vt:lpstr>snush Function for Parsing Input Command Line</vt:lpstr>
      <vt:lpstr>The Result of Parsing in snush</vt:lpstr>
      <vt:lpstr>snush Functions for Checking the Presence of Pipe or Background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labs</dc:title>
  <dc:creator>Jongki Park</dc:creator>
  <cp:lastModifiedBy>박종기</cp:lastModifiedBy>
  <cp:revision>1791</cp:revision>
  <dcterms:created xsi:type="dcterms:W3CDTF">2024-06-13T02:16:16Z</dcterms:created>
  <dcterms:modified xsi:type="dcterms:W3CDTF">2024-11-05T04:42:26Z</dcterms:modified>
  <cp:version>1000.0000.01</cp:version>
</cp:coreProperties>
</file>