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4"/>
  </p:sldMasterIdLst>
  <p:notesMasterIdLst>
    <p:notesMasterId r:id="rId26"/>
  </p:notesMasterIdLst>
  <p:sldIdLst>
    <p:sldId id="282" r:id="rId5"/>
    <p:sldId id="349" r:id="rId6"/>
    <p:sldId id="316" r:id="rId7"/>
    <p:sldId id="334" r:id="rId8"/>
    <p:sldId id="333" r:id="rId9"/>
    <p:sldId id="335" r:id="rId10"/>
    <p:sldId id="338" r:id="rId11"/>
    <p:sldId id="336" r:id="rId12"/>
    <p:sldId id="337" r:id="rId13"/>
    <p:sldId id="339" r:id="rId14"/>
    <p:sldId id="351" r:id="rId15"/>
    <p:sldId id="345" r:id="rId16"/>
    <p:sldId id="344" r:id="rId17"/>
    <p:sldId id="341" r:id="rId18"/>
    <p:sldId id="346" r:id="rId19"/>
    <p:sldId id="342" r:id="rId20"/>
    <p:sldId id="347" r:id="rId21"/>
    <p:sldId id="348" r:id="rId22"/>
    <p:sldId id="343" r:id="rId23"/>
    <p:sldId id="350" r:id="rId24"/>
    <p:sldId id="332" r:id="rId25"/>
  </p:sldIdLst>
  <p:sldSz cx="12192000" cy="6858000"/>
  <p:notesSz cx="6858000" cy="9144000"/>
  <p:embeddedFontLst>
    <p:embeddedFont>
      <p:font typeface="Bahnschrift" panose="020B0502040204020203" pitchFamily="34" charset="0"/>
      <p:regular r:id="rId27"/>
      <p:bold r:id="rId28"/>
    </p:embeddedFont>
    <p:embeddedFont>
      <p:font typeface="Bahnschrift Light" panose="020B0502040204020203" pitchFamily="34" charset="0"/>
      <p:regular r:id="rId29"/>
    </p:embeddedFont>
    <p:embeddedFont>
      <p:font typeface="나눔바른고딕" panose="020B0603020101020101" pitchFamily="50" charset="-127"/>
      <p:regular r:id="rId30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F8E180"/>
    <a:srgbClr val="F4D13E"/>
    <a:srgbClr val="F58F8F"/>
    <a:srgbClr val="FFCC00"/>
    <a:srgbClr val="FFFFFF"/>
    <a:srgbClr val="E2FFE2"/>
    <a:srgbClr val="FFE2DF"/>
    <a:srgbClr val="C00000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6" autoAdjust="0"/>
    <p:restoredTop sz="66466" autoAdjust="0"/>
  </p:normalViewPr>
  <p:slideViewPr>
    <p:cSldViewPr snapToGrid="0">
      <p:cViewPr varScale="1">
        <p:scale>
          <a:sx n="45" d="100"/>
          <a:sy n="45" d="100"/>
        </p:scale>
        <p:origin x="810" y="5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9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D94AF-96EB-487C-B939-6CE2DFBD4DC7}" type="datetimeFigureOut">
              <a:rPr lang="ko-KR" altLang="en-US" smtClean="0"/>
              <a:t>09-29(Sun)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154FB-B7D0-4F76-BDDE-18AD8868F6C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32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463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103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286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62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2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428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769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25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527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586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618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138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A0F2-DE62-33AB-C552-666B5BF30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FC7D95-B52E-DFC7-471B-AD2FB3A5F9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26A15C-B248-8424-3988-A26BCA4B0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CA1562-A5C6-4711-7585-691CFAB90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156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E81C3-2486-6A38-02DC-3777742E2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10F484-6F27-A03B-243A-D0153D9F7D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F6731B-FF57-C1D4-456B-8579EB10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dirty="0">
              <a:effectLst/>
              <a:latin typeface="Bahnschrift" panose="020B0502040204020203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3F65B2-BB85-67BB-244E-D8A61ACED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811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944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99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104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21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997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920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8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A512A-69A6-4B6F-8AAB-BBC9E3F81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Bahnschrift" panose="020B0502040204020203" pitchFamily="34" charset="0"/>
                <a:ea typeface="나눔바른고딕" panose="020B0603020101020101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E287C8-CB7D-4124-B935-6DFACC3FF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3304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Bahnschrift Light" panose="020B0502040204020203" pitchFamily="34" charset="0"/>
                <a:ea typeface="나눔바른고딕 Light" panose="020B0603020101020101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78188-48EC-4439-823E-ADEBB7EC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16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C24D4D0E-B991-487F-B051-7F83A85C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002060"/>
                </a:solidFill>
                <a:latin typeface="Bahnschrift" panose="020B0502040204020203" pitchFamily="34" charset="0"/>
                <a:ea typeface="나눔바른고딕" panose="020B0603020101020101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A2BF3651-139C-4C2A-B50C-F1D08E6D06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 baseline="0">
                <a:latin typeface="Bahnschrift" panose="020B0502040204020203" pitchFamily="34" charset="0"/>
                <a:ea typeface="나눔바른고딕" panose="020B0603020101020101"/>
              </a:defRPr>
            </a:lvl1pPr>
            <a:lvl2pPr>
              <a:defRPr sz="2000" baseline="0">
                <a:latin typeface="Bahnschrift" panose="020B0502040204020203" pitchFamily="34" charset="0"/>
                <a:ea typeface="나눔바른고딕" panose="020B0603020101020101"/>
              </a:defRPr>
            </a:lvl2pPr>
            <a:lvl3pPr>
              <a:defRPr sz="1800" baseline="0">
                <a:latin typeface="Bahnschrift" panose="020B0502040204020203" pitchFamily="34" charset="0"/>
                <a:ea typeface="나눔바른고딕" panose="020B0603020101020101"/>
              </a:defRPr>
            </a:lvl3pPr>
            <a:lvl4pPr>
              <a:defRPr sz="1600" baseline="0">
                <a:latin typeface="Bahnschrift" panose="020B0502040204020203" pitchFamily="34" charset="0"/>
                <a:ea typeface="나눔바른고딕" panose="020B0603020101020101"/>
              </a:defRPr>
            </a:lvl4pPr>
            <a:lvl5pPr>
              <a:defRPr sz="1600" baseline="0">
                <a:latin typeface="Bahnschrift" panose="020B0502040204020203" pitchFamily="34" charset="0"/>
                <a:ea typeface="나눔바른고딕" panose="020B0603020101020101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58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09552" y="778386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5682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655A9F-7736-4AB1-8EC3-D9D7FDFC6BA9}"/>
              </a:ext>
            </a:extLst>
          </p:cNvPr>
          <p:cNvCxnSpPr>
            <a:cxnSpLocks/>
          </p:cNvCxnSpPr>
          <p:nvPr userDrawn="1"/>
        </p:nvCxnSpPr>
        <p:spPr>
          <a:xfrm>
            <a:off x="209552" y="796434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28600" y="796434"/>
            <a:ext cx="1166812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198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17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E6D3D-8684-42A0-99D4-8DA89870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+mj-lt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63417E64-10DB-45FE-B3AC-8C68DD67C89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422D9F-E06E-48CE-8264-9CF1168BF5B8}"/>
              </a:ext>
            </a:extLst>
          </p:cNvPr>
          <p:cNvCxnSpPr>
            <a:cxnSpLocks/>
          </p:cNvCxnSpPr>
          <p:nvPr userDrawn="1"/>
        </p:nvCxnSpPr>
        <p:spPr>
          <a:xfrm>
            <a:off x="219075" y="6176963"/>
            <a:ext cx="116967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B2ADC5-7002-4C2C-B999-F6F3B52EF574}"/>
              </a:ext>
            </a:extLst>
          </p:cNvPr>
          <p:cNvSpPr txBox="1"/>
          <p:nvPr userDrawn="1"/>
        </p:nvSpPr>
        <p:spPr>
          <a:xfrm>
            <a:off x="3943928" y="683491"/>
            <a:ext cx="472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8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816668-11AD-453A-84B9-91FFACD5AD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13815" r="1463" b="9645"/>
          <a:stretch/>
        </p:blipFill>
        <p:spPr>
          <a:xfrm>
            <a:off x="333375" y="6319046"/>
            <a:ext cx="1674019" cy="4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4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65" r:id="rId3"/>
    <p:sldLayoutId id="2147483661" r:id="rId4"/>
    <p:sldLayoutId id="2147483660" r:id="rId5"/>
    <p:sldLayoutId id="2147483662" r:id="rId6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B47DA59-571C-4A78-BDEA-79809B55D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087" y="1118934"/>
            <a:ext cx="9607826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Lab 2. Input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and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Output</a:t>
            </a:r>
            <a:br>
              <a:rPr lang="en-US" altLang="ko-KR" sz="66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3200" dirty="0">
                <a:solidFill>
                  <a:schemeClr val="dk1"/>
                </a:solidFill>
                <a:latin typeface="+mj-ea"/>
                <a:ea typeface="+mj-ea"/>
              </a:rPr>
              <a:t>System Programming Assignment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EA9BFC4A-9E4C-4566-A722-6791B1118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sz="2400" dirty="0">
                <a:latin typeface="+mn-ea"/>
                <a:ea typeface="+mn-ea"/>
              </a:rPr>
              <a:t>Seongjong Bae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sz="2000" dirty="0">
                <a:latin typeface="+mn-ea"/>
                <a:ea typeface="+mn-ea"/>
              </a:rPr>
              <a:t>SNU TNET Lab.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49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55558F0-470C-41C2-9425-C8149E203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763" y="905807"/>
            <a:ext cx="6953243" cy="288978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10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Detailed Mode + Summary Mode (5/5)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486" y="3912298"/>
            <a:ext cx="11213028" cy="2146757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Detailed mode: detailed information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Summary mode: column title &amp; total statistics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Detailed mode + summary mode: detailed information, total statistics, column title, additional summary information by detailed mode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Red boxes:  effect of summary mode, blue boxes: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effect of detailed mode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F16E7-35A7-4A72-ACA6-DE6B4624FD33}"/>
              </a:ext>
            </a:extLst>
          </p:cNvPr>
          <p:cNvSpPr txBox="1"/>
          <p:nvPr/>
        </p:nvSpPr>
        <p:spPr>
          <a:xfrm>
            <a:off x="5745385" y="2511368"/>
            <a:ext cx="1107996" cy="6708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6000" dirty="0"/>
              <a:t>…</a:t>
            </a:r>
            <a:endParaRPr lang="ko-KR" altLang="en-US" sz="6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5FC223-164D-4916-AB7D-DD0AC6161B5C}"/>
              </a:ext>
            </a:extLst>
          </p:cNvPr>
          <p:cNvSpPr/>
          <p:nvPr/>
        </p:nvSpPr>
        <p:spPr>
          <a:xfrm>
            <a:off x="2259237" y="1066291"/>
            <a:ext cx="6953242" cy="2671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DE0AE6-BA6B-4820-BB44-E3D618DEB7FE}"/>
              </a:ext>
            </a:extLst>
          </p:cNvPr>
          <p:cNvSpPr txBox="1"/>
          <p:nvPr/>
        </p:nvSpPr>
        <p:spPr>
          <a:xfrm>
            <a:off x="9507895" y="955686"/>
            <a:ext cx="2545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 w/ detailed information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7F43AE-9A75-4AD8-8B98-41F26B4B194F}"/>
              </a:ext>
            </a:extLst>
          </p:cNvPr>
          <p:cNvSpPr/>
          <p:nvPr/>
        </p:nvSpPr>
        <p:spPr>
          <a:xfrm>
            <a:off x="2268763" y="3559326"/>
            <a:ext cx="6943716" cy="2249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205C04-B488-4E43-855A-6D5D23E362EF}"/>
              </a:ext>
            </a:extLst>
          </p:cNvPr>
          <p:cNvSpPr txBox="1"/>
          <p:nvPr/>
        </p:nvSpPr>
        <p:spPr>
          <a:xfrm>
            <a:off x="9472228" y="3182218"/>
            <a:ext cx="2545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 w/ detailed information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593FA2-FA27-4E9D-914A-4F3908DFB6A5}"/>
              </a:ext>
            </a:extLst>
          </p:cNvPr>
          <p:cNvSpPr/>
          <p:nvPr/>
        </p:nvSpPr>
        <p:spPr>
          <a:xfrm>
            <a:off x="6431025" y="1039872"/>
            <a:ext cx="2800508" cy="267171"/>
          </a:xfrm>
          <a:prstGeom prst="rect">
            <a:avLst/>
          </a:prstGeom>
          <a:noFill/>
          <a:ln w="28575"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78E8CF-1B28-4327-A649-821B6F7C6A20}"/>
              </a:ext>
            </a:extLst>
          </p:cNvPr>
          <p:cNvSpPr/>
          <p:nvPr/>
        </p:nvSpPr>
        <p:spPr>
          <a:xfrm>
            <a:off x="7780266" y="3570588"/>
            <a:ext cx="1286260" cy="202432"/>
          </a:xfrm>
          <a:prstGeom prst="rect">
            <a:avLst/>
          </a:prstGeom>
          <a:noFill/>
          <a:ln w="28575"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DED0F0-B495-48AD-9E17-C14A1D64AC4E}"/>
              </a:ext>
            </a:extLst>
          </p:cNvPr>
          <p:cNvSpPr/>
          <p:nvPr/>
        </p:nvSpPr>
        <p:spPr>
          <a:xfrm>
            <a:off x="6345382" y="1567395"/>
            <a:ext cx="2789382" cy="1905193"/>
          </a:xfrm>
          <a:prstGeom prst="rect">
            <a:avLst/>
          </a:prstGeom>
          <a:noFill/>
          <a:ln w="28575"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67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11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Output Formatting (1/3)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2317" y="5407340"/>
            <a:ext cx="11213028" cy="703609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Total line length: 100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Handle the overflow at ‘path and name’(with -v option) &amp; ‘summary line’(with -v –s options)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5C37A-AC9B-4FC8-A70C-13581CBF6681}"/>
              </a:ext>
            </a:extLst>
          </p:cNvPr>
          <p:cNvSpPr txBox="1"/>
          <p:nvPr/>
        </p:nvSpPr>
        <p:spPr>
          <a:xfrm>
            <a:off x="1385475" y="912067"/>
            <a:ext cx="942104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dirtree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-v -s demo2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                                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User:Group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Size    Blocks Type 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demo2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subdir1                                            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devel:devel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4096         8  d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subdir2                                          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devel:devel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4096         8  d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fifo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devel:devel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0         0  f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link                                           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devel:devel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11         0  l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socket                                         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devel:devel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0         0  s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unreasonablyextremelylongfilenamethatdoesntfi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devel:devel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0         0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file4                                              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devel:devel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0         0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 files, 2 directories, 1 link, 1 pipe, and 1 socket                             8203        16</a:t>
            </a: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6C3FA4F-8373-4CE0-9EDC-B2E4D29385F8}"/>
              </a:ext>
            </a:extLst>
          </p:cNvPr>
          <p:cNvGraphicFramePr>
            <a:graphicFrameLocks noGrp="1"/>
          </p:cNvGraphicFramePr>
          <p:nvPr/>
        </p:nvGraphicFramePr>
        <p:xfrm>
          <a:off x="108145" y="3378343"/>
          <a:ext cx="11975708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926">
                  <a:extLst>
                    <a:ext uri="{9D8B030D-6E8A-4147-A177-3AD203B41FA5}">
                      <a16:colId xmlns:a16="http://schemas.microsoft.com/office/drawing/2014/main" val="3114618051"/>
                    </a:ext>
                  </a:extLst>
                </a:gridCol>
                <a:gridCol w="2762012">
                  <a:extLst>
                    <a:ext uri="{9D8B030D-6E8A-4147-A177-3AD203B41FA5}">
                      <a16:colId xmlns:a16="http://schemas.microsoft.com/office/drawing/2014/main" val="637150412"/>
                    </a:ext>
                  </a:extLst>
                </a:gridCol>
                <a:gridCol w="796174">
                  <a:extLst>
                    <a:ext uri="{9D8B030D-6E8A-4147-A177-3AD203B41FA5}">
                      <a16:colId xmlns:a16="http://schemas.microsoft.com/office/drawing/2014/main" val="2520892265"/>
                    </a:ext>
                  </a:extLst>
                </a:gridCol>
                <a:gridCol w="796174">
                  <a:extLst>
                    <a:ext uri="{9D8B030D-6E8A-4147-A177-3AD203B41FA5}">
                      <a16:colId xmlns:a16="http://schemas.microsoft.com/office/drawing/2014/main" val="3820468815"/>
                    </a:ext>
                  </a:extLst>
                </a:gridCol>
                <a:gridCol w="796174">
                  <a:extLst>
                    <a:ext uri="{9D8B030D-6E8A-4147-A177-3AD203B41FA5}">
                      <a16:colId xmlns:a16="http://schemas.microsoft.com/office/drawing/2014/main" val="2159676703"/>
                    </a:ext>
                  </a:extLst>
                </a:gridCol>
                <a:gridCol w="796174">
                  <a:extLst>
                    <a:ext uri="{9D8B030D-6E8A-4147-A177-3AD203B41FA5}">
                      <a16:colId xmlns:a16="http://schemas.microsoft.com/office/drawing/2014/main" val="1655520519"/>
                    </a:ext>
                  </a:extLst>
                </a:gridCol>
                <a:gridCol w="620347">
                  <a:extLst>
                    <a:ext uri="{9D8B030D-6E8A-4147-A177-3AD203B41FA5}">
                      <a16:colId xmlns:a16="http://schemas.microsoft.com/office/drawing/2014/main" val="2871155800"/>
                    </a:ext>
                  </a:extLst>
                </a:gridCol>
                <a:gridCol w="2678545">
                  <a:extLst>
                    <a:ext uri="{9D8B030D-6E8A-4147-A177-3AD203B41FA5}">
                      <a16:colId xmlns:a16="http://schemas.microsoft.com/office/drawing/2014/main" val="2089032627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4016568447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170967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Output element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Path and 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User 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Group 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File size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Disk blocks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Summary line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Total size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Total blocks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48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Width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72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Alignment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left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right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left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right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right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left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right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right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3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Action on overflow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cut and end with three dots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(Considerations when the ‘-v’ option is present)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ignore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ignore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ignore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ignore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cut and end with three dots</a:t>
                      </a: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(Considerations when the ‘-v’ &amp;&amp; ‘s’ options are present)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ignore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ignore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99772"/>
                  </a:ext>
                </a:extLst>
              </a:tr>
            </a:tbl>
          </a:graphicData>
        </a:graphic>
      </p:graphicFrame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868D3EA5-A97C-4019-907E-25366E314A4D}"/>
              </a:ext>
            </a:extLst>
          </p:cNvPr>
          <p:cNvSpPr/>
          <p:nvPr/>
        </p:nvSpPr>
        <p:spPr>
          <a:xfrm rot="16200000">
            <a:off x="3759210" y="-1039634"/>
            <a:ext cx="295584" cy="50245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1B71F-6A5F-4ECE-BCEB-A3AF1D593E50}"/>
              </a:ext>
            </a:extLst>
          </p:cNvPr>
          <p:cNvSpPr txBox="1"/>
          <p:nvPr/>
        </p:nvSpPr>
        <p:spPr>
          <a:xfrm>
            <a:off x="3722255" y="1029259"/>
            <a:ext cx="148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Path and name</a:t>
            </a:r>
            <a:endParaRPr lang="ko-KR" altLang="en-US" sz="1400" dirty="0"/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5B244F83-BA91-4E39-95FD-C77BA6449051}"/>
              </a:ext>
            </a:extLst>
          </p:cNvPr>
          <p:cNvSpPr/>
          <p:nvPr/>
        </p:nvSpPr>
        <p:spPr>
          <a:xfrm rot="16200000">
            <a:off x="7193081" y="480013"/>
            <a:ext cx="512065" cy="1768766"/>
          </a:xfrm>
          <a:prstGeom prst="rightBrace">
            <a:avLst>
              <a:gd name="adj1" fmla="val 8333"/>
              <a:gd name="adj2" fmla="val 661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D85538-B419-485B-9A10-1F3B752E9952}"/>
              </a:ext>
            </a:extLst>
          </p:cNvPr>
          <p:cNvSpPr txBox="1"/>
          <p:nvPr/>
        </p:nvSpPr>
        <p:spPr>
          <a:xfrm>
            <a:off x="7051924" y="788614"/>
            <a:ext cx="148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User and group</a:t>
            </a:r>
            <a:endParaRPr lang="ko-KR" altLang="en-US" sz="1400" dirty="0"/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8C4CC449-3C22-46D1-B7D6-A4840D86B675}"/>
              </a:ext>
            </a:extLst>
          </p:cNvPr>
          <p:cNvSpPr/>
          <p:nvPr/>
        </p:nvSpPr>
        <p:spPr>
          <a:xfrm rot="16200000">
            <a:off x="8653570" y="850168"/>
            <a:ext cx="512065" cy="1004511"/>
          </a:xfrm>
          <a:prstGeom prst="rightBrace">
            <a:avLst>
              <a:gd name="adj1" fmla="val 8333"/>
              <a:gd name="adj2" fmla="val 395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B34317-5219-403C-87F0-AA65D1C03A87}"/>
              </a:ext>
            </a:extLst>
          </p:cNvPr>
          <p:cNvSpPr txBox="1"/>
          <p:nvPr/>
        </p:nvSpPr>
        <p:spPr>
          <a:xfrm>
            <a:off x="8573598" y="800586"/>
            <a:ext cx="893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File size</a:t>
            </a:r>
            <a:endParaRPr lang="ko-KR" altLang="en-US" sz="1400" dirty="0"/>
          </a:p>
        </p:txBody>
      </p:sp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45430065-FD5D-472C-9346-60FA86B0580A}"/>
              </a:ext>
            </a:extLst>
          </p:cNvPr>
          <p:cNvSpPr/>
          <p:nvPr/>
        </p:nvSpPr>
        <p:spPr>
          <a:xfrm rot="16200000">
            <a:off x="9673059" y="1013414"/>
            <a:ext cx="512065" cy="701964"/>
          </a:xfrm>
          <a:prstGeom prst="rightBrace">
            <a:avLst>
              <a:gd name="adj1" fmla="val 8333"/>
              <a:gd name="adj2" fmla="val 92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C53B8C-45D1-4FEE-A5F3-8E8E5EF2A1FF}"/>
              </a:ext>
            </a:extLst>
          </p:cNvPr>
          <p:cNvSpPr txBox="1"/>
          <p:nvPr/>
        </p:nvSpPr>
        <p:spPr>
          <a:xfrm>
            <a:off x="9446478" y="800585"/>
            <a:ext cx="116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Disk blocks</a:t>
            </a:r>
            <a:endParaRPr lang="ko-KR" altLang="en-US" sz="1400" dirty="0"/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D1EB61E2-6D3E-4DA3-BAD6-64E52FDC6C8B}"/>
              </a:ext>
            </a:extLst>
          </p:cNvPr>
          <p:cNvSpPr/>
          <p:nvPr/>
        </p:nvSpPr>
        <p:spPr>
          <a:xfrm rot="16200000">
            <a:off x="10284957" y="1181966"/>
            <a:ext cx="512065" cy="364857"/>
          </a:xfrm>
          <a:prstGeom prst="rightBrace">
            <a:avLst>
              <a:gd name="adj1" fmla="val 8333"/>
              <a:gd name="adj2" fmla="val 743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C28F07-D769-40BC-9D03-4BD877E11138}"/>
              </a:ext>
            </a:extLst>
          </p:cNvPr>
          <p:cNvSpPr txBox="1"/>
          <p:nvPr/>
        </p:nvSpPr>
        <p:spPr>
          <a:xfrm>
            <a:off x="10448606" y="799344"/>
            <a:ext cx="116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Type</a:t>
            </a:r>
            <a:endParaRPr lang="ko-KR" altLang="en-US" sz="1400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5D41EF17-E752-4BB8-AB74-D004F09ECDE6}"/>
              </a:ext>
            </a:extLst>
          </p:cNvPr>
          <p:cNvSpPr/>
          <p:nvPr/>
        </p:nvSpPr>
        <p:spPr>
          <a:xfrm rot="16200000">
            <a:off x="4007432" y="321789"/>
            <a:ext cx="295584" cy="5414794"/>
          </a:xfrm>
          <a:prstGeom prst="rightBrace">
            <a:avLst>
              <a:gd name="adj1" fmla="val 8333"/>
              <a:gd name="adj2" fmla="val 919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D920A2-B823-4CEF-9996-8A61A165DADF}"/>
              </a:ext>
            </a:extLst>
          </p:cNvPr>
          <p:cNvSpPr txBox="1"/>
          <p:nvPr/>
        </p:nvSpPr>
        <p:spPr>
          <a:xfrm>
            <a:off x="5209309" y="2721408"/>
            <a:ext cx="148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Summary line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35DCC6-4175-47A3-9F95-E9AB54A453C5}"/>
              </a:ext>
            </a:extLst>
          </p:cNvPr>
          <p:cNvSpPr txBox="1"/>
          <p:nvPr/>
        </p:nvSpPr>
        <p:spPr>
          <a:xfrm>
            <a:off x="8093308" y="2721407"/>
            <a:ext cx="148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Total size</a:t>
            </a:r>
            <a:endParaRPr lang="ko-KR" altLang="en-US" sz="1400" dirty="0"/>
          </a:p>
        </p:txBody>
      </p:sp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6C0A57E5-461B-4E70-9EE6-3B584A3DFDE1}"/>
              </a:ext>
            </a:extLst>
          </p:cNvPr>
          <p:cNvSpPr/>
          <p:nvPr/>
        </p:nvSpPr>
        <p:spPr>
          <a:xfrm rot="16200000">
            <a:off x="8610591" y="2591526"/>
            <a:ext cx="295584" cy="1122224"/>
          </a:xfrm>
          <a:prstGeom prst="rightBrace">
            <a:avLst>
              <a:gd name="adj1" fmla="val 8333"/>
              <a:gd name="adj2" fmla="val 104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57999-749A-4DAE-89F1-916FAE3248C7}"/>
              </a:ext>
            </a:extLst>
          </p:cNvPr>
          <p:cNvSpPr txBox="1"/>
          <p:nvPr/>
        </p:nvSpPr>
        <p:spPr>
          <a:xfrm>
            <a:off x="10146126" y="2671490"/>
            <a:ext cx="148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Total blocks</a:t>
            </a:r>
            <a:endParaRPr lang="ko-KR" altLang="en-US" sz="1400" dirty="0"/>
          </a:p>
        </p:txBody>
      </p:sp>
      <p:sp>
        <p:nvSpPr>
          <p:cNvPr id="33" name="오른쪽 중괄호 32">
            <a:extLst>
              <a:ext uri="{FF2B5EF4-FFF2-40B4-BE49-F238E27FC236}">
                <a16:creationId xmlns:a16="http://schemas.microsoft.com/office/drawing/2014/main" id="{B4EDE2F3-3105-4A6F-8054-D3C2672DE934}"/>
              </a:ext>
            </a:extLst>
          </p:cNvPr>
          <p:cNvSpPr/>
          <p:nvPr/>
        </p:nvSpPr>
        <p:spPr>
          <a:xfrm rot="16200000">
            <a:off x="9820543" y="2738074"/>
            <a:ext cx="295584" cy="780452"/>
          </a:xfrm>
          <a:prstGeom prst="rightBrace">
            <a:avLst>
              <a:gd name="adj1" fmla="val 8333"/>
              <a:gd name="adj2" fmla="val 933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C157F7-075B-4155-98A2-4CAFF10E6365}"/>
              </a:ext>
            </a:extLst>
          </p:cNvPr>
          <p:cNvSpPr/>
          <p:nvPr/>
        </p:nvSpPr>
        <p:spPr>
          <a:xfrm>
            <a:off x="1985819" y="2573615"/>
            <a:ext cx="4578912" cy="209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5289FC8-3176-4A22-86D7-E654370E8E34}"/>
              </a:ext>
            </a:extLst>
          </p:cNvPr>
          <p:cNvCxnSpPr/>
          <p:nvPr/>
        </p:nvCxnSpPr>
        <p:spPr>
          <a:xfrm flipV="1">
            <a:off x="2318327" y="2733600"/>
            <a:ext cx="1958109" cy="2480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8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12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Output Formatting (2/3)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486" y="3667925"/>
            <a:ext cx="11213028" cy="2246769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Please make sure this format is correct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Whitespace differences are acceptable  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Newline character differences result in point deduction  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Text mismatches result in point deduction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(using the diff command is recommended)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&lt;, &gt; symbols are also included in the character count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Your program should not print that symbol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5C37A-AC9B-4FC8-A70C-13581CBF6681}"/>
              </a:ext>
            </a:extLst>
          </p:cNvPr>
          <p:cNvSpPr txBox="1"/>
          <p:nvPr/>
        </p:nvSpPr>
        <p:spPr>
          <a:xfrm>
            <a:off x="679792" y="1287104"/>
            <a:ext cx="111073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1         2         3         4         5         6         7         8         9        10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1........0.........0.........0.........0.........0.........0.........0.........0.........0.........0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                              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User:Group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Size    Blocks Type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&lt;path and name                                       &gt;  &lt;  user&gt;:&lt;group &gt;  &lt;    size&gt;  &lt;blocks&gt;  t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&lt;path and name                                       &gt;  &lt;  user&gt;:&lt;group &gt;  &lt;    size&gt;  &lt;blocks&gt;  t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&lt;summary                                                           &gt;   &lt;  total size&gt; &lt;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totblks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86FDEB-A517-470E-B0DA-DD91863E1B05}"/>
              </a:ext>
            </a:extLst>
          </p:cNvPr>
          <p:cNvSpPr/>
          <p:nvPr/>
        </p:nvSpPr>
        <p:spPr>
          <a:xfrm>
            <a:off x="11379200" y="1939636"/>
            <a:ext cx="133008" cy="277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CAD4C16-C870-4E4A-9AC7-55DE351791ED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11143673" y="2216727"/>
            <a:ext cx="302031" cy="135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429A36-74DE-418A-8DED-3597CD542903}"/>
              </a:ext>
            </a:extLst>
          </p:cNvPr>
          <p:cNvSpPr txBox="1"/>
          <p:nvPr/>
        </p:nvSpPr>
        <p:spPr>
          <a:xfrm>
            <a:off x="10178473" y="3568421"/>
            <a:ext cx="1930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There is a space here, please note.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7866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13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Output Formatting (3/3)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2317" y="3429000"/>
            <a:ext cx="11213028" cy="855719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Zero or &gt;=2 elements are output in plural form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Exactly one element the singular form is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5C37A-AC9B-4FC8-A70C-13581CBF6681}"/>
              </a:ext>
            </a:extLst>
          </p:cNvPr>
          <p:cNvSpPr txBox="1"/>
          <p:nvPr/>
        </p:nvSpPr>
        <p:spPr>
          <a:xfrm>
            <a:off x="2654134" y="1830609"/>
            <a:ext cx="7029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 files, 2 directories, 1 link, 1 pipe, and 1 socket</a:t>
            </a: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file, 1 directory, 2 links, 0 pipes, and 5 sockets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EF54434-1AE3-4DA7-B2D9-D6E750CC4A1C}"/>
              </a:ext>
            </a:extLst>
          </p:cNvPr>
          <p:cNvSpPr/>
          <p:nvPr/>
        </p:nvSpPr>
        <p:spPr>
          <a:xfrm>
            <a:off x="5929745" y="2329098"/>
            <a:ext cx="350981" cy="3232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69377EF-971B-4202-83F4-6452A710C4A4}"/>
              </a:ext>
            </a:extLst>
          </p:cNvPr>
          <p:cNvSpPr/>
          <p:nvPr/>
        </p:nvSpPr>
        <p:spPr>
          <a:xfrm>
            <a:off x="7033492" y="2329098"/>
            <a:ext cx="350981" cy="3232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360CB5B-B6FF-4B1B-B82B-1CE73DD535AE}"/>
              </a:ext>
            </a:extLst>
          </p:cNvPr>
          <p:cNvSpPr/>
          <p:nvPr/>
        </p:nvSpPr>
        <p:spPr>
          <a:xfrm>
            <a:off x="8866911" y="2316776"/>
            <a:ext cx="350981" cy="3232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10DD39D-1F1E-45E8-B4EC-F9FC293757F4}"/>
              </a:ext>
            </a:extLst>
          </p:cNvPr>
          <p:cNvSpPr/>
          <p:nvPr/>
        </p:nvSpPr>
        <p:spPr>
          <a:xfrm>
            <a:off x="3366657" y="1830609"/>
            <a:ext cx="350981" cy="3232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2E51D2A-629B-41CE-9CCC-A8E5216A09A3}"/>
              </a:ext>
            </a:extLst>
          </p:cNvPr>
          <p:cNvSpPr/>
          <p:nvPr/>
        </p:nvSpPr>
        <p:spPr>
          <a:xfrm>
            <a:off x="5200075" y="1830609"/>
            <a:ext cx="350981" cy="3232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38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14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Error Handling (1/2)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486" y="3912299"/>
            <a:ext cx="11213028" cy="862902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Permission errors should be handled by any option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  <a:cs typeface="Courier New" panose="02070309020205020404" pitchFamily="49" charset="0"/>
              </a:rPr>
              <a:t>The ‘</a:t>
            </a:r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dirtree</a:t>
            </a:r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/home/seongjong’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Courier New" panose="02070309020205020404" pitchFamily="49" charset="0"/>
              </a:rPr>
              <a:t>command should also result in a permission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6ACC8-C032-45DD-A5AE-E0487118104C}"/>
              </a:ext>
            </a:extLst>
          </p:cNvPr>
          <p:cNvSpPr txBox="1"/>
          <p:nvPr/>
        </p:nvSpPr>
        <p:spPr>
          <a:xfrm>
            <a:off x="679792" y="1287104"/>
            <a:ext cx="111073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dirtree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-v /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/cups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/cups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root:lp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4096         8  d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.keep_net-print_cups-0                          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root:root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0         0  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root:lp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4096         8  d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ERROR: Permission denied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client.conf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root:root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31         8  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5C71CA-B176-4FD2-8CA8-1F20E1E843BA}"/>
              </a:ext>
            </a:extLst>
          </p:cNvPr>
          <p:cNvSpPr/>
          <p:nvPr/>
        </p:nvSpPr>
        <p:spPr>
          <a:xfrm>
            <a:off x="1275600" y="2586181"/>
            <a:ext cx="2723745" cy="2493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4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15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Error Handling (2/2)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486" y="3212152"/>
            <a:ext cx="11213028" cy="1803193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‘No such file or directory’ errors should be handled by detailed mode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  <a:cs typeface="Courier New" panose="02070309020205020404" pitchFamily="49" charset="0"/>
              </a:rPr>
              <a:t>File size, disk blocks, type are not printed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In this case, the output may be different from the result of the example executable file (such as different # of file descriptors). But that's okay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  <a:cs typeface="Courier New" panose="02070309020205020404" pitchFamily="49" charset="0"/>
              </a:rPr>
              <a:t>Any errors other than these two (permission error, no such file or directory error) are not considered</a:t>
            </a:r>
          </a:p>
          <a:p>
            <a:endParaRPr lang="en-US" altLang="ko-KR" sz="2000" dirty="0">
              <a:solidFill>
                <a:schemeClr val="tx1"/>
              </a:solidFill>
              <a:latin typeface="+mn-ea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6ACC8-C032-45DD-A5AE-E0487118104C}"/>
              </a:ext>
            </a:extLst>
          </p:cNvPr>
          <p:cNvSpPr txBox="1"/>
          <p:nvPr/>
        </p:nvSpPr>
        <p:spPr>
          <a:xfrm>
            <a:off x="679792" y="1287104"/>
            <a:ext cx="111073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dirtree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-v /proc/self/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/proc/self/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                                                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devel:devel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64         0  l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                                                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devel:devel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64         0  l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                                                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devel:devel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64         0  l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                                                     No such file or directory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5C71CA-B176-4FD2-8CA8-1F20E1E843BA}"/>
              </a:ext>
            </a:extLst>
          </p:cNvPr>
          <p:cNvSpPr/>
          <p:nvPr/>
        </p:nvSpPr>
        <p:spPr>
          <a:xfrm>
            <a:off x="6577273" y="2395801"/>
            <a:ext cx="4728036" cy="2493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65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16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Handout Overview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486" y="3906983"/>
            <a:ext cx="11351532" cy="2244436"/>
          </a:xfrm>
        </p:spPr>
        <p:txBody>
          <a:bodyPr/>
          <a:lstStyle/>
          <a:p>
            <a:r>
              <a:rPr lang="en-US" altLang="ko-KR" sz="2000" dirty="0" err="1">
                <a:solidFill>
                  <a:schemeClr val="tx1"/>
                </a:solidFill>
                <a:latin typeface="+mn-ea"/>
              </a:rPr>
              <a:t>Makefile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automates the process of compiling and building programs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 clean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is used to remove compiled files and other generated files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tools/: The tools directory contains tools to generate test directory trees to test your solution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doc/: </a:t>
            </a:r>
            <a:r>
              <a:rPr lang="en-US" altLang="ko-KR" sz="2000" dirty="0" err="1">
                <a:solidFill>
                  <a:schemeClr val="tx1"/>
                </a:solidFill>
                <a:latin typeface="+mn-ea"/>
              </a:rPr>
              <a:t>Doxygen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 is a documentation generation tool that automatically creates software documentation from annotated source code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Not included in the grading. Please look for students who are interested only</a:t>
            </a:r>
          </a:p>
          <a:p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69E2494-790F-4FB4-A1B5-7A5982561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59377"/>
              </p:ext>
            </p:extLst>
          </p:nvPr>
        </p:nvGraphicFramePr>
        <p:xfrm>
          <a:off x="2549236" y="896569"/>
          <a:ext cx="7093528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73">
                  <a:extLst>
                    <a:ext uri="{9D8B030D-6E8A-4147-A177-3AD203B41FA5}">
                      <a16:colId xmlns:a16="http://schemas.microsoft.com/office/drawing/2014/main" val="2284047862"/>
                    </a:ext>
                  </a:extLst>
                </a:gridCol>
                <a:gridCol w="4738255">
                  <a:extLst>
                    <a:ext uri="{9D8B030D-6E8A-4147-A177-3AD203B41FA5}">
                      <a16:colId xmlns:a16="http://schemas.microsoft.com/office/drawing/2014/main" val="358814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File or Directory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14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README.md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 information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77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Makefile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Makefile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driver program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47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src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dirtree.c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Skeleton for </a:t>
                      </a:r>
                      <a:r>
                        <a:rPr lang="en-US" altLang="ko-KR" dirty="0" err="1"/>
                        <a:t>dirtree.c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latinLnBrk="1"/>
                      <a:r>
                        <a:rPr lang="en-US" altLang="ko-KR" dirty="0"/>
                        <a:t>Implement your solution by editing this file.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4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doc/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Doxygen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instructions, configuration file, and auto-generated documentation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reference/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 implementation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6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tools/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Tools to generate directory trees for testing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6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501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17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How to use ‘</a:t>
            </a:r>
            <a:r>
              <a:rPr lang="en-US" altLang="ko-KR" dirty="0" err="1">
                <a:latin typeface="+mj-ea"/>
              </a:rPr>
              <a:t>Makefile</a:t>
            </a:r>
            <a:r>
              <a:rPr lang="en-US" altLang="ko-KR" dirty="0">
                <a:latin typeface="+mj-ea"/>
              </a:rPr>
              <a:t>’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55" y="3982998"/>
            <a:ext cx="10547927" cy="2076762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You should keep the directory structure as specified in the </a:t>
            </a:r>
            <a:r>
              <a:rPr lang="en-US" altLang="ko-KR" sz="2000" dirty="0" err="1">
                <a:solidFill>
                  <a:schemeClr val="tx1"/>
                </a:solidFill>
                <a:latin typeface="+mn-ea"/>
              </a:rPr>
              <a:t>Makefile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Basically, use the structure you downloaded the files for lab 2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You don’t need to modify the content of </a:t>
            </a:r>
            <a:r>
              <a:rPr lang="en-US" altLang="ko-KR" sz="2000" dirty="0" err="1">
                <a:solidFill>
                  <a:schemeClr val="tx1"/>
                </a:solidFill>
                <a:latin typeface="+mn-ea"/>
              </a:rPr>
              <a:t>Makefile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Just remember that: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compiles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dirtree.c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file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 clean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removes the results of the compilation (Necessary when performing a new compilation)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D109EC-BFE2-46DA-891F-20B6EB551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64" y="1085569"/>
            <a:ext cx="7101406" cy="1952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147024-3D9E-439E-A81D-FDD6E60DF109}"/>
              </a:ext>
            </a:extLst>
          </p:cNvPr>
          <p:cNvSpPr txBox="1"/>
          <p:nvPr/>
        </p:nvSpPr>
        <p:spPr>
          <a:xfrm>
            <a:off x="2301155" y="3059668"/>
            <a:ext cx="359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Example of use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804F006-0AA1-4C29-9B04-E5AD70ED4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67684"/>
              </p:ext>
            </p:extLst>
          </p:nvPr>
        </p:nvGraphicFramePr>
        <p:xfrm>
          <a:off x="7956327" y="1397059"/>
          <a:ext cx="4050946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669">
                  <a:extLst>
                    <a:ext uri="{9D8B030D-6E8A-4147-A177-3AD203B41FA5}">
                      <a16:colId xmlns:a16="http://schemas.microsoft.com/office/drawing/2014/main" val="3296938570"/>
                    </a:ext>
                  </a:extLst>
                </a:gridCol>
                <a:gridCol w="2241277">
                  <a:extLst>
                    <a:ext uri="{9D8B030D-6E8A-4147-A177-3AD203B41FA5}">
                      <a16:colId xmlns:a16="http://schemas.microsoft.com/office/drawing/2014/main" val="2137710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Path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18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dirtree.c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~/assign2/</a:t>
                      </a:r>
                      <a:r>
                        <a:rPr lang="en-US" altLang="ko-KR" dirty="0" err="1"/>
                        <a:t>src</a:t>
                      </a:r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28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dirtree</a:t>
                      </a:r>
                      <a:r>
                        <a:rPr lang="en-US" altLang="ko-KR" dirty="0"/>
                        <a:t> (executable file)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~/assign2/bin/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27175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6FB490F-B9B8-406E-A530-BDC15D69A973}"/>
              </a:ext>
            </a:extLst>
          </p:cNvPr>
          <p:cNvSpPr txBox="1"/>
          <p:nvPr/>
        </p:nvSpPr>
        <p:spPr>
          <a:xfrm>
            <a:off x="8185327" y="2919243"/>
            <a:ext cx="3592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Basic directory structure</a:t>
            </a:r>
          </a:p>
          <a:p>
            <a:pPr algn="ctr"/>
            <a:r>
              <a:rPr lang="en-US" altLang="ko-KR" dirty="0"/>
              <a:t>(Assume that the ‘</a:t>
            </a:r>
            <a:r>
              <a:rPr lang="en-US" altLang="ko-KR" dirty="0" err="1"/>
              <a:t>Makefile</a:t>
            </a:r>
            <a:r>
              <a:rPr lang="en-US" altLang="ko-KR" dirty="0"/>
              <a:t>’ is located in ~/assignment2)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779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18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About ‘tools/’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55" y="3509818"/>
            <a:ext cx="10547927" cy="2549942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You can create multiple test cases by modifying only the *.tree files</a:t>
            </a:r>
          </a:p>
          <a:p>
            <a:pPr lvl="1"/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gentree.sh creates a test case directory based on input files (*.tree files)</a:t>
            </a:r>
          </a:p>
          <a:p>
            <a:pPr lvl="1"/>
            <a:r>
              <a:rPr lang="en-US" altLang="ko-KR" sz="1800" dirty="0" err="1">
                <a:solidFill>
                  <a:schemeClr val="tx1"/>
                </a:solidFill>
                <a:latin typeface="+mn-ea"/>
              </a:rPr>
              <a:t>mksock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 is used in gentree.sh and cannot be modified</a:t>
            </a:r>
          </a:p>
          <a:p>
            <a:pPr lvl="1"/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Read the *.tree file contents. You can easily create test cases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804F006-0AA1-4C29-9B04-E5AD70ED4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47986"/>
              </p:ext>
            </p:extLst>
          </p:nvPr>
        </p:nvGraphicFramePr>
        <p:xfrm>
          <a:off x="2901067" y="1292775"/>
          <a:ext cx="65355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182">
                  <a:extLst>
                    <a:ext uri="{9D8B030D-6E8A-4147-A177-3AD203B41FA5}">
                      <a16:colId xmlns:a16="http://schemas.microsoft.com/office/drawing/2014/main" val="3296938570"/>
                    </a:ext>
                  </a:extLst>
                </a:gridCol>
                <a:gridCol w="5015346">
                  <a:extLst>
                    <a:ext uri="{9D8B030D-6E8A-4147-A177-3AD203B41FA5}">
                      <a16:colId xmlns:a16="http://schemas.microsoft.com/office/drawing/2014/main" val="2137710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18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gentree.sh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 script to generate a test directory tree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28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mksock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Helper program to generate a Unix socket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27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*.tree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Script files describing the directory tree layout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8949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6FB490F-B9B8-406E-A530-BDC15D69A973}"/>
              </a:ext>
            </a:extLst>
          </p:cNvPr>
          <p:cNvSpPr txBox="1"/>
          <p:nvPr/>
        </p:nvSpPr>
        <p:spPr>
          <a:xfrm>
            <a:off x="3092522" y="2897585"/>
            <a:ext cx="591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Example of use: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 ./gentree.sh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demo.tree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70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19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Hints (Useful C Library Calls)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486" y="868218"/>
            <a:ext cx="11213028" cy="246089"/>
          </a:xfrm>
        </p:spPr>
        <p:txBody>
          <a:bodyPr/>
          <a:lstStyle/>
          <a:p>
            <a:pPr marL="0" indent="0">
              <a:buNone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457189" lvl="1" indent="0">
              <a:buNone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F90FAE4-45E6-42DB-9E3C-9A44CA38F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963559"/>
              </p:ext>
            </p:extLst>
          </p:nvPr>
        </p:nvGraphicFramePr>
        <p:xfrm>
          <a:off x="746821" y="937722"/>
          <a:ext cx="10844020" cy="505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733">
                  <a:extLst>
                    <a:ext uri="{9D8B030D-6E8A-4147-A177-3AD203B41FA5}">
                      <a16:colId xmlns:a16="http://schemas.microsoft.com/office/drawing/2014/main" val="12726329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40134871"/>
                    </a:ext>
                  </a:extLst>
                </a:gridCol>
                <a:gridCol w="7471687">
                  <a:extLst>
                    <a:ext uri="{9D8B030D-6E8A-4147-A177-3AD203B41FA5}">
                      <a16:colId xmlns:a16="http://schemas.microsoft.com/office/drawing/2014/main" val="3584729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Topic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 library call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07048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String </a:t>
                      </a:r>
                    </a:p>
                    <a:p>
                      <a:r>
                        <a:rPr lang="en-US" sz="1600" dirty="0">
                          <a:effectLst/>
                        </a:rPr>
                        <a:t>operations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strcmp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compare two strings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709709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strncpy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copy up to n characters of one string into another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209221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strdup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create a copy of a string. Use free() to free it after use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855173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asprintf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asprintf</a:t>
                      </a:r>
                      <a:r>
                        <a:rPr lang="en-US" sz="1600" dirty="0">
                          <a:effectLst/>
                        </a:rPr>
                        <a:t>() is extremely helpful to print into a string and allocate memory for it at the same time. We will show some examples during the lab session.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7478102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Directory </a:t>
                      </a:r>
                    </a:p>
                    <a:p>
                      <a:r>
                        <a:rPr lang="en-US" sz="1600" dirty="0">
                          <a:effectLst/>
                        </a:rPr>
                        <a:t>management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opendir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open a directory to enumerate its entries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350805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closedir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close an open directory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3458622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readdir()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read next entry from directory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2313663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File meta data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stat()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retrieve meta data of a file, follow links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212593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lstat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retrieve meta data of a file, do not follow links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3632242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User/group </a:t>
                      </a:r>
                    </a:p>
                    <a:p>
                      <a:r>
                        <a:rPr lang="en-US" sz="1600" dirty="0">
                          <a:effectLst/>
                        </a:rPr>
                        <a:t>information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getpwuid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retrieve user information (including their name) for a given user ID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622963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getgrgid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retrieve group information (including its name) for a given group ID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9339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Sorting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qsort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quick-sort an array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89749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19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2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Lab 1 Grade Distribution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4125918"/>
            <a:ext cx="10987340" cy="1988555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Note: Points may be deducted or given 0 points at lab 2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Compile issue (-6 points) : Source file must be compilable with Bacchus' gcc800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  <a:latin typeface="+mn-ea"/>
              </a:rPr>
              <a:t>If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it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does not compilable with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gcc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you will get no point.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Submission format (-5 points) : extension of ‘readme’, zipped file name as 202400000_assign2 (use the example folder name) or ‘Users’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Late submission: given 0 points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26B3FA8-401C-4F15-A3A8-352CBCB7A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0" y="1572492"/>
            <a:ext cx="3676101" cy="1914957"/>
          </a:xfrm>
          <a:prstGeom prst="rect">
            <a:avLst/>
          </a:prstGeom>
        </p:spPr>
      </p:pic>
      <p:pic>
        <p:nvPicPr>
          <p:cNvPr id="1030" name="Picture 6" descr="출력 이미지">
            <a:extLst>
              <a:ext uri="{FF2B5EF4-FFF2-40B4-BE49-F238E27FC236}">
                <a16:creationId xmlns:a16="http://schemas.microsoft.com/office/drawing/2014/main" id="{4604BE18-21A7-46D4-9D8B-20B354723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699" y="934024"/>
            <a:ext cx="4887588" cy="319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576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96997-C716-E776-0A44-7270E1F00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B2D57C-DB97-40B1-6B3B-5816EE1E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-</a:t>
            </a:r>
            <a:fld id="{3D16D23B-24D6-455E-BBD7-6975BEA16FD4}" type="slidenum">
              <a:rPr lang="ko-KR" altLang="en-US" smtClean="0">
                <a:latin typeface="+mn-ea"/>
                <a:ea typeface="+mn-ea"/>
              </a:rPr>
              <a:pPr/>
              <a:t>20</a:t>
            </a:fld>
            <a:r>
              <a:rPr lang="en-US" altLang="ko-KR" dirty="0">
                <a:latin typeface="+mn-ea"/>
                <a:ea typeface="+mn-ea"/>
              </a:rPr>
              <a:t>-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927A1A-20A0-33F1-9893-65DFD53A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Submit Format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0F4CF1-C906-E3AB-A423-35EA834C0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7107" y="2972758"/>
            <a:ext cx="11343447" cy="2876579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Please set </a:t>
            </a:r>
            <a:r>
              <a:rPr lang="en-US" altLang="ko-KR" b="1" dirty="0">
                <a:latin typeface="+mn-ea"/>
              </a:rPr>
              <a:t>files and directory’s names</a:t>
            </a:r>
            <a:r>
              <a:rPr lang="en-US" altLang="ko-KR" dirty="0">
                <a:latin typeface="+mn-ea"/>
              </a:rPr>
              <a:t> to match the examples above</a:t>
            </a:r>
          </a:p>
          <a:p>
            <a:pPr lvl="1"/>
            <a:r>
              <a:rPr lang="en-US" altLang="ko-KR" dirty="0">
                <a:latin typeface="+mn-ea"/>
              </a:rPr>
              <a:t>Don’t use any extension for readme file</a:t>
            </a:r>
          </a:p>
          <a:p>
            <a:pPr lvl="1"/>
            <a:r>
              <a:rPr lang="en-US" altLang="ko-KR" dirty="0">
                <a:latin typeface="+mn-ea"/>
              </a:rPr>
              <a:t>Don’t use dash for submit file</a:t>
            </a:r>
          </a:p>
          <a:p>
            <a:r>
              <a:rPr lang="en-US" altLang="ko-KR" dirty="0">
                <a:latin typeface="+mn-ea"/>
              </a:rPr>
              <a:t>Please place all source code in a </a:t>
            </a:r>
            <a:r>
              <a:rPr lang="en-US" altLang="ko-KR" b="1" dirty="0">
                <a:latin typeface="+mn-ea"/>
              </a:rPr>
              <a:t>single file</a:t>
            </a:r>
          </a:p>
          <a:p>
            <a:r>
              <a:rPr lang="en-US" altLang="ko-KR" dirty="0">
                <a:latin typeface="+mn-ea"/>
              </a:rPr>
              <a:t>Structure files and directories as shown above, then proceed with </a:t>
            </a:r>
            <a:r>
              <a:rPr lang="en-US" altLang="ko-KR" b="1" dirty="0">
                <a:latin typeface="+mn-ea"/>
              </a:rPr>
              <a:t>compression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Deadline: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>
                <a:solidFill>
                  <a:srgbClr val="FF0000"/>
                </a:solidFill>
                <a:latin typeface="+mn-ea"/>
              </a:rPr>
              <a:t>~10.11</a:t>
            </a:r>
            <a:r>
              <a:rPr lang="ko-KR" altLang="en-US" b="1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21:00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  <a:latin typeface="+mn-ea"/>
              </a:rPr>
              <a:t>0 points if deadline is missed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EED83A-41D2-6417-61F8-43ECF70F91EC}"/>
              </a:ext>
            </a:extLst>
          </p:cNvPr>
          <p:cNvSpPr txBox="1"/>
          <p:nvPr/>
        </p:nvSpPr>
        <p:spPr>
          <a:xfrm>
            <a:off x="391886" y="1008661"/>
            <a:ext cx="64526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Structure of directory:</a:t>
            </a:r>
          </a:p>
          <a:p>
            <a:r>
              <a:rPr lang="en-US" altLang="ko-KR" sz="2000" dirty="0">
                <a:latin typeface="+mn-ea"/>
              </a:rPr>
              <a:t>YourID_assign2 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(don’t use dash)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dirtree.c</a:t>
            </a:r>
            <a:r>
              <a:rPr lang="en-US" altLang="ko-KR" sz="2000" dirty="0">
                <a:latin typeface="+mn-ea"/>
              </a:rPr>
              <a:t> (source file)</a:t>
            </a:r>
          </a:p>
          <a:p>
            <a:r>
              <a:rPr lang="en-US" altLang="ko-KR" sz="2000" dirty="0">
                <a:latin typeface="+mn-ea"/>
              </a:rPr>
              <a:t>  `-readme 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(don’t use extension such as .txt, .md, …)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DCA963-5871-E56D-3C15-31B9438A8803}"/>
              </a:ext>
            </a:extLst>
          </p:cNvPr>
          <p:cNvSpPr txBox="1"/>
          <p:nvPr/>
        </p:nvSpPr>
        <p:spPr>
          <a:xfrm>
            <a:off x="6844552" y="1008662"/>
            <a:ext cx="47451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Example: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202400000</a:t>
            </a:r>
            <a:r>
              <a:rPr lang="en-US" altLang="ko-KR" sz="2000">
                <a:solidFill>
                  <a:srgbClr val="FF0000"/>
                </a:solidFill>
                <a:latin typeface="+mn-ea"/>
              </a:rPr>
              <a:t>_assign2</a:t>
            </a:r>
            <a:endParaRPr lang="en-US" altLang="ko-KR" sz="2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dirtree.c</a:t>
            </a:r>
            <a:r>
              <a:rPr lang="en-US" altLang="ko-KR" sz="2000" dirty="0">
                <a:latin typeface="+mn-ea"/>
              </a:rPr>
              <a:t> (source file)</a:t>
            </a:r>
          </a:p>
          <a:p>
            <a:r>
              <a:rPr lang="en-US" altLang="ko-KR" sz="2000" dirty="0">
                <a:latin typeface="+mn-ea"/>
              </a:rPr>
              <a:t>  `-readme</a:t>
            </a:r>
          </a:p>
        </p:txBody>
      </p:sp>
    </p:spTree>
    <p:extLst>
      <p:ext uri="{BB962C8B-B14F-4D97-AF65-F5344CB8AC3E}">
        <p14:creationId xmlns:p14="http://schemas.microsoft.com/office/powerpoint/2010/main" val="3319302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70735-2786-965A-49C5-FF432A41D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2994F0-691B-E656-5116-982AC736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21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AFB2D6-52B5-261A-F310-936A59DB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Grading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8B8E5C-C03F-5224-DBE8-1528CECFB9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6863" y="2726732"/>
            <a:ext cx="5331854" cy="3081639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Functionality of each option: 68 points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 option not implemented: -28 points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 options not implemented: -40 points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3 options not implemented: -66 points</a:t>
            </a:r>
          </a:p>
          <a:p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Tips for testing: use ‘diff’ command</a:t>
            </a:r>
          </a:p>
          <a:p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If the submission format is violated: -5 points</a:t>
            </a:r>
          </a:p>
          <a:p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If the source file cannot be compiled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w/ gcc800 in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Makefile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:  -6 points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w/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gcc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in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Makefile</a:t>
            </a:r>
            <a:r>
              <a:rPr lang="en-US" altLang="ko-KR" sz="1400">
                <a:solidFill>
                  <a:srgbClr val="FF0000"/>
                </a:solidFill>
                <a:latin typeface="+mn-ea"/>
              </a:rPr>
              <a:t>: You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will get </a:t>
            </a:r>
            <a:r>
              <a:rPr lang="en-US" altLang="ko-KR" sz="1400">
                <a:solidFill>
                  <a:srgbClr val="FF0000"/>
                </a:solidFill>
                <a:latin typeface="+mn-ea"/>
              </a:rPr>
              <a:t>no point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DFB4828-BCA5-4862-9666-D83460125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97657"/>
              </p:ext>
            </p:extLst>
          </p:nvPr>
        </p:nvGraphicFramePr>
        <p:xfrm>
          <a:off x="214315" y="826053"/>
          <a:ext cx="6258297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497">
                  <a:extLst>
                    <a:ext uri="{9D8B030D-6E8A-4147-A177-3AD203B41FA5}">
                      <a16:colId xmlns:a16="http://schemas.microsoft.com/office/drawing/2014/main" val="352573279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34969662"/>
                    </a:ext>
                  </a:extLst>
                </a:gridCol>
              </a:tblGrid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Test cases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Assigned points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663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dirtree</a:t>
                      </a:r>
                      <a:r>
                        <a:rPr lang="en-US" altLang="ko-KR" sz="1800" dirty="0"/>
                        <a:t> ./</a:t>
                      </a:r>
                      <a:r>
                        <a:rPr lang="en-US" altLang="ko-KR" sz="1800" dirty="0" err="1"/>
                        <a:t>target_directory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398222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dirtree</a:t>
                      </a:r>
                      <a:r>
                        <a:rPr lang="en-US" altLang="ko-KR" sz="1800" dirty="0"/>
                        <a:t> –s ./</a:t>
                      </a:r>
                      <a:r>
                        <a:rPr lang="en-US" altLang="ko-KR" sz="1800" dirty="0" err="1"/>
                        <a:t>target_directory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49955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dirtree</a:t>
                      </a:r>
                      <a:r>
                        <a:rPr lang="en-US" altLang="ko-KR" sz="1800" dirty="0"/>
                        <a:t> –v ./</a:t>
                      </a:r>
                      <a:r>
                        <a:rPr lang="en-US" altLang="ko-KR" sz="1800" dirty="0" err="1"/>
                        <a:t>target_directory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70476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dirtree</a:t>
                      </a:r>
                      <a:r>
                        <a:rPr lang="en-US" altLang="ko-KR" sz="1800" dirty="0"/>
                        <a:t> –t ./</a:t>
                      </a:r>
                      <a:r>
                        <a:rPr lang="en-US" altLang="ko-KR" sz="1800" dirty="0" err="1"/>
                        <a:t>target_directory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121169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dirtree</a:t>
                      </a:r>
                      <a:r>
                        <a:rPr lang="en-US" altLang="ko-KR" sz="1800" dirty="0"/>
                        <a:t> -s -v ./</a:t>
                      </a:r>
                      <a:r>
                        <a:rPr lang="en-US" altLang="ko-KR" sz="1800" dirty="0" err="1"/>
                        <a:t>target_directory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161497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dirtree</a:t>
                      </a:r>
                      <a:r>
                        <a:rPr lang="en-US" altLang="ko-KR" sz="1800" dirty="0"/>
                        <a:t> -s -t ./</a:t>
                      </a:r>
                      <a:r>
                        <a:rPr lang="en-US" altLang="ko-KR" sz="1800" dirty="0" err="1"/>
                        <a:t>target_directory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51772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dirtree</a:t>
                      </a:r>
                      <a:r>
                        <a:rPr lang="en-US" altLang="ko-KR" sz="1800" dirty="0"/>
                        <a:t> -v -t ./</a:t>
                      </a:r>
                      <a:r>
                        <a:rPr lang="en-US" altLang="ko-KR" sz="1800" dirty="0" err="1"/>
                        <a:t>target_directory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631730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dirtree</a:t>
                      </a:r>
                      <a:r>
                        <a:rPr lang="en-US" altLang="ko-KR" sz="1800" dirty="0"/>
                        <a:t> -s -v -t ./</a:t>
                      </a:r>
                      <a:r>
                        <a:rPr lang="en-US" altLang="ko-KR" sz="1800" dirty="0" err="1"/>
                        <a:t>target_directory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23606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dirtree</a:t>
                      </a:r>
                      <a:r>
                        <a:rPr lang="en-US" altLang="ko-KR" sz="1800" dirty="0"/>
                        <a:t> &lt;options&gt; &lt;multiple directories&gt; (same as single directory case)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34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06068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Error and overflow handling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16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32101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README.md (information of your </a:t>
                      </a:r>
                      <a:r>
                        <a:rPr lang="en-US" altLang="ko-KR" sz="1800" dirty="0" err="1"/>
                        <a:t>dirtree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430773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Whether compilation is possible with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 err="1"/>
                        <a:t>Makefile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972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17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3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Overview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4852734"/>
            <a:ext cx="10987340" cy="1188141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What is “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dirtree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”?</a:t>
            </a:r>
          </a:p>
          <a:p>
            <a:pPr lvl="1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Dirtree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recursively traverses a directory tree and prints out a sorted list of all files</a:t>
            </a:r>
          </a:p>
          <a:p>
            <a:pPr lvl="1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Dirtree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can also print a fancy directory tree and show details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E8980C-5509-97AB-1D6E-810D5A38EA91}"/>
              </a:ext>
            </a:extLst>
          </p:cNvPr>
          <p:cNvSpPr txBox="1"/>
          <p:nvPr/>
        </p:nvSpPr>
        <p:spPr>
          <a:xfrm>
            <a:off x="4822077" y="4613809"/>
            <a:ext cx="264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Result of </a:t>
            </a:r>
            <a:r>
              <a:rPr lang="en-US" altLang="ko-KR" dirty="0" err="1">
                <a:latin typeface="+mn-ea"/>
              </a:rPr>
              <a:t>dirtree</a:t>
            </a:r>
            <a:endParaRPr lang="ko-KR" altLang="en-US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2310B6-FB78-437A-AAD1-2D4BFF9D3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637" y="1079843"/>
            <a:ext cx="5577928" cy="344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9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4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Operation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0181" y="1440873"/>
            <a:ext cx="11691819" cy="3722549"/>
          </a:xfrm>
        </p:spPr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Dirtree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traverses each directory in the list directories recursively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Prints all of directory entries in alphabetical order 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Directories are listed before files 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The special entries '.' and '..' are ignored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About summary mode: A summary is printed after each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dirtree’s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target directory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If several directories are traversed, an aggregate total is printed at the end.</a:t>
            </a:r>
          </a:p>
        </p:txBody>
      </p:sp>
    </p:spTree>
    <p:extLst>
      <p:ext uri="{BB962C8B-B14F-4D97-AF65-F5344CB8AC3E}">
        <p14:creationId xmlns:p14="http://schemas.microsoft.com/office/powerpoint/2010/main" val="400832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5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Command Line Arguments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3999346"/>
            <a:ext cx="10987340" cy="204153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`-t`, `-v`, `-s` options may be used together or not used at all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8 possible combinations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E8980C-5509-97AB-1D6E-810D5A38EA91}"/>
              </a:ext>
            </a:extLst>
          </p:cNvPr>
          <p:cNvSpPr txBox="1"/>
          <p:nvPr/>
        </p:nvSpPr>
        <p:spPr>
          <a:xfrm>
            <a:off x="2908863" y="3331275"/>
            <a:ext cx="633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  <a:cs typeface="Courier New" panose="02070309020205020404" pitchFamily="49" charset="0"/>
              </a:rPr>
              <a:t>Usage: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dirtree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[Options] [Directories]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57C527E-8C13-454B-9DEE-D2FEBE287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23929"/>
              </p:ext>
            </p:extLst>
          </p:nvPr>
        </p:nvGraphicFramePr>
        <p:xfrm>
          <a:off x="3203428" y="1256586"/>
          <a:ext cx="5930805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114">
                  <a:extLst>
                    <a:ext uri="{9D8B030D-6E8A-4147-A177-3AD203B41FA5}">
                      <a16:colId xmlns:a16="http://schemas.microsoft.com/office/drawing/2014/main" val="3735697745"/>
                    </a:ext>
                  </a:extLst>
                </a:gridCol>
                <a:gridCol w="3934691">
                  <a:extLst>
                    <a:ext uri="{9D8B030D-6E8A-4147-A177-3AD203B41FA5}">
                      <a16:colId xmlns:a16="http://schemas.microsoft.com/office/drawing/2014/main" val="169521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11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Help screen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5606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-t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Turn on fancy tree view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3972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-v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Turn on detailed mode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3189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-s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Turn on summary mode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04569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88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6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Fancy Tree View Mode (1/5)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3999346"/>
            <a:ext cx="10987340" cy="204153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Simple mode command: ./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dirtree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Fancy tree view mode command: ./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dirtree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-t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EF726A-43CC-435D-A69E-4957502B1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127" y="893418"/>
            <a:ext cx="4804702" cy="296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0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7170E80-275A-49DC-AFDD-39C41D47B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08" y="1444896"/>
            <a:ext cx="10512792" cy="328617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7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Detailed Mode (2/5)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4948720"/>
            <a:ext cx="10987340" cy="1092156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It shows detail information of file and directories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21990-B301-4035-806F-436722F2BFFB}"/>
              </a:ext>
            </a:extLst>
          </p:cNvPr>
          <p:cNvSpPr txBox="1"/>
          <p:nvPr/>
        </p:nvSpPr>
        <p:spPr>
          <a:xfrm>
            <a:off x="6096000" y="1662543"/>
            <a:ext cx="139469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User:Group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7ACF68-1DE6-4EC6-98EB-461C3262CA4E}"/>
              </a:ext>
            </a:extLst>
          </p:cNvPr>
          <p:cNvSpPr txBox="1"/>
          <p:nvPr/>
        </p:nvSpPr>
        <p:spPr>
          <a:xfrm>
            <a:off x="1170709" y="1625659"/>
            <a:ext cx="245225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Target directory name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E0BE6-7360-4FAA-8040-18F00EA60E40}"/>
              </a:ext>
            </a:extLst>
          </p:cNvPr>
          <p:cNvSpPr txBox="1"/>
          <p:nvPr/>
        </p:nvSpPr>
        <p:spPr>
          <a:xfrm>
            <a:off x="8488217" y="1662543"/>
            <a:ext cx="69734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Size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C3448B-787F-4691-B07A-1568E42D0870}"/>
              </a:ext>
            </a:extLst>
          </p:cNvPr>
          <p:cNvSpPr txBox="1"/>
          <p:nvPr/>
        </p:nvSpPr>
        <p:spPr>
          <a:xfrm>
            <a:off x="10139947" y="1477877"/>
            <a:ext cx="176268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Blocks   </a:t>
            </a:r>
            <a:r>
              <a:rPr lang="en-US" altLang="ko-KR" dirty="0"/>
              <a:t>&amp;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13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8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Detailed Mode (3/5)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5116944"/>
            <a:ext cx="10987340" cy="923931"/>
          </a:xfrm>
        </p:spPr>
        <p:txBody>
          <a:bodyPr/>
          <a:lstStyle/>
          <a:p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FC259E7-F9AC-4FF9-AA65-D5D194FB5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380436"/>
              </p:ext>
            </p:extLst>
          </p:nvPr>
        </p:nvGraphicFramePr>
        <p:xfrm>
          <a:off x="581808" y="1279443"/>
          <a:ext cx="5848668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995">
                  <a:extLst>
                    <a:ext uri="{9D8B030D-6E8A-4147-A177-3AD203B41FA5}">
                      <a16:colId xmlns:a16="http://schemas.microsoft.com/office/drawing/2014/main" val="434637246"/>
                    </a:ext>
                  </a:extLst>
                </a:gridCol>
                <a:gridCol w="3777673">
                  <a:extLst>
                    <a:ext uri="{9D8B030D-6E8A-4147-A177-3AD203B41FA5}">
                      <a16:colId xmlns:a16="http://schemas.microsoft.com/office/drawing/2014/main" val="477006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Additional details for each entry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07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 and group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file in Unix belongs to a user and a group. Detailed mode prints the names of the user and the group separated by a colon (:)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87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size of the file in bytes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00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Disk blocks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blocks this file occupies on the disk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98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File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the type of file by a single character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673186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E8697172-5513-494A-BB89-AA0D81837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145547"/>
              </p:ext>
            </p:extLst>
          </p:nvPr>
        </p:nvGraphicFramePr>
        <p:xfrm>
          <a:off x="7786255" y="1348149"/>
          <a:ext cx="4010632" cy="309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945">
                  <a:extLst>
                    <a:ext uri="{9D8B030D-6E8A-4147-A177-3AD203B41FA5}">
                      <a16:colId xmlns:a16="http://schemas.microsoft.com/office/drawing/2014/main" val="3027118836"/>
                    </a:ext>
                  </a:extLst>
                </a:gridCol>
                <a:gridCol w="1433687">
                  <a:extLst>
                    <a:ext uri="{9D8B030D-6E8A-4147-A177-3AD203B41FA5}">
                      <a16:colId xmlns:a16="http://schemas.microsoft.com/office/drawing/2014/main" val="469104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File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4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File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(empty)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3970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Directory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873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Link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383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Character device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8662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Block device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18197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Fifo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1335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Socket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82030906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F9DF399-58EE-4E30-A0CE-82A8B316456E}"/>
              </a:ext>
            </a:extLst>
          </p:cNvPr>
          <p:cNvCxnSpPr>
            <a:cxnSpLocks/>
          </p:cNvCxnSpPr>
          <p:nvPr/>
        </p:nvCxnSpPr>
        <p:spPr>
          <a:xfrm flipV="1">
            <a:off x="6430476" y="1367327"/>
            <a:ext cx="1355779" cy="2752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141CF15-60D3-44FB-926D-D391035F14E7}"/>
              </a:ext>
            </a:extLst>
          </p:cNvPr>
          <p:cNvCxnSpPr>
            <a:cxnSpLocks/>
          </p:cNvCxnSpPr>
          <p:nvPr/>
        </p:nvCxnSpPr>
        <p:spPr>
          <a:xfrm flipV="1">
            <a:off x="6430476" y="4439329"/>
            <a:ext cx="1355779" cy="319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6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9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Summary Mode (4/5)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3999346"/>
            <a:ext cx="10987340" cy="204153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Summary mode: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dirtree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prints a header and footer around each target directory and a one-liner containing statistics about the directory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A136F0-45C4-4E7D-BDBF-AC424EC1B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63" y="928717"/>
            <a:ext cx="6611273" cy="16385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1F3463-865A-44A6-A13A-40940D0F9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763" y="3259921"/>
            <a:ext cx="6744641" cy="400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BB250F-3D82-4DDD-B3E5-9F6F79098BBB}"/>
              </a:ext>
            </a:extLst>
          </p:cNvPr>
          <p:cNvSpPr txBox="1"/>
          <p:nvPr/>
        </p:nvSpPr>
        <p:spPr>
          <a:xfrm>
            <a:off x="5745385" y="2612965"/>
            <a:ext cx="1107996" cy="6708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6000" dirty="0"/>
              <a:t>…</a:t>
            </a:r>
            <a:endParaRPr lang="ko-KR" altLang="en-US" sz="6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DA6B3E-D2C6-4148-B56D-F48763844C5C}"/>
              </a:ext>
            </a:extLst>
          </p:cNvPr>
          <p:cNvSpPr/>
          <p:nvPr/>
        </p:nvSpPr>
        <p:spPr>
          <a:xfrm>
            <a:off x="2756495" y="1108364"/>
            <a:ext cx="6543541" cy="2671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9FF5D3-9C10-46A0-A248-CEC6A0293289}"/>
              </a:ext>
            </a:extLst>
          </p:cNvPr>
          <p:cNvSpPr/>
          <p:nvPr/>
        </p:nvSpPr>
        <p:spPr>
          <a:xfrm>
            <a:off x="2688763" y="3295176"/>
            <a:ext cx="6744641" cy="327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B340E8-AC12-49A1-BF33-BF40EF7229E5}"/>
              </a:ext>
            </a:extLst>
          </p:cNvPr>
          <p:cNvSpPr txBox="1"/>
          <p:nvPr/>
        </p:nvSpPr>
        <p:spPr>
          <a:xfrm>
            <a:off x="9367768" y="1057283"/>
            <a:ext cx="170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4A8014-18DE-44A1-A54C-52F250DA2F69}"/>
              </a:ext>
            </a:extLst>
          </p:cNvPr>
          <p:cNvSpPr txBox="1"/>
          <p:nvPr/>
        </p:nvSpPr>
        <p:spPr>
          <a:xfrm>
            <a:off x="9471470" y="3105834"/>
            <a:ext cx="244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 (&amp; one-liner containing statistics)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873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사용자 지정 3">
      <a:majorFont>
        <a:latin typeface="Bahnschrift"/>
        <a:ea typeface="나눔바른고딕"/>
        <a:cs typeface=""/>
      </a:majorFont>
      <a:minorFont>
        <a:latin typeface="Bahnschrift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net-template.pptx" id="{D2BCF9EA-E672-49E9-A1F5-3066AC9DB076}" vid="{B90D234C-54AF-40C6-AFBB-1CBF604319A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ea1fc7-f953-4aaa-91ec-cf6845fb1fb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13A780F21B7B348A6680E3144BFCE9C" ma:contentTypeVersion="15" ma:contentTypeDescription="새 문서를 만듭니다." ma:contentTypeScope="" ma:versionID="315e2f9321505756d7459e9716ab0625">
  <xsd:schema xmlns:xsd="http://www.w3.org/2001/XMLSchema" xmlns:xs="http://www.w3.org/2001/XMLSchema" xmlns:p="http://schemas.microsoft.com/office/2006/metadata/properties" xmlns:ns3="98ea1fc7-f953-4aaa-91ec-cf6845fb1fba" xmlns:ns4="8f55a661-4739-4359-9e39-c48271756d25" targetNamespace="http://schemas.microsoft.com/office/2006/metadata/properties" ma:root="true" ma:fieldsID="63fa1282b343a602878bac01e3784c2e" ns3:_="" ns4:_="">
    <xsd:import namespace="98ea1fc7-f953-4aaa-91ec-cf6845fb1fba"/>
    <xsd:import namespace="8f55a661-4739-4359-9e39-c48271756d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a1fc7-f953-4aaa-91ec-cf6845fb1f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5a661-4739-4359-9e39-c48271756d25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632342-8CCD-455F-9EC4-BDE933B82809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8f55a661-4739-4359-9e39-c48271756d25"/>
    <ds:schemaRef ds:uri="http://purl.org/dc/terms/"/>
    <ds:schemaRef ds:uri="http://schemas.microsoft.com/office/infopath/2007/PartnerControls"/>
    <ds:schemaRef ds:uri="98ea1fc7-f953-4aaa-91ec-cf6845fb1fba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FB9C563-80BA-4656-AA06-19BE6CDBBC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ea1fc7-f953-4aaa-91ec-cf6845fb1fba"/>
    <ds:schemaRef ds:uri="8f55a661-4739-4359-9e39-c48271756d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69A468-826F-49B5-9C90-6FF5D0BE2C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tnet-template</Template>
  <TotalTime>14555</TotalTime>
  <Words>2068</Words>
  <Application>Microsoft Office PowerPoint</Application>
  <PresentationFormat>와이드스크린</PresentationFormat>
  <Paragraphs>377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Arial</vt:lpstr>
      <vt:lpstr>맑은 고딕</vt:lpstr>
      <vt:lpstr>나눔바른고딕</vt:lpstr>
      <vt:lpstr>Wingdings</vt:lpstr>
      <vt:lpstr>Bahnschrift Light</vt:lpstr>
      <vt:lpstr>Courier New</vt:lpstr>
      <vt:lpstr>Bahnschrift</vt:lpstr>
      <vt:lpstr>1_Office 테마</vt:lpstr>
      <vt:lpstr>Lab 2. Input and Output System Programming Assignment</vt:lpstr>
      <vt:lpstr>Lab 1 Grade Distribution</vt:lpstr>
      <vt:lpstr>Dirtree Overview</vt:lpstr>
      <vt:lpstr>Dirtree Specification – Operation</vt:lpstr>
      <vt:lpstr>Dirtree Specification – Command Line Arguments</vt:lpstr>
      <vt:lpstr>Dirtree Specification – Fancy Tree View Mode (1/5)</vt:lpstr>
      <vt:lpstr>Dirtree Specification – Detailed Mode (2/5)</vt:lpstr>
      <vt:lpstr>Dirtree Specification – Detailed Mode (3/5)</vt:lpstr>
      <vt:lpstr>Dirtree Specification – Summary Mode (4/5)</vt:lpstr>
      <vt:lpstr>Dirtree Specification – Detailed Mode + Summary Mode (5/5)</vt:lpstr>
      <vt:lpstr>Dirtree Specification – Output Formatting (1/3)</vt:lpstr>
      <vt:lpstr>Dirtree Specification – Output Formatting (2/3)</vt:lpstr>
      <vt:lpstr>Dirtree Specification – Output Formatting (3/3)</vt:lpstr>
      <vt:lpstr>Dirtree Specification – Error Handling (1/2)</vt:lpstr>
      <vt:lpstr>Dirtree Specification – Error Handling (2/2)</vt:lpstr>
      <vt:lpstr>Handout Overview</vt:lpstr>
      <vt:lpstr>How to use ‘Makefile’</vt:lpstr>
      <vt:lpstr>About ‘tools/’</vt:lpstr>
      <vt:lpstr>Hints (Useful C Library Calls)</vt:lpstr>
      <vt:lpstr>Submit Format</vt:lpstr>
      <vt:lpstr>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for AI 2024: Accelerating GNN from the Perspective of Computer System</dc:title>
  <dc:creator>Seongjong Bae</dc:creator>
  <cp:lastModifiedBy>Seongjong Bae</cp:lastModifiedBy>
  <cp:revision>1497</cp:revision>
  <dcterms:created xsi:type="dcterms:W3CDTF">2024-06-13T02:16:16Z</dcterms:created>
  <dcterms:modified xsi:type="dcterms:W3CDTF">2024-09-29T14:59:09Z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0x010100B13A780F21B7B348A6680E3144BFCE9C</vt:lpwstr>
  </property>
</Properties>
</file>