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1" r:id="rId4"/>
    <p:sldId id="271" r:id="rId5"/>
    <p:sldId id="258" r:id="rId6"/>
    <p:sldId id="259" r:id="rId7"/>
    <p:sldId id="272" r:id="rId8"/>
    <p:sldId id="265" r:id="rId9"/>
    <p:sldId id="273" r:id="rId10"/>
    <p:sldId id="274" r:id="rId11"/>
    <p:sldId id="278" r:id="rId12"/>
    <p:sldId id="279" r:id="rId13"/>
    <p:sldId id="275" r:id="rId14"/>
    <p:sldId id="276" r:id="rId15"/>
    <p:sldId id="282" r:id="rId16"/>
    <p:sldId id="277" r:id="rId17"/>
    <p:sldId id="280" r:id="rId18"/>
    <p:sldId id="281" r:id="rId19"/>
    <p:sldId id="269" r:id="rId20"/>
    <p:sldId id="283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D586"/>
    <a:srgbClr val="D3F26E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6D586"/>
            </a:solidFill>
            <a:ln>
              <a:solidFill>
                <a:srgbClr val="66D586"/>
              </a:solidFill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1.21</c:v>
                </c:pt>
                <c:pt idx="1">
                  <c:v>1.29</c:v>
                </c:pt>
                <c:pt idx="2">
                  <c:v>1.1000000000000001</c:v>
                </c:pt>
                <c:pt idx="3">
                  <c:v>1.31</c:v>
                </c:pt>
                <c:pt idx="4">
                  <c:v>1.26</c:v>
                </c:pt>
                <c:pt idx="5">
                  <c:v>1.26</c:v>
                </c:pt>
                <c:pt idx="6">
                  <c:v>1.05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B-48EC-8C37-A7ED02D18C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0.79</c:v>
                </c:pt>
                <c:pt idx="1">
                  <c:v>0.71</c:v>
                </c:pt>
                <c:pt idx="2">
                  <c:v>0.9</c:v>
                </c:pt>
                <c:pt idx="3">
                  <c:v>0.69</c:v>
                </c:pt>
                <c:pt idx="4">
                  <c:v>0.74</c:v>
                </c:pt>
                <c:pt idx="5">
                  <c:v>0.74</c:v>
                </c:pt>
                <c:pt idx="6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1B-48EC-8C37-A7ED02D18C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10666304"/>
        <c:axId val="110670656"/>
      </c:barChart>
      <c:catAx>
        <c:axId val="11066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0670656"/>
        <c:crosses val="autoZero"/>
        <c:auto val="1"/>
        <c:lblAlgn val="ctr"/>
        <c:lblOffset val="100"/>
        <c:noMultiLvlLbl val="0"/>
      </c:catAx>
      <c:valAx>
        <c:axId val="1106706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1066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73271049816641"/>
          <c:y val="2.2448085708558801E-2"/>
          <c:w val="0.88926728950183354"/>
          <c:h val="0.8056893701067150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6D586"/>
            </a:solidFill>
            <a:ln>
              <a:solidFill>
                <a:srgbClr val="66D586"/>
              </a:solidFill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1.34</c:v>
                </c:pt>
                <c:pt idx="1">
                  <c:v>1.38</c:v>
                </c:pt>
                <c:pt idx="2">
                  <c:v>1.43</c:v>
                </c:pt>
                <c:pt idx="3">
                  <c:v>1.26</c:v>
                </c:pt>
                <c:pt idx="4">
                  <c:v>1.07</c:v>
                </c:pt>
                <c:pt idx="5">
                  <c:v>1.06</c:v>
                </c:pt>
                <c:pt idx="6">
                  <c:v>1.03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3-4381-B1F9-FD2F2DD202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0.65999999999999992</c:v>
                </c:pt>
                <c:pt idx="1">
                  <c:v>0.62000000000000011</c:v>
                </c:pt>
                <c:pt idx="2">
                  <c:v>0.57000000000000006</c:v>
                </c:pt>
                <c:pt idx="3">
                  <c:v>0.74</c:v>
                </c:pt>
                <c:pt idx="4">
                  <c:v>0.92999999999999994</c:v>
                </c:pt>
                <c:pt idx="5">
                  <c:v>0.94</c:v>
                </c:pt>
                <c:pt idx="6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73-4381-B1F9-FD2F2DD20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10666304"/>
        <c:axId val="110670656"/>
      </c:barChart>
      <c:catAx>
        <c:axId val="11066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0670656"/>
        <c:crosses val="autoZero"/>
        <c:auto val="1"/>
        <c:lblAlgn val="ctr"/>
        <c:lblOffset val="100"/>
        <c:noMultiLvlLbl val="0"/>
      </c:catAx>
      <c:valAx>
        <c:axId val="1106706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1066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7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5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00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88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3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10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4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2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6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54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4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88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32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34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0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3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0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2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31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5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9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4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5400000">
            <a:off x="-1647826" y="1647827"/>
            <a:ext cx="6858003" cy="3562349"/>
          </a:xfrm>
          <a:prstGeom prst="rtTriangle">
            <a:avLst/>
          </a:prstGeom>
          <a:solidFill>
            <a:srgbClr val="96E2AC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15875">
            <a:solidFill>
              <a:srgbClr val="66D5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447853" y="3078790"/>
            <a:ext cx="7684316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000" b="1" kern="0" dirty="0">
                <a:ln w="9525">
                  <a:noFill/>
                </a:ln>
                <a:solidFill>
                  <a:srgbClr val="92D050"/>
                </a:solidFill>
              </a:rPr>
              <a:t>PRESENTATION 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퇴근시간 </a:t>
            </a:r>
            <a:r>
              <a:rPr lang="ko-KR" altLang="en-US" sz="4000" b="1" i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버스</a:t>
            </a: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승차인원 예측</a:t>
            </a: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</a:t>
            </a: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0" y="4781550"/>
            <a:ext cx="12192000" cy="2076450"/>
          </a:xfrm>
          <a:prstGeom prst="line">
            <a:avLst/>
          </a:prstGeom>
          <a:ln w="9525">
            <a:solidFill>
              <a:srgbClr val="66D5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0" y="0"/>
            <a:ext cx="3562350" cy="6858000"/>
          </a:xfrm>
          <a:prstGeom prst="line">
            <a:avLst/>
          </a:prstGeom>
          <a:ln w="15875">
            <a:solidFill>
              <a:srgbClr val="66D5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48313" y="480454"/>
            <a:ext cx="18473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88823" y="559674"/>
            <a:ext cx="360000" cy="0"/>
          </a:xfrm>
          <a:prstGeom prst="line">
            <a:avLst/>
          </a:prstGeom>
          <a:ln>
            <a:solidFill>
              <a:srgbClr val="66D5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850960" y="1515238"/>
            <a:ext cx="8370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2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490960" y="1730235"/>
            <a:ext cx="360000" cy="0"/>
          </a:xfrm>
          <a:prstGeom prst="line">
            <a:avLst/>
          </a:prstGeom>
          <a:ln>
            <a:solidFill>
              <a:srgbClr val="66D5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이등변 삼각형 1"/>
          <p:cNvSpPr/>
          <p:nvPr/>
        </p:nvSpPr>
        <p:spPr>
          <a:xfrm rot="10800000" flipV="1">
            <a:off x="0" y="4781550"/>
            <a:ext cx="12204198" cy="2076450"/>
          </a:xfrm>
          <a:prstGeom prst="rtTriangle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53636" y="5158336"/>
            <a:ext cx="1103187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김연지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정유경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강창균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9923291" y="5281447"/>
            <a:ext cx="360000" cy="0"/>
          </a:xfrm>
          <a:prstGeom prst="line">
            <a:avLst/>
          </a:prstGeom>
          <a:ln>
            <a:solidFill>
              <a:srgbClr val="66D5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45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F7BE769-F906-40A1-BDD7-69A4BBC7CA11}"/>
              </a:ext>
            </a:extLst>
          </p:cNvPr>
          <p:cNvSpPr/>
          <p:nvPr/>
        </p:nvSpPr>
        <p:spPr>
          <a:xfrm>
            <a:off x="223520" y="1173479"/>
            <a:ext cx="9265920" cy="5460852"/>
          </a:xfrm>
          <a:prstGeom prst="rect">
            <a:avLst/>
          </a:prstGeom>
          <a:solidFill>
            <a:srgbClr val="222A35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692604" y="897615"/>
            <a:ext cx="1390196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0C13E5-D883-4CA7-AC69-1C8D4A2C3587}"/>
              </a:ext>
            </a:extLst>
          </p:cNvPr>
          <p:cNvSpPr/>
          <p:nvPr/>
        </p:nvSpPr>
        <p:spPr>
          <a:xfrm>
            <a:off x="580570" y="326116"/>
            <a:ext cx="6897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2.EDA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요일별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하차량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84C061-7B4B-4731-9570-B9940E99F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17" y="1325532"/>
            <a:ext cx="8787623" cy="512472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B9FF507-25A1-410C-A635-22A9F2CDDE1A}"/>
              </a:ext>
            </a:extLst>
          </p:cNvPr>
          <p:cNvSpPr/>
          <p:nvPr/>
        </p:nvSpPr>
        <p:spPr>
          <a:xfrm>
            <a:off x="8836057" y="326116"/>
            <a:ext cx="2775373" cy="26933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Black = 6~7</a:t>
            </a:r>
            <a:r>
              <a:rPr lang="ko-KR" altLang="en-US" sz="1600" dirty="0">
                <a:solidFill>
                  <a:schemeClr val="tx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시</a:t>
            </a:r>
            <a:endParaRPr lang="en-US" altLang="ko-KR" sz="1600" dirty="0">
              <a:solidFill>
                <a:schemeClr val="tx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Red = 7~8</a:t>
            </a:r>
            <a:r>
              <a:rPr lang="ko-KR" altLang="en-US" sz="1600" dirty="0">
                <a:solidFill>
                  <a:srgbClr val="FF000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시</a:t>
            </a:r>
            <a:endParaRPr lang="en-US" altLang="ko-KR" sz="1600" dirty="0">
              <a:solidFill>
                <a:srgbClr val="FF0000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rgbClr val="0070C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Blue = 8~9</a:t>
            </a:r>
            <a:r>
              <a:rPr lang="ko-KR" altLang="en-US" sz="1600" dirty="0">
                <a:solidFill>
                  <a:srgbClr val="0070C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시</a:t>
            </a:r>
            <a:endParaRPr lang="en-US" altLang="ko-KR" sz="1600" dirty="0">
              <a:solidFill>
                <a:srgbClr val="0070C0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rgbClr val="00B05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Green = 9~10</a:t>
            </a:r>
            <a:r>
              <a:rPr lang="ko-KR" altLang="en-US" sz="1600" dirty="0">
                <a:solidFill>
                  <a:srgbClr val="00B05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시</a:t>
            </a:r>
            <a:endParaRPr lang="en-US" altLang="ko-KR" sz="1600" dirty="0">
              <a:solidFill>
                <a:srgbClr val="00B050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rgbClr val="7030A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Purple = 10~11</a:t>
            </a:r>
            <a:r>
              <a:rPr lang="ko-KR" altLang="en-US" sz="1600" dirty="0">
                <a:solidFill>
                  <a:srgbClr val="7030A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시</a:t>
            </a:r>
            <a:endParaRPr lang="en-US" altLang="ko-KR" sz="1600" dirty="0">
              <a:solidFill>
                <a:srgbClr val="7030A0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  <a:latin typeface="티웨이_하늘" panose="02000300000000000000" pitchFamily="2" charset="-127"/>
                <a:ea typeface="티웨이_하늘" panose="02000300000000000000" pitchFamily="2" charset="-127"/>
              </a:rPr>
              <a:t>Yellow = 11~12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티웨이_하늘" panose="02000300000000000000" pitchFamily="2" charset="-127"/>
                <a:ea typeface="티웨이_하늘" panose="02000300000000000000" pitchFamily="2" charset="-127"/>
              </a:rPr>
              <a:t>시</a:t>
            </a:r>
            <a:endParaRPr lang="en-US" altLang="ko-KR" sz="1600" dirty="0">
              <a:solidFill>
                <a:schemeClr val="tx1"/>
              </a:solidFill>
              <a:highlight>
                <a:srgbClr val="FFFF00"/>
              </a:highlight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highlight>
                  <a:srgbClr val="FF99FF"/>
                </a:highlight>
                <a:latin typeface="티웨이_하늘" panose="02000300000000000000" pitchFamily="2" charset="-127"/>
                <a:ea typeface="티웨이_하늘" panose="02000300000000000000" pitchFamily="2" charset="-127"/>
              </a:rPr>
              <a:t>Pink = 18~20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99FF"/>
                </a:highlight>
                <a:latin typeface="티웨이_하늘" panose="02000300000000000000" pitchFamily="2" charset="-127"/>
                <a:ea typeface="티웨이_하늘" panose="02000300000000000000" pitchFamily="2" charset="-127"/>
              </a:rPr>
              <a:t>시</a:t>
            </a:r>
            <a:endParaRPr lang="en-US" altLang="ko-KR" sz="1600" dirty="0">
              <a:solidFill>
                <a:schemeClr val="tx1"/>
              </a:solidFill>
              <a:highlight>
                <a:srgbClr val="FF99FF"/>
              </a:highlight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78B36B-E8CE-46C1-BA03-0C96FA91F36E}"/>
              </a:ext>
            </a:extLst>
          </p:cNvPr>
          <p:cNvSpPr/>
          <p:nvPr/>
        </p:nvSpPr>
        <p:spPr>
          <a:xfrm>
            <a:off x="9824720" y="2643404"/>
            <a:ext cx="2367280" cy="2390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n w="3175">
                  <a:noFill/>
                </a:ln>
                <a:solidFill>
                  <a:prstClr val="white"/>
                </a:solidFill>
              </a:rPr>
              <a:t>제주도의 급행버스를 제외하고 하차 태그를 </a:t>
            </a:r>
            <a:endParaRPr lang="en-US" altLang="ko-KR" sz="16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n w="3175">
                  <a:noFill/>
                </a:ln>
                <a:solidFill>
                  <a:prstClr val="white"/>
                </a:solidFill>
              </a:rPr>
              <a:t>하지 않아도 </a:t>
            </a:r>
            <a:endParaRPr lang="en-US" altLang="ko-KR" sz="16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n w="3175">
                  <a:noFill/>
                </a:ln>
                <a:solidFill>
                  <a:prstClr val="white"/>
                </a:solidFill>
              </a:rPr>
              <a:t>추가요금 없다</a:t>
            </a:r>
            <a:r>
              <a:rPr lang="en-US" altLang="ko-KR" sz="1600" b="1" dirty="0">
                <a:ln w="3175">
                  <a:noFill/>
                </a:ln>
                <a:solidFill>
                  <a:prstClr val="white"/>
                </a:solidFill>
              </a:rPr>
              <a:t>!</a:t>
            </a:r>
            <a:r>
              <a:rPr lang="ko-KR" altLang="en-US" sz="1600" b="1" dirty="0">
                <a:ln w="3175">
                  <a:noFill/>
                </a:ln>
                <a:solidFill>
                  <a:prstClr val="white"/>
                </a:solidFill>
              </a:rPr>
              <a:t> </a:t>
            </a:r>
            <a:endParaRPr lang="en-US" altLang="ko-KR" sz="16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79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F7BE769-F906-40A1-BDD7-69A4BBC7CA11}"/>
              </a:ext>
            </a:extLst>
          </p:cNvPr>
          <p:cNvSpPr/>
          <p:nvPr/>
        </p:nvSpPr>
        <p:spPr>
          <a:xfrm>
            <a:off x="1638201" y="1173479"/>
            <a:ext cx="9265920" cy="5460852"/>
          </a:xfrm>
          <a:prstGeom prst="rect">
            <a:avLst/>
          </a:prstGeom>
          <a:solidFill>
            <a:srgbClr val="222A35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692604" y="897615"/>
            <a:ext cx="1369876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0C13E5-D883-4CA7-AC69-1C8D4A2C3587}"/>
              </a:ext>
            </a:extLst>
          </p:cNvPr>
          <p:cNvSpPr/>
          <p:nvPr/>
        </p:nvSpPr>
        <p:spPr>
          <a:xfrm>
            <a:off x="580570" y="326116"/>
            <a:ext cx="6897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2.EDA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평일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주말별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승하차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인원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84C061-7B4B-4731-9570-B9940E99F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2498" y="1325818"/>
            <a:ext cx="8787623" cy="51241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6FE09-BFC4-434A-9499-08010B4E4D3D}"/>
              </a:ext>
            </a:extLst>
          </p:cNvPr>
          <p:cNvSpPr/>
          <p:nvPr/>
        </p:nvSpPr>
        <p:spPr>
          <a:xfrm>
            <a:off x="3484881" y="1503680"/>
            <a:ext cx="5283200" cy="4531360"/>
          </a:xfrm>
          <a:prstGeom prst="rect">
            <a:avLst/>
          </a:prstGeom>
          <a:noFill/>
          <a:ln w="28575">
            <a:solidFill>
              <a:srgbClr val="66D5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401051-D2D0-4E54-8B9F-90F699367A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70817" y="1519495"/>
            <a:ext cx="472440" cy="4724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CB4B21-C842-4C8D-9AE9-B15CD0891289}"/>
              </a:ext>
            </a:extLst>
          </p:cNvPr>
          <p:cNvSpPr/>
          <p:nvPr/>
        </p:nvSpPr>
        <p:spPr>
          <a:xfrm>
            <a:off x="7415899" y="1489015"/>
            <a:ext cx="1549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평일</a:t>
            </a:r>
            <a:r>
              <a:rPr lang="ko-KR" altLang="en-US" sz="3600" b="1" kern="0" dirty="0">
                <a:solidFill>
                  <a:srgbClr val="66D58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↑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497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2979BF4-684B-41B3-892F-58E8A9FB02B2}"/>
              </a:ext>
            </a:extLst>
          </p:cNvPr>
          <p:cNvSpPr/>
          <p:nvPr/>
        </p:nvSpPr>
        <p:spPr>
          <a:xfrm>
            <a:off x="6268264" y="1808480"/>
            <a:ext cx="5801360" cy="3916681"/>
          </a:xfrm>
          <a:prstGeom prst="rect">
            <a:avLst/>
          </a:prstGeom>
          <a:solidFill>
            <a:srgbClr val="D3F2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0BE20F-3BFA-4414-AC26-00319D2416D1}"/>
              </a:ext>
            </a:extLst>
          </p:cNvPr>
          <p:cNvSpPr/>
          <p:nvPr/>
        </p:nvSpPr>
        <p:spPr>
          <a:xfrm>
            <a:off x="241756" y="1808480"/>
            <a:ext cx="5801360" cy="3916681"/>
          </a:xfrm>
          <a:prstGeom prst="rect">
            <a:avLst/>
          </a:prstGeom>
          <a:solidFill>
            <a:srgbClr val="D3F2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692604" y="897615"/>
            <a:ext cx="1430836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0C13E5-D883-4CA7-AC69-1C8D4A2C3587}"/>
              </a:ext>
            </a:extLst>
          </p:cNvPr>
          <p:cNvSpPr/>
          <p:nvPr/>
        </p:nvSpPr>
        <p:spPr>
          <a:xfrm>
            <a:off x="580570" y="326116"/>
            <a:ext cx="7720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2.EDA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제주도 관측소 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&amp;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버스정류장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AE75F6-90F4-40B6-83B0-5F7B9C93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6" y="1924432"/>
            <a:ext cx="5498362" cy="37092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862906-7F4F-49E7-9B66-381AC69D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644" y="1904682"/>
            <a:ext cx="5562600" cy="37242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051005-F184-460A-903F-8E8D64E6E986}"/>
              </a:ext>
            </a:extLst>
          </p:cNvPr>
          <p:cNvSpPr/>
          <p:nvPr/>
        </p:nvSpPr>
        <p:spPr>
          <a:xfrm>
            <a:off x="2958364" y="2248207"/>
            <a:ext cx="1169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제주시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7BC2BA-3B92-4D6D-91C6-71AA9B7D509A}"/>
              </a:ext>
            </a:extLst>
          </p:cNvPr>
          <p:cNvSpPr/>
          <p:nvPr/>
        </p:nvSpPr>
        <p:spPr>
          <a:xfrm>
            <a:off x="2557489" y="4353186"/>
            <a:ext cx="1169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서귀포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B3B0D3-D298-4EA4-92A6-AC69B564C30B}"/>
              </a:ext>
            </a:extLst>
          </p:cNvPr>
          <p:cNvSpPr/>
          <p:nvPr/>
        </p:nvSpPr>
        <p:spPr>
          <a:xfrm>
            <a:off x="449255" y="3919768"/>
            <a:ext cx="1169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고산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3827D8-6012-46BD-AD4E-B42BDE8DFF88}"/>
              </a:ext>
            </a:extLst>
          </p:cNvPr>
          <p:cNvSpPr/>
          <p:nvPr/>
        </p:nvSpPr>
        <p:spPr>
          <a:xfrm>
            <a:off x="4894905" y="3891521"/>
            <a:ext cx="955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성산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D0ECD33-8416-482E-A535-37EDA17B06DF}"/>
              </a:ext>
            </a:extLst>
          </p:cNvPr>
          <p:cNvSpPr/>
          <p:nvPr/>
        </p:nvSpPr>
        <p:spPr>
          <a:xfrm>
            <a:off x="1549667" y="1444332"/>
            <a:ext cx="1564640" cy="670560"/>
          </a:xfrm>
          <a:prstGeom prst="homePlate">
            <a:avLst/>
          </a:prstGeom>
          <a:solidFill>
            <a:srgbClr val="66D5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noFill/>
                </a:ln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관측도</a:t>
            </a:r>
            <a:endParaRPr lang="ko-KR" altLang="en-US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301A4EBD-4E84-4D6F-8AA8-BDC97EA2D94F}"/>
              </a:ext>
            </a:extLst>
          </p:cNvPr>
          <p:cNvSpPr/>
          <p:nvPr/>
        </p:nvSpPr>
        <p:spPr>
          <a:xfrm>
            <a:off x="8825495" y="1444332"/>
            <a:ext cx="1564640" cy="670560"/>
          </a:xfrm>
          <a:prstGeom prst="homePlate">
            <a:avLst/>
          </a:prstGeom>
          <a:solidFill>
            <a:srgbClr val="66D5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noFill/>
                </a:ln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정류장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383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47072B7-BD4C-4839-9738-0359F7D3412F}"/>
              </a:ext>
            </a:extLst>
          </p:cNvPr>
          <p:cNvSpPr/>
          <p:nvPr/>
        </p:nvSpPr>
        <p:spPr>
          <a:xfrm>
            <a:off x="6125072" y="1454101"/>
            <a:ext cx="5801360" cy="3916681"/>
          </a:xfrm>
          <a:prstGeom prst="rect">
            <a:avLst/>
          </a:prstGeom>
          <a:solidFill>
            <a:srgbClr val="66D5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944F4F-9654-4A4A-9662-9FCEC48B1808}"/>
              </a:ext>
            </a:extLst>
          </p:cNvPr>
          <p:cNvSpPr/>
          <p:nvPr/>
        </p:nvSpPr>
        <p:spPr>
          <a:xfrm>
            <a:off x="136663" y="1482390"/>
            <a:ext cx="5801360" cy="3916681"/>
          </a:xfrm>
          <a:prstGeom prst="rect">
            <a:avLst/>
          </a:prstGeom>
          <a:solidFill>
            <a:srgbClr val="66D5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692604" y="897615"/>
            <a:ext cx="1349556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0C13E5-D883-4CA7-AC69-1C8D4A2C3587}"/>
              </a:ext>
            </a:extLst>
          </p:cNvPr>
          <p:cNvSpPr/>
          <p:nvPr/>
        </p:nvSpPr>
        <p:spPr>
          <a:xfrm>
            <a:off x="580570" y="326116"/>
            <a:ext cx="6897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2.EDA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정류장 확대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0C102A-A42D-498D-BBF7-0B4E3292D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68" y="1569067"/>
            <a:ext cx="5543550" cy="3743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693EAB-534F-4FC3-B349-E4E607312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64" y="1533525"/>
            <a:ext cx="5591175" cy="3790950"/>
          </a:xfrm>
          <a:prstGeom prst="rect">
            <a:avLst/>
          </a:prstGeom>
        </p:spPr>
      </p:pic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72ECC454-CFF2-4CE0-BB64-3EE98D96B7FE}"/>
              </a:ext>
            </a:extLst>
          </p:cNvPr>
          <p:cNvSpPr/>
          <p:nvPr/>
        </p:nvSpPr>
        <p:spPr>
          <a:xfrm>
            <a:off x="2245358" y="1233787"/>
            <a:ext cx="1564640" cy="67056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ln w="3175">
                  <a:noFill/>
                </a:ln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추자도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79A253CF-A667-486D-938E-F8B26950E281}"/>
              </a:ext>
            </a:extLst>
          </p:cNvPr>
          <p:cNvSpPr/>
          <p:nvPr/>
        </p:nvSpPr>
        <p:spPr>
          <a:xfrm>
            <a:off x="8382002" y="1118821"/>
            <a:ext cx="1564640" cy="67056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ln w="3175">
                  <a:noFill/>
                </a:ln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제주 본 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339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692604" y="897615"/>
            <a:ext cx="1169894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0C13E5-D883-4CA7-AC69-1C8D4A2C3587}"/>
              </a:ext>
            </a:extLst>
          </p:cNvPr>
          <p:cNvSpPr/>
          <p:nvPr/>
        </p:nvSpPr>
        <p:spPr>
          <a:xfrm>
            <a:off x="580570" y="326116"/>
            <a:ext cx="6897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3.</a:t>
            </a:r>
            <a:r>
              <a:rPr lang="ko-KR" altLang="en-US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평가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독립변수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유의미성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판단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3738CE-A914-4774-931E-C7FF729983AE}"/>
              </a:ext>
            </a:extLst>
          </p:cNvPr>
          <p:cNvSpPr/>
          <p:nvPr/>
        </p:nvSpPr>
        <p:spPr>
          <a:xfrm>
            <a:off x="6633223" y="987896"/>
            <a:ext cx="423684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P-VALUE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C5D298-1F28-4F52-813E-8B59ECADE7DA}"/>
              </a:ext>
            </a:extLst>
          </p:cNvPr>
          <p:cNvSpPr/>
          <p:nvPr/>
        </p:nvSpPr>
        <p:spPr>
          <a:xfrm>
            <a:off x="5096334" y="5521579"/>
            <a:ext cx="731061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p-value&lt;0.05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이므로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해당 독립변수들은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통계적으로 유의미하다고 할 수 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ED97A03-A5CF-4122-A417-C9585BFBDC41}"/>
              </a:ext>
            </a:extLst>
          </p:cNvPr>
          <p:cNvSpPr/>
          <p:nvPr/>
        </p:nvSpPr>
        <p:spPr>
          <a:xfrm>
            <a:off x="7404985" y="2593029"/>
            <a:ext cx="2693316" cy="2693316"/>
          </a:xfrm>
          <a:prstGeom prst="ellipse">
            <a:avLst/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2.2e-16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89D3AF-D8AF-44C4-B083-9850F4936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5" y="1304035"/>
            <a:ext cx="5124873" cy="4914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0BFB26-A6CD-47DF-8F1D-0B51FFBC23DD}"/>
              </a:ext>
            </a:extLst>
          </p:cNvPr>
          <p:cNvSpPr txBox="1"/>
          <p:nvPr/>
        </p:nvSpPr>
        <p:spPr>
          <a:xfrm>
            <a:off x="5777794" y="1719436"/>
            <a:ext cx="6292286" cy="755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각 독립변수가 얼마나 종속변수에 영향을 미치는지 보여주는 자료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값이 작을수록 독립변수가 모델에서의 유의미하다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81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692604" y="897615"/>
            <a:ext cx="1169894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0C13E5-D883-4CA7-AC69-1C8D4A2C3587}"/>
              </a:ext>
            </a:extLst>
          </p:cNvPr>
          <p:cNvSpPr/>
          <p:nvPr/>
        </p:nvSpPr>
        <p:spPr>
          <a:xfrm>
            <a:off x="580570" y="326116"/>
            <a:ext cx="6897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3.</a:t>
            </a:r>
            <a:r>
              <a:rPr lang="ko-KR" altLang="en-US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평가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회귀 모델 지표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7A0906-4946-422A-962C-BAE4E36B2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64424"/>
              </p:ext>
            </p:extLst>
          </p:nvPr>
        </p:nvGraphicFramePr>
        <p:xfrm>
          <a:off x="692604" y="1299511"/>
          <a:ext cx="10354442" cy="540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8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 squared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700" b="0" u="none" spc="0" dirty="0">
                          <a:solidFill>
                            <a:schemeClr val="bg1"/>
                          </a:solidFill>
                        </a:rPr>
                        <a:t>RMSE</a:t>
                      </a:r>
                      <a:endParaRPr lang="ko-KR" altLang="en-US" sz="1700" b="0" u="none" spc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D5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4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높을수록 좋은 지표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rgbClr val="66D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낮을수록 좋은 지표</a:t>
                      </a: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티웨이_하늘" panose="02000300000000000000" pitchFamily="2" charset="-127"/>
                        <a:ea typeface="티웨이_하늘" panose="02000300000000000000" pitchFamily="2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rgbClr val="66D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600" b="0" u="none" spc="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높을수록 모형의 종속변수와 독립변수 사이의 상관관계가 높아 해당 모델이 유용하다는 뜻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티웨이_하늘" panose="02000300000000000000" pitchFamily="2" charset="-127"/>
                        <a:ea typeface="티웨이_하늘" panose="02000300000000000000" pitchFamily="2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66D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66D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D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kern="1200" spc="0" dirty="0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낮을수록 </a:t>
                      </a:r>
                      <a:r>
                        <a:rPr lang="ko-KR" altLang="en-US" sz="1600" b="0" i="0" u="none" kern="1200" spc="0" dirty="0" err="1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예측값과</a:t>
                      </a:r>
                      <a:r>
                        <a:rPr lang="ko-KR" altLang="en-US" sz="1600" b="0" i="0" u="none" kern="1200" spc="0" dirty="0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600" b="0" i="0" u="none" kern="1200" spc="0" dirty="0" err="1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실제값의</a:t>
                      </a:r>
                      <a:r>
                        <a:rPr lang="ko-KR" altLang="en-US" sz="1600" b="0" i="0" u="none" kern="1200" spc="0" dirty="0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 차이가 없다는 뜻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티웨이_하늘" panose="02000300000000000000" pitchFamily="2" charset="-127"/>
                        <a:ea typeface="티웨이_하늘" panose="02000300000000000000" pitchFamily="2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D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D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4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티웨이_하늘" panose="02000300000000000000" pitchFamily="2" charset="-127"/>
                        <a:ea typeface="티웨이_하늘" panose="0200030000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티웨이_하늘" panose="02000300000000000000" pitchFamily="2" charset="-127"/>
                        <a:ea typeface="티웨이_하늘" panose="0200030000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티웨이_하늘" panose="02000300000000000000" pitchFamily="2" charset="-127"/>
                        <a:ea typeface="티웨이_하늘" panose="0200030000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티웨이_하늘" panose="02000300000000000000" pitchFamily="2" charset="-127"/>
                        <a:ea typeface="티웨이_하늘" panose="0200030000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티웨이_하늘" panose="02000300000000000000" pitchFamily="2" charset="-127"/>
                        <a:ea typeface="티웨이_하늘" panose="0200030000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티웨이_하늘" panose="02000300000000000000" pitchFamily="2" charset="-127"/>
                        <a:ea typeface="티웨이_하늘" panose="02000300000000000000" pitchFamily="2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66D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티웨이_하늘" panose="02000300000000000000" pitchFamily="2" charset="-127"/>
                        <a:ea typeface="티웨이_하늘" panose="02000300000000000000" pitchFamily="2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66D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i="0" u="none" kern="1200" spc="0" dirty="0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 </a:t>
                      </a:r>
                      <a:r>
                        <a:rPr lang="ko-KR" altLang="en-US" sz="1600" b="0" i="0" u="none" kern="1200" spc="0" dirty="0" err="1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예측값</a:t>
                      </a:r>
                      <a:r>
                        <a:rPr lang="ko-KR" altLang="en-US" sz="1600" b="0" i="0" u="none" kern="1200" spc="0" dirty="0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600" b="0" i="0" u="none" kern="1200" spc="0" dirty="0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Variance / </a:t>
                      </a:r>
                      <a:r>
                        <a:rPr lang="ko-KR" altLang="en-US" sz="1600" b="0" i="0" u="none" kern="1200" spc="0" dirty="0" err="1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실제값</a:t>
                      </a:r>
                      <a:r>
                        <a:rPr lang="ko-KR" altLang="en-US" sz="1600" b="0" i="0" u="none" kern="1200" spc="0" dirty="0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600" b="0" i="0" u="none" kern="1200" spc="0" dirty="0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Variance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u="none" kern="1200" spc="0" dirty="0">
                        <a:solidFill>
                          <a:schemeClr val="dk1"/>
                        </a:solidFill>
                        <a:effectLst/>
                        <a:latin typeface="티웨이_하늘" panose="02000300000000000000" pitchFamily="2" charset="-127"/>
                        <a:ea typeface="티웨이_하늘" panose="0200030000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kern="1200" spc="0" dirty="0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오차</a:t>
                      </a:r>
                      <a:r>
                        <a:rPr lang="en-US" altLang="ko-KR" sz="1500" b="0" i="0" u="none" kern="1200" spc="0" dirty="0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^2</a:t>
                      </a:r>
                      <a:r>
                        <a:rPr lang="ko-KR" altLang="en-US" sz="1500" b="0" i="0" u="none" kern="1200" spc="0" dirty="0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은 내가 만든 모델의 </a:t>
                      </a:r>
                      <a:r>
                        <a:rPr lang="ko-KR" altLang="en-US" sz="1500" b="0" i="0" u="none" kern="1200" spc="0" dirty="0" err="1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에러율</a:t>
                      </a:r>
                      <a:endParaRPr lang="en-US" altLang="ko-KR" sz="1500" b="0" i="0" u="none" kern="1200" spc="0" dirty="0">
                        <a:solidFill>
                          <a:schemeClr val="dk1"/>
                        </a:solidFill>
                        <a:effectLst/>
                        <a:latin typeface="티웨이_하늘" panose="02000300000000000000" pitchFamily="2" charset="-127"/>
                        <a:ea typeface="티웨이_하늘" panose="0200030000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kern="1200" spc="0" dirty="0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편차</a:t>
                      </a:r>
                      <a:r>
                        <a:rPr lang="en-US" altLang="ko-KR" sz="1500" b="0" i="0" u="none" kern="1200" spc="0" dirty="0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^2</a:t>
                      </a:r>
                      <a:r>
                        <a:rPr lang="ko-KR" altLang="en-US" sz="1500" b="0" i="0" u="none" kern="1200" spc="0" dirty="0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은 평균으로 예측하는 </a:t>
                      </a:r>
                      <a:r>
                        <a:rPr lang="en-US" altLang="ko-KR" sz="1500" b="0" i="0" u="none" kern="1200" spc="0" dirty="0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Zero-R </a:t>
                      </a:r>
                      <a:r>
                        <a:rPr lang="ko-KR" altLang="en-US" sz="1500" b="0" i="0" u="none" kern="1200" spc="0" dirty="0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모델의 </a:t>
                      </a:r>
                      <a:r>
                        <a:rPr lang="ko-KR" altLang="en-US" sz="1500" b="0" i="0" u="none" kern="1200" spc="0" dirty="0" err="1">
                          <a:solidFill>
                            <a:schemeClr val="dk1"/>
                          </a:solidFill>
                          <a:effectLst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에러율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티웨이_하늘" panose="02000300000000000000" pitchFamily="2" charset="-127"/>
                        <a:ea typeface="티웨이_하늘" panose="0200030000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티웨이_하늘" panose="02000300000000000000" pitchFamily="2" charset="-127"/>
                        <a:ea typeface="티웨이_하늘" panose="02000300000000000000" pitchFamily="2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MSE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티웨이_하늘" panose="02000300000000000000" pitchFamily="2" charset="-127"/>
                          <a:ea typeface="티웨이_하늘" panose="02000300000000000000" pitchFamily="2" charset="-127"/>
                          <a:cs typeface="+mn-cs"/>
                        </a:rPr>
                        <a:t>에 비해 이상치에 대한 민감도가 낮음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티웨이_하늘" panose="02000300000000000000" pitchFamily="2" charset="-127"/>
                        <a:ea typeface="티웨이_하늘" panose="02000300000000000000" pitchFamily="2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22825B3-2550-4467-8270-04622D5B2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32" y="3774161"/>
            <a:ext cx="3457575" cy="12573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0434476-D456-4F44-A9FD-52103594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379" y="3726536"/>
            <a:ext cx="4333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3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692604" y="897615"/>
            <a:ext cx="1169894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0C13E5-D883-4CA7-AC69-1C8D4A2C3587}"/>
              </a:ext>
            </a:extLst>
          </p:cNvPr>
          <p:cNvSpPr/>
          <p:nvPr/>
        </p:nvSpPr>
        <p:spPr>
          <a:xfrm>
            <a:off x="580570" y="326116"/>
            <a:ext cx="6897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3.</a:t>
            </a:r>
            <a:r>
              <a:rPr lang="ko-KR" altLang="en-US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평가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사용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머신러닝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529B5D-C4D5-4966-B655-2BB6C5A27C9B}"/>
              </a:ext>
            </a:extLst>
          </p:cNvPr>
          <p:cNvSpPr/>
          <p:nvPr/>
        </p:nvSpPr>
        <p:spPr>
          <a:xfrm>
            <a:off x="1361796" y="2645081"/>
            <a:ext cx="2688352" cy="268835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92100" dist="38100" dir="2700000" algn="tl" rotWithShape="0">
              <a:srgbClr val="00B05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LightGBM</a:t>
            </a:r>
            <a:endParaRPr lang="en-US" altLang="ko-KR" sz="2000" dirty="0">
              <a:solidFill>
                <a:prstClr val="white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Regressor</a:t>
            </a:r>
            <a:endParaRPr lang="ko-KR" altLang="en-US" sz="2000" dirty="0">
              <a:solidFill>
                <a:prstClr val="white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225781-08FE-4B02-A7BF-15750ED0F747}"/>
              </a:ext>
            </a:extLst>
          </p:cNvPr>
          <p:cNvSpPr/>
          <p:nvPr/>
        </p:nvSpPr>
        <p:spPr>
          <a:xfrm>
            <a:off x="1361796" y="2933474"/>
            <a:ext cx="438541" cy="43854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01</a:t>
            </a:r>
            <a:endParaRPr lang="ko-KR" altLang="en-US" sz="2000" b="1" dirty="0">
              <a:solidFill>
                <a:prstClr val="white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9B864A6-C672-49BE-B2C9-54EF4AFCD1B6}"/>
              </a:ext>
            </a:extLst>
          </p:cNvPr>
          <p:cNvSpPr/>
          <p:nvPr/>
        </p:nvSpPr>
        <p:spPr>
          <a:xfrm>
            <a:off x="4720293" y="2645081"/>
            <a:ext cx="2688352" cy="268835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92100" dist="38100" dir="2700000" algn="tl" rotWithShape="0">
              <a:srgbClr val="00B05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Linear</a:t>
            </a:r>
          </a:p>
          <a:p>
            <a:pPr algn="ctr"/>
            <a:r>
              <a:rPr lang="en-US" altLang="ko-KR" sz="2000" dirty="0"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Regressor</a:t>
            </a:r>
            <a:endParaRPr lang="ko-KR" altLang="en-US" sz="2000" dirty="0">
              <a:solidFill>
                <a:prstClr val="white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71EC12-85AE-4495-B153-A89931597608}"/>
              </a:ext>
            </a:extLst>
          </p:cNvPr>
          <p:cNvSpPr/>
          <p:nvPr/>
        </p:nvSpPr>
        <p:spPr>
          <a:xfrm>
            <a:off x="4720293" y="2933474"/>
            <a:ext cx="438541" cy="43854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02</a:t>
            </a:r>
            <a:endParaRPr lang="ko-KR" altLang="en-US" sz="2000" b="1" dirty="0">
              <a:solidFill>
                <a:prstClr val="white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63190E-CCAD-4514-A43C-B1477FE9F71B}"/>
              </a:ext>
            </a:extLst>
          </p:cNvPr>
          <p:cNvGrpSpPr/>
          <p:nvPr/>
        </p:nvGrpSpPr>
        <p:grpSpPr>
          <a:xfrm>
            <a:off x="6394583" y="1923864"/>
            <a:ext cx="1747271" cy="759374"/>
            <a:chOff x="5022889" y="2073231"/>
            <a:chExt cx="1169894" cy="508444"/>
          </a:xfrm>
        </p:grpSpPr>
        <p:sp>
          <p:nvSpPr>
            <p:cNvPr id="10" name="달 9">
              <a:extLst>
                <a:ext uri="{FF2B5EF4-FFF2-40B4-BE49-F238E27FC236}">
                  <a16:creationId xmlns:a16="http://schemas.microsoft.com/office/drawing/2014/main" id="{0865A92B-F115-43C9-A390-A9B07BD05B10}"/>
                </a:ext>
              </a:extLst>
            </p:cNvPr>
            <p:cNvSpPr/>
            <p:nvPr/>
          </p:nvSpPr>
          <p:spPr>
            <a:xfrm rot="19835110" flipH="1">
              <a:off x="5197800" y="2089670"/>
              <a:ext cx="353658" cy="492005"/>
            </a:xfrm>
            <a:prstGeom prst="moon">
              <a:avLst/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ED73C97-463E-4D2E-8174-28AFA1D72D70}"/>
                </a:ext>
              </a:extLst>
            </p:cNvPr>
            <p:cNvSpPr/>
            <p:nvPr/>
          </p:nvSpPr>
          <p:spPr>
            <a:xfrm>
              <a:off x="5022889" y="2073231"/>
              <a:ext cx="1169894" cy="396030"/>
            </a:xfrm>
            <a:prstGeom prst="roundRect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000" b="1" dirty="0" err="1">
                  <a:solidFill>
                    <a:prstClr val="white"/>
                  </a:solidFill>
                  <a:latin typeface="티웨이_하늘" panose="02000300000000000000" pitchFamily="2" charset="-127"/>
                  <a:ea typeface="티웨이_하늘" panose="02000300000000000000" pitchFamily="2" charset="-127"/>
                </a:rPr>
                <a:t>sklearn</a:t>
              </a:r>
              <a:endParaRPr lang="ko-KR" altLang="en-US" sz="2000" b="1" dirty="0"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57443085-B115-40C1-AB8F-7203B767D177}"/>
              </a:ext>
            </a:extLst>
          </p:cNvPr>
          <p:cNvSpPr/>
          <p:nvPr/>
        </p:nvSpPr>
        <p:spPr>
          <a:xfrm>
            <a:off x="8078790" y="2645081"/>
            <a:ext cx="2688352" cy="268835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92100" dist="38100" dir="2700000" algn="tl" rotWithShape="0">
              <a:srgbClr val="00B05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Logistic</a:t>
            </a:r>
          </a:p>
          <a:p>
            <a:pPr algn="ctr"/>
            <a:r>
              <a:rPr lang="en-US" altLang="ko-KR" sz="2000" dirty="0"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Regressor</a:t>
            </a:r>
            <a:endParaRPr lang="ko-KR" altLang="en-US" sz="2000" dirty="0">
              <a:solidFill>
                <a:prstClr val="white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D04FBCE-7470-4FD5-AB90-A37B741084D4}"/>
              </a:ext>
            </a:extLst>
          </p:cNvPr>
          <p:cNvSpPr/>
          <p:nvPr/>
        </p:nvSpPr>
        <p:spPr>
          <a:xfrm>
            <a:off x="8078790" y="2933474"/>
            <a:ext cx="438541" cy="43854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03</a:t>
            </a:r>
            <a:endParaRPr lang="ko-KR" altLang="en-US" sz="2000" b="1" dirty="0">
              <a:solidFill>
                <a:prstClr val="white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AE479B-9106-47ED-B59E-556FA6CDCC58}"/>
              </a:ext>
            </a:extLst>
          </p:cNvPr>
          <p:cNvGrpSpPr/>
          <p:nvPr/>
        </p:nvGrpSpPr>
        <p:grpSpPr>
          <a:xfrm>
            <a:off x="3032638" y="1969628"/>
            <a:ext cx="1747271" cy="759374"/>
            <a:chOff x="1664392" y="2073231"/>
            <a:chExt cx="1169894" cy="508444"/>
          </a:xfrm>
        </p:grpSpPr>
        <p:sp>
          <p:nvSpPr>
            <p:cNvPr id="15" name="달 14">
              <a:extLst>
                <a:ext uri="{FF2B5EF4-FFF2-40B4-BE49-F238E27FC236}">
                  <a16:creationId xmlns:a16="http://schemas.microsoft.com/office/drawing/2014/main" id="{56032689-1158-4EA7-9B2F-A5EE952E0FCC}"/>
                </a:ext>
              </a:extLst>
            </p:cNvPr>
            <p:cNvSpPr/>
            <p:nvPr/>
          </p:nvSpPr>
          <p:spPr>
            <a:xfrm rot="19835110" flipH="1">
              <a:off x="1839303" y="2089670"/>
              <a:ext cx="353658" cy="492005"/>
            </a:xfrm>
            <a:prstGeom prst="moon">
              <a:avLst/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4AAA016-5A00-4E15-B4C2-AC301F6EF005}"/>
                </a:ext>
              </a:extLst>
            </p:cNvPr>
            <p:cNvSpPr/>
            <p:nvPr/>
          </p:nvSpPr>
          <p:spPr>
            <a:xfrm>
              <a:off x="1664392" y="2073231"/>
              <a:ext cx="1169894" cy="396030"/>
            </a:xfrm>
            <a:prstGeom prst="roundRect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000" b="1" dirty="0" err="1">
                  <a:solidFill>
                    <a:prstClr val="white"/>
                  </a:solidFill>
                  <a:latin typeface="티웨이_하늘" panose="02000300000000000000" pitchFamily="2" charset="-127"/>
                  <a:ea typeface="티웨이_하늘" panose="02000300000000000000" pitchFamily="2" charset="-127"/>
                </a:rPr>
                <a:t>sklearn</a:t>
              </a:r>
              <a:endParaRPr lang="ko-KR" altLang="en-US" sz="2000" b="1" dirty="0"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7FFD3E3-B0C9-4045-9F33-9327DBBC076D}"/>
              </a:ext>
            </a:extLst>
          </p:cNvPr>
          <p:cNvGrpSpPr/>
          <p:nvPr/>
        </p:nvGrpSpPr>
        <p:grpSpPr>
          <a:xfrm>
            <a:off x="9749632" y="1969628"/>
            <a:ext cx="1747271" cy="759374"/>
            <a:chOff x="8381386" y="2073231"/>
            <a:chExt cx="1169894" cy="508444"/>
          </a:xfrm>
        </p:grpSpPr>
        <p:sp>
          <p:nvSpPr>
            <p:cNvPr id="18" name="달 17">
              <a:extLst>
                <a:ext uri="{FF2B5EF4-FFF2-40B4-BE49-F238E27FC236}">
                  <a16:creationId xmlns:a16="http://schemas.microsoft.com/office/drawing/2014/main" id="{A198F01E-44A6-4E5E-B28E-4AA1B7DD8452}"/>
                </a:ext>
              </a:extLst>
            </p:cNvPr>
            <p:cNvSpPr/>
            <p:nvPr/>
          </p:nvSpPr>
          <p:spPr>
            <a:xfrm rot="19835110" flipH="1">
              <a:off x="8556297" y="2089670"/>
              <a:ext cx="353658" cy="492005"/>
            </a:xfrm>
            <a:prstGeom prst="moon">
              <a:avLst/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C476730-FEBE-4AD6-B05A-7E527BF93339}"/>
                </a:ext>
              </a:extLst>
            </p:cNvPr>
            <p:cNvSpPr/>
            <p:nvPr/>
          </p:nvSpPr>
          <p:spPr>
            <a:xfrm>
              <a:off x="8381386" y="2073231"/>
              <a:ext cx="1169894" cy="396030"/>
            </a:xfrm>
            <a:prstGeom prst="roundRect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000" b="1" dirty="0" err="1">
                  <a:solidFill>
                    <a:prstClr val="white"/>
                  </a:solidFill>
                  <a:latin typeface="티웨이_하늘" panose="02000300000000000000" pitchFamily="2" charset="-127"/>
                  <a:ea typeface="티웨이_하늘" panose="02000300000000000000" pitchFamily="2" charset="-127"/>
                </a:rPr>
                <a:t>sklearn</a:t>
              </a:r>
              <a:endParaRPr lang="ko-KR" altLang="en-US" sz="2000" b="1" dirty="0"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608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692604" y="897615"/>
            <a:ext cx="1169894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0C13E5-D883-4CA7-AC69-1C8D4A2C3587}"/>
              </a:ext>
            </a:extLst>
          </p:cNvPr>
          <p:cNvSpPr/>
          <p:nvPr/>
        </p:nvSpPr>
        <p:spPr>
          <a:xfrm>
            <a:off x="580570" y="326116"/>
            <a:ext cx="6897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3.</a:t>
            </a:r>
            <a:r>
              <a:rPr lang="ko-KR" altLang="en-US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평가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머신러닝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결과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4" name="사각형: 둥근 모서리 23">
            <a:extLst>
              <a:ext uri="{FF2B5EF4-FFF2-40B4-BE49-F238E27FC236}">
                <a16:creationId xmlns:a16="http://schemas.microsoft.com/office/drawing/2014/main" id="{83FE94C5-4E22-476B-989B-6A5EF40FC209}"/>
              </a:ext>
            </a:extLst>
          </p:cNvPr>
          <p:cNvSpPr/>
          <p:nvPr/>
        </p:nvSpPr>
        <p:spPr>
          <a:xfrm>
            <a:off x="4743015" y="3377283"/>
            <a:ext cx="2297013" cy="2976219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Linear Regression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모형의 예측도가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0.44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정도 나왔다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Logistic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모형보단 낫지만 쓸 수 있다고 볼 수 없다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" name="사각형: 둥근 모서리 23">
            <a:extLst>
              <a:ext uri="{FF2B5EF4-FFF2-40B4-BE49-F238E27FC236}">
                <a16:creationId xmlns:a16="http://schemas.microsoft.com/office/drawing/2014/main" id="{D66B8FFC-BE92-4047-A28F-7E6C7B77CFAA}"/>
              </a:ext>
            </a:extLst>
          </p:cNvPr>
          <p:cNvSpPr/>
          <p:nvPr/>
        </p:nvSpPr>
        <p:spPr>
          <a:xfrm>
            <a:off x="810003" y="3374371"/>
            <a:ext cx="2297013" cy="2979132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Light GBM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R^2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0.7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정도면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쓸만한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머신러닝이라고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본다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모델은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0.73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정도이므로 사용가능한 모델이다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사각형: 둥근 모서리 23">
            <a:extLst>
              <a:ext uri="{FF2B5EF4-FFF2-40B4-BE49-F238E27FC236}">
                <a16:creationId xmlns:a16="http://schemas.microsoft.com/office/drawing/2014/main" id="{248CC496-F20C-46E7-99C5-D648C7DEBF4D}"/>
              </a:ext>
            </a:extLst>
          </p:cNvPr>
          <p:cNvSpPr/>
          <p:nvPr/>
        </p:nvSpPr>
        <p:spPr>
          <a:xfrm>
            <a:off x="8918683" y="3374370"/>
            <a:ext cx="2297013" cy="2976219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Logistic Regression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R^2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사의 수를 갖는데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모형의 결정계수는 마이너스 값이 나왔다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오차가 편차보다 크다는 의미로 굉장히 좋지 못한 모델임을 의미한다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8C34DA2-5DBF-4E94-8DE9-084CA37AD9CA}"/>
              </a:ext>
            </a:extLst>
          </p:cNvPr>
          <p:cNvGrpSpPr/>
          <p:nvPr/>
        </p:nvGrpSpPr>
        <p:grpSpPr>
          <a:xfrm>
            <a:off x="4446773" y="3131614"/>
            <a:ext cx="491339" cy="491339"/>
            <a:chOff x="5749203" y="4729843"/>
            <a:chExt cx="645459" cy="64545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C9D49EF-DC0C-4465-8023-A478355BA04C}"/>
                </a:ext>
              </a:extLst>
            </p:cNvPr>
            <p:cNvSpPr/>
            <p:nvPr/>
          </p:nvSpPr>
          <p:spPr>
            <a:xfrm>
              <a:off x="5749203" y="4729843"/>
              <a:ext cx="645459" cy="64545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EF0EFB24-D7CD-48AA-A8E7-66F2961011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30908" y="4926347"/>
              <a:ext cx="282047" cy="239244"/>
              <a:chOff x="3669" y="3943"/>
              <a:chExt cx="626" cy="5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717BA0A8-D22C-4A7F-9782-FD9BF31160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DAD706C6-3CC2-4553-A17C-C851863A4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A095E2C-F911-47D0-B15C-06D265FD75DF}"/>
              </a:ext>
            </a:extLst>
          </p:cNvPr>
          <p:cNvGrpSpPr/>
          <p:nvPr/>
        </p:nvGrpSpPr>
        <p:grpSpPr>
          <a:xfrm>
            <a:off x="8676027" y="3183330"/>
            <a:ext cx="491339" cy="491339"/>
            <a:chOff x="9297946" y="4729843"/>
            <a:chExt cx="645459" cy="64545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027E7B0-9185-4634-AE08-DFBB1DC06424}"/>
                </a:ext>
              </a:extLst>
            </p:cNvPr>
            <p:cNvSpPr/>
            <p:nvPr/>
          </p:nvSpPr>
          <p:spPr>
            <a:xfrm>
              <a:off x="9297946" y="4729843"/>
              <a:ext cx="645459" cy="64545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15" name="Group 28">
              <a:extLst>
                <a:ext uri="{FF2B5EF4-FFF2-40B4-BE49-F238E27FC236}">
                  <a16:creationId xmlns:a16="http://schemas.microsoft.com/office/drawing/2014/main" id="{A94052F3-9E3A-409E-9DEA-93058ED6B8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68210" y="4908559"/>
              <a:ext cx="304929" cy="266873"/>
              <a:chOff x="496" y="4251"/>
              <a:chExt cx="641" cy="56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52C111D0-FA9E-471A-B7C6-14F308782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31">
                <a:extLst>
                  <a:ext uri="{FF2B5EF4-FFF2-40B4-BE49-F238E27FC236}">
                    <a16:creationId xmlns:a16="http://schemas.microsoft.com/office/drawing/2014/main" id="{CEA66BBD-A60F-486C-91CC-80ED0146B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F32E4588-BDA7-4467-A5FD-9746FA67C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56273"/>
              </p:ext>
            </p:extLst>
          </p:nvPr>
        </p:nvGraphicFramePr>
        <p:xfrm>
          <a:off x="4035778" y="2007419"/>
          <a:ext cx="3906586" cy="11360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3293">
                  <a:extLst>
                    <a:ext uri="{9D8B030D-6E8A-4147-A177-3AD203B41FA5}">
                      <a16:colId xmlns:a16="http://schemas.microsoft.com/office/drawing/2014/main" val="1673084348"/>
                    </a:ext>
                  </a:extLst>
                </a:gridCol>
                <a:gridCol w="1953293">
                  <a:extLst>
                    <a:ext uri="{9D8B030D-6E8A-4147-A177-3AD203B41FA5}">
                      <a16:colId xmlns:a16="http://schemas.microsoft.com/office/drawing/2014/main" val="3960160962"/>
                    </a:ext>
                  </a:extLst>
                </a:gridCol>
              </a:tblGrid>
              <a:tr h="501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결정계수 </a:t>
                      </a:r>
                      <a:r>
                        <a:rPr lang="en-US" altLang="ko-KR" dirty="0"/>
                        <a:t>R^2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RMSE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16273"/>
                  </a:ext>
                </a:extLst>
              </a:tr>
              <a:tr h="6349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en-US" altLang="ko-KR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0.4395837</a:t>
                      </a:r>
                      <a:endParaRPr lang="ko-KR" altLang="en-US" dirty="0">
                        <a:latin typeface="티웨이_하늘" panose="02000300000000000000" pitchFamily="2" charset="-127"/>
                        <a:ea typeface="티웨이_하늘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3.535145</a:t>
                      </a:r>
                      <a:endParaRPr lang="ko-KR" altLang="en-US" dirty="0">
                        <a:latin typeface="티웨이_하늘" panose="02000300000000000000" pitchFamily="2" charset="-127"/>
                        <a:ea typeface="티웨이_하늘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28465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D33E481D-3800-42D8-A7A9-36753A294609}"/>
              </a:ext>
            </a:extLst>
          </p:cNvPr>
          <p:cNvGrpSpPr/>
          <p:nvPr/>
        </p:nvGrpSpPr>
        <p:grpSpPr>
          <a:xfrm>
            <a:off x="564333" y="3183330"/>
            <a:ext cx="491339" cy="491339"/>
            <a:chOff x="2200460" y="4729843"/>
            <a:chExt cx="645459" cy="645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6584E60-49E1-47A6-B5DF-3961102EFB88}"/>
                </a:ext>
              </a:extLst>
            </p:cNvPr>
            <p:cNvSpPr/>
            <p:nvPr/>
          </p:nvSpPr>
          <p:spPr>
            <a:xfrm>
              <a:off x="2200460" y="4729843"/>
              <a:ext cx="645459" cy="64545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4DCD794-584A-454B-8B4D-84BD03D9E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4282" y="4912491"/>
              <a:ext cx="237814" cy="291969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2" name="표 8">
            <a:extLst>
              <a:ext uri="{FF2B5EF4-FFF2-40B4-BE49-F238E27FC236}">
                <a16:creationId xmlns:a16="http://schemas.microsoft.com/office/drawing/2014/main" id="{28117906-152A-4C6B-96F3-B4808BE0E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41507"/>
              </p:ext>
            </p:extLst>
          </p:nvPr>
        </p:nvGraphicFramePr>
        <p:xfrm>
          <a:off x="222498" y="2007420"/>
          <a:ext cx="3722384" cy="11360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1192">
                  <a:extLst>
                    <a:ext uri="{9D8B030D-6E8A-4147-A177-3AD203B41FA5}">
                      <a16:colId xmlns:a16="http://schemas.microsoft.com/office/drawing/2014/main" val="1673084348"/>
                    </a:ext>
                  </a:extLst>
                </a:gridCol>
                <a:gridCol w="1861192">
                  <a:extLst>
                    <a:ext uri="{9D8B030D-6E8A-4147-A177-3AD203B41FA5}">
                      <a16:colId xmlns:a16="http://schemas.microsoft.com/office/drawing/2014/main" val="3960160962"/>
                    </a:ext>
                  </a:extLst>
                </a:gridCol>
              </a:tblGrid>
              <a:tr h="501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결정계수 </a:t>
                      </a:r>
                      <a:r>
                        <a:rPr lang="en-US" altLang="ko-KR" dirty="0"/>
                        <a:t>R^2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RMSE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16273"/>
                  </a:ext>
                </a:extLst>
              </a:tr>
              <a:tr h="6349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en-US" altLang="ko-KR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0.7270988</a:t>
                      </a:r>
                      <a:endParaRPr lang="ko-KR" altLang="en-US" dirty="0">
                        <a:latin typeface="티웨이_하늘" panose="02000300000000000000" pitchFamily="2" charset="-127"/>
                        <a:ea typeface="티웨이_하늘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2.466917</a:t>
                      </a:r>
                      <a:endParaRPr lang="ko-KR" altLang="en-US" dirty="0">
                        <a:latin typeface="티웨이_하늘" panose="02000300000000000000" pitchFamily="2" charset="-127"/>
                        <a:ea typeface="티웨이_하늘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28465"/>
                  </a:ext>
                </a:extLst>
              </a:tr>
            </a:tbl>
          </a:graphicData>
        </a:graphic>
      </p:graphicFrame>
      <p:graphicFrame>
        <p:nvGraphicFramePr>
          <p:cNvPr id="23" name="표 8">
            <a:extLst>
              <a:ext uri="{FF2B5EF4-FFF2-40B4-BE49-F238E27FC236}">
                <a16:creationId xmlns:a16="http://schemas.microsoft.com/office/drawing/2014/main" id="{1F543932-083C-414C-8829-840EB73BC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12412"/>
              </p:ext>
            </p:extLst>
          </p:nvPr>
        </p:nvGraphicFramePr>
        <p:xfrm>
          <a:off x="8033260" y="2007418"/>
          <a:ext cx="3906586" cy="11360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3293">
                  <a:extLst>
                    <a:ext uri="{9D8B030D-6E8A-4147-A177-3AD203B41FA5}">
                      <a16:colId xmlns:a16="http://schemas.microsoft.com/office/drawing/2014/main" val="1673084348"/>
                    </a:ext>
                  </a:extLst>
                </a:gridCol>
                <a:gridCol w="1953293">
                  <a:extLst>
                    <a:ext uri="{9D8B030D-6E8A-4147-A177-3AD203B41FA5}">
                      <a16:colId xmlns:a16="http://schemas.microsoft.com/office/drawing/2014/main" val="3960160962"/>
                    </a:ext>
                  </a:extLst>
                </a:gridCol>
              </a:tblGrid>
              <a:tr h="501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결정계수 </a:t>
                      </a:r>
                      <a:r>
                        <a:rPr lang="en-US" altLang="ko-KR" dirty="0"/>
                        <a:t>R^2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RMSE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16273"/>
                  </a:ext>
                </a:extLst>
              </a:tr>
              <a:tr h="6349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 -</a:t>
                      </a:r>
                      <a:r>
                        <a:rPr lang="en-US" altLang="ko-KR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0.06918409</a:t>
                      </a:r>
                      <a:endParaRPr lang="ko-KR" altLang="en-US" dirty="0">
                        <a:latin typeface="티웨이_하늘" panose="02000300000000000000" pitchFamily="2" charset="-127"/>
                        <a:ea typeface="티웨이_하늘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4.882903</a:t>
                      </a:r>
                      <a:endParaRPr lang="ko-KR" altLang="en-US" dirty="0">
                        <a:latin typeface="티웨이_하늘" panose="02000300000000000000" pitchFamily="2" charset="-127"/>
                        <a:ea typeface="티웨이_하늘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28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336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692604" y="897615"/>
            <a:ext cx="1217476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1" name="차트 50"/>
          <p:cNvGraphicFramePr/>
          <p:nvPr>
            <p:extLst>
              <p:ext uri="{D42A27DB-BD31-4B8C-83A1-F6EECF244321}">
                <p14:modId xmlns:p14="http://schemas.microsoft.com/office/powerpoint/2010/main" val="614929280"/>
              </p:ext>
            </p:extLst>
          </p:nvPr>
        </p:nvGraphicFramePr>
        <p:xfrm>
          <a:off x="1933293" y="1532907"/>
          <a:ext cx="3308336" cy="3101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0" name="사각형: 둥근 모서리 23">
            <a:extLst>
              <a:ext uri="{FF2B5EF4-FFF2-40B4-BE49-F238E27FC236}">
                <a16:creationId xmlns:a16="http://schemas.microsoft.com/office/drawing/2014/main" id="{D9369868-3A91-4C85-9637-4143F489AF9D}"/>
              </a:ext>
            </a:extLst>
          </p:cNvPr>
          <p:cNvSpPr/>
          <p:nvPr/>
        </p:nvSpPr>
        <p:spPr>
          <a:xfrm>
            <a:off x="2087458" y="4979673"/>
            <a:ext cx="2944074" cy="1011156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Test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요일별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예측량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월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화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목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금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토가 대체적으로 높고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수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일이 낮다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81" name="사각형: 둥근 모서리 23">
            <a:extLst>
              <a:ext uri="{FF2B5EF4-FFF2-40B4-BE49-F238E27FC236}">
                <a16:creationId xmlns:a16="http://schemas.microsoft.com/office/drawing/2014/main" id="{D9369868-3A91-4C85-9637-4143F489AF9D}"/>
              </a:ext>
            </a:extLst>
          </p:cNvPr>
          <p:cNvSpPr/>
          <p:nvPr/>
        </p:nvSpPr>
        <p:spPr>
          <a:xfrm>
            <a:off x="7293669" y="4920379"/>
            <a:ext cx="3201028" cy="1171590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Train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요일별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예측량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월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화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수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목이 대체적으로 높고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금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토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일이 낮다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9C2EDD-CA2B-4350-BA5D-6787768BD29A}"/>
              </a:ext>
            </a:extLst>
          </p:cNvPr>
          <p:cNvSpPr/>
          <p:nvPr/>
        </p:nvSpPr>
        <p:spPr>
          <a:xfrm>
            <a:off x="595616" y="325607"/>
            <a:ext cx="4760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4.</a:t>
            </a:r>
            <a:r>
              <a:rPr lang="ko-KR" altLang="en-US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결과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예측 결과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B8D0DB-C829-4AFD-8D36-3EAB49B0B413}"/>
              </a:ext>
            </a:extLst>
          </p:cNvPr>
          <p:cNvSpPr/>
          <p:nvPr/>
        </p:nvSpPr>
        <p:spPr>
          <a:xfrm>
            <a:off x="4653172" y="2830094"/>
            <a:ext cx="616398" cy="25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1.05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5B4BA2-7693-499D-B8EF-B9D63EB50C8F}"/>
              </a:ext>
            </a:extLst>
          </p:cNvPr>
          <p:cNvSpPr/>
          <p:nvPr/>
        </p:nvSpPr>
        <p:spPr>
          <a:xfrm>
            <a:off x="2037497" y="2656550"/>
            <a:ext cx="616398" cy="25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1.21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AC9CAB-533E-4B48-B6F4-1A8E6DEC02F4}"/>
              </a:ext>
            </a:extLst>
          </p:cNvPr>
          <p:cNvSpPr/>
          <p:nvPr/>
        </p:nvSpPr>
        <p:spPr>
          <a:xfrm>
            <a:off x="2500413" y="2576390"/>
            <a:ext cx="616398" cy="25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1.29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C84F4C-21C5-4BF1-AE4A-95B7FA703721}"/>
              </a:ext>
            </a:extLst>
          </p:cNvPr>
          <p:cNvSpPr/>
          <p:nvPr/>
        </p:nvSpPr>
        <p:spPr>
          <a:xfrm>
            <a:off x="2943097" y="2808332"/>
            <a:ext cx="616398" cy="25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1.10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C1C5F44-6BB1-48E2-B87F-A19493E664A9}"/>
              </a:ext>
            </a:extLst>
          </p:cNvPr>
          <p:cNvSpPr/>
          <p:nvPr/>
        </p:nvSpPr>
        <p:spPr>
          <a:xfrm>
            <a:off x="3381643" y="2530537"/>
            <a:ext cx="616398" cy="25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1.31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958D191-9966-4D5E-A7D0-F83A089CF92F}"/>
              </a:ext>
            </a:extLst>
          </p:cNvPr>
          <p:cNvSpPr/>
          <p:nvPr/>
        </p:nvSpPr>
        <p:spPr>
          <a:xfrm>
            <a:off x="3767803" y="2576391"/>
            <a:ext cx="616398" cy="25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1.26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CEAD829-DF89-4A14-9DE7-762292B3C92B}"/>
              </a:ext>
            </a:extLst>
          </p:cNvPr>
          <p:cNvSpPr/>
          <p:nvPr/>
        </p:nvSpPr>
        <p:spPr>
          <a:xfrm>
            <a:off x="4228279" y="2568419"/>
            <a:ext cx="616398" cy="25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1.26</a:t>
            </a:r>
          </a:p>
        </p:txBody>
      </p:sp>
      <p:graphicFrame>
        <p:nvGraphicFramePr>
          <p:cNvPr id="42" name="차트 41">
            <a:extLst>
              <a:ext uri="{FF2B5EF4-FFF2-40B4-BE49-F238E27FC236}">
                <a16:creationId xmlns:a16="http://schemas.microsoft.com/office/drawing/2014/main" id="{61B28643-6680-42A7-BCF6-15725CB6A4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540517"/>
              </p:ext>
            </p:extLst>
          </p:nvPr>
        </p:nvGraphicFramePr>
        <p:xfrm>
          <a:off x="6784820" y="1704687"/>
          <a:ext cx="3401866" cy="3107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F485B3-B200-491E-BB33-25C584B0F3AD}"/>
              </a:ext>
            </a:extLst>
          </p:cNvPr>
          <p:cNvSpPr/>
          <p:nvPr/>
        </p:nvSpPr>
        <p:spPr>
          <a:xfrm>
            <a:off x="1462260" y="1175477"/>
            <a:ext cx="4096512" cy="5459513"/>
          </a:xfrm>
          <a:prstGeom prst="rect">
            <a:avLst/>
          </a:prstGeom>
          <a:noFill/>
          <a:ln w="28575">
            <a:solidFill>
              <a:srgbClr val="66D5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Test </a:t>
            </a:r>
            <a:r>
              <a:rPr lang="ko-KR" altLang="en-US" dirty="0">
                <a:solidFill>
                  <a:schemeClr val="tx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예측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C90E938-EE95-46F6-B4DE-71735FC76CEA}"/>
              </a:ext>
            </a:extLst>
          </p:cNvPr>
          <p:cNvSpPr/>
          <p:nvPr/>
        </p:nvSpPr>
        <p:spPr>
          <a:xfrm>
            <a:off x="1697303" y="4661937"/>
            <a:ext cx="644229" cy="5387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E46DCFA-870E-4DBA-B9C9-A6CA842F396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964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8314" y="4742790"/>
            <a:ext cx="295905" cy="295905"/>
          </a:xfrm>
          <a:prstGeom prst="rect">
            <a:avLst/>
          </a:prstGeom>
          <a:noFill/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A6807898-9A07-473D-8B22-7719C5F13474}"/>
              </a:ext>
            </a:extLst>
          </p:cNvPr>
          <p:cNvSpPr/>
          <p:nvPr/>
        </p:nvSpPr>
        <p:spPr>
          <a:xfrm>
            <a:off x="6924042" y="4755490"/>
            <a:ext cx="644229" cy="5387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4D98241-A21A-489C-811C-B6807C5A1A0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964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6468" y="4848400"/>
            <a:ext cx="304913" cy="304913"/>
          </a:xfrm>
          <a:prstGeom prst="rect">
            <a:avLst/>
          </a:prstGeom>
          <a:noFill/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D25E8E69-F3CC-4D20-91D5-417FF6E95AFB}"/>
              </a:ext>
            </a:extLst>
          </p:cNvPr>
          <p:cNvSpPr/>
          <p:nvPr/>
        </p:nvSpPr>
        <p:spPr>
          <a:xfrm>
            <a:off x="7154464" y="2553101"/>
            <a:ext cx="616398" cy="25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1.34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27E0A1-8250-4A2D-8D76-A164060D1FB4}"/>
              </a:ext>
            </a:extLst>
          </p:cNvPr>
          <p:cNvSpPr/>
          <p:nvPr/>
        </p:nvSpPr>
        <p:spPr>
          <a:xfrm>
            <a:off x="7553795" y="2531340"/>
            <a:ext cx="616398" cy="25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1.38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931861-E71E-46CC-A915-929389E40D64}"/>
              </a:ext>
            </a:extLst>
          </p:cNvPr>
          <p:cNvSpPr/>
          <p:nvPr/>
        </p:nvSpPr>
        <p:spPr>
          <a:xfrm>
            <a:off x="8035742" y="2464041"/>
            <a:ext cx="616398" cy="25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1.43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06C35D1-BA48-4424-9D04-74226D1EF51F}"/>
              </a:ext>
            </a:extLst>
          </p:cNvPr>
          <p:cNvSpPr/>
          <p:nvPr/>
        </p:nvSpPr>
        <p:spPr>
          <a:xfrm>
            <a:off x="8435073" y="2651383"/>
            <a:ext cx="616398" cy="25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1.26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DC3F818-F270-4837-B2CD-3BF5F761F0AE}"/>
              </a:ext>
            </a:extLst>
          </p:cNvPr>
          <p:cNvSpPr/>
          <p:nvPr/>
        </p:nvSpPr>
        <p:spPr>
          <a:xfrm>
            <a:off x="8897323" y="2912267"/>
            <a:ext cx="616398" cy="25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1.07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48A139-0780-4CF2-9B21-A3F018F452C5}"/>
              </a:ext>
            </a:extLst>
          </p:cNvPr>
          <p:cNvSpPr/>
          <p:nvPr/>
        </p:nvSpPr>
        <p:spPr>
          <a:xfrm>
            <a:off x="9312803" y="2912267"/>
            <a:ext cx="616398" cy="25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1.06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B4F123C-8889-49AE-A19A-AA1C0FB4D748}"/>
              </a:ext>
            </a:extLst>
          </p:cNvPr>
          <p:cNvSpPr/>
          <p:nvPr/>
        </p:nvSpPr>
        <p:spPr>
          <a:xfrm>
            <a:off x="9726011" y="2948256"/>
            <a:ext cx="616398" cy="253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1.03</a:t>
            </a:r>
          </a:p>
        </p:txBody>
      </p:sp>
    </p:spTree>
    <p:extLst>
      <p:ext uri="{BB962C8B-B14F-4D97-AF65-F5344CB8AC3E}">
        <p14:creationId xmlns:p14="http://schemas.microsoft.com/office/powerpoint/2010/main" val="3327436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23">
            <a:extLst>
              <a:ext uri="{FF2B5EF4-FFF2-40B4-BE49-F238E27FC236}">
                <a16:creationId xmlns:a16="http://schemas.microsoft.com/office/drawing/2014/main" id="{FE7024DD-1D2C-490B-A9C9-C8E1BC3E0C77}"/>
              </a:ext>
            </a:extLst>
          </p:cNvPr>
          <p:cNvSpPr/>
          <p:nvPr/>
        </p:nvSpPr>
        <p:spPr>
          <a:xfrm>
            <a:off x="8285825" y="4196889"/>
            <a:ext cx="2476198" cy="1152538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Train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지역별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예측량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 제주시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 서귀포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 고산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 성산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692604" y="897615"/>
            <a:ext cx="1217476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B85EDC1-13A0-40C8-AB31-9F4641DE3A13}"/>
              </a:ext>
            </a:extLst>
          </p:cNvPr>
          <p:cNvGrpSpPr/>
          <p:nvPr/>
        </p:nvGrpSpPr>
        <p:grpSpPr>
          <a:xfrm>
            <a:off x="8058677" y="3975214"/>
            <a:ext cx="491339" cy="491339"/>
            <a:chOff x="5749203" y="4729843"/>
            <a:chExt cx="645459" cy="645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563642-FE35-4385-A029-6C3720C5806C}"/>
                </a:ext>
              </a:extLst>
            </p:cNvPr>
            <p:cNvSpPr/>
            <p:nvPr/>
          </p:nvSpPr>
          <p:spPr>
            <a:xfrm>
              <a:off x="5749203" y="4729843"/>
              <a:ext cx="645459" cy="64545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6B8ED403-774C-4462-BE4F-A5A81E25C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7601" y="4984018"/>
              <a:ext cx="48660" cy="49110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사각형: 둥근 모서리 23">
            <a:extLst>
              <a:ext uri="{FF2B5EF4-FFF2-40B4-BE49-F238E27FC236}">
                <a16:creationId xmlns:a16="http://schemas.microsoft.com/office/drawing/2014/main" id="{D9369868-3A91-4C85-9637-4143F489AF9D}"/>
              </a:ext>
            </a:extLst>
          </p:cNvPr>
          <p:cNvSpPr/>
          <p:nvPr/>
        </p:nvSpPr>
        <p:spPr>
          <a:xfrm>
            <a:off x="2364217" y="4196888"/>
            <a:ext cx="2664983" cy="1152539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Test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지역별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예측량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순위는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Train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이랑 똑같지만 가장 많은 제주시는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Train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이랑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0.36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정도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차이난다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88066" y="3990016"/>
            <a:ext cx="491339" cy="491339"/>
            <a:chOff x="5749203" y="4729843"/>
            <a:chExt cx="645459" cy="645459"/>
          </a:xfrm>
        </p:grpSpPr>
        <p:sp>
          <p:nvSpPr>
            <p:cNvPr id="69" name="타원 68"/>
            <p:cNvSpPr/>
            <p:nvPr/>
          </p:nvSpPr>
          <p:spPr>
            <a:xfrm>
              <a:off x="5749203" y="4729843"/>
              <a:ext cx="645459" cy="64545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6047601" y="4984018"/>
              <a:ext cx="48660" cy="49110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9C2EDD-CA2B-4350-BA5D-6787768BD29A}"/>
              </a:ext>
            </a:extLst>
          </p:cNvPr>
          <p:cNvSpPr/>
          <p:nvPr/>
        </p:nvSpPr>
        <p:spPr>
          <a:xfrm>
            <a:off x="595616" y="325607"/>
            <a:ext cx="4760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4.</a:t>
            </a:r>
            <a:r>
              <a:rPr lang="ko-KR" altLang="en-US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결과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예측 결과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F485B3-B200-491E-BB33-25C584B0F3AD}"/>
              </a:ext>
            </a:extLst>
          </p:cNvPr>
          <p:cNvSpPr/>
          <p:nvPr/>
        </p:nvSpPr>
        <p:spPr>
          <a:xfrm>
            <a:off x="773684" y="1819655"/>
            <a:ext cx="5407660" cy="3913634"/>
          </a:xfrm>
          <a:prstGeom prst="rect">
            <a:avLst/>
          </a:prstGeom>
          <a:noFill/>
          <a:ln w="28575">
            <a:solidFill>
              <a:srgbClr val="66D5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Test </a:t>
            </a:r>
            <a:r>
              <a:rPr lang="ko-KR" altLang="en-US" dirty="0">
                <a:solidFill>
                  <a:schemeClr val="tx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예측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CB507-9035-4E65-89B1-6CE2AD8BD65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144758" y="4088601"/>
            <a:ext cx="351554" cy="351554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07AB7175-E4E9-49F0-8E8B-D811FABC0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19293"/>
              </p:ext>
            </p:extLst>
          </p:nvPr>
        </p:nvGraphicFramePr>
        <p:xfrm>
          <a:off x="1069848" y="2809358"/>
          <a:ext cx="4809516" cy="79567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06741">
                  <a:extLst>
                    <a:ext uri="{9D8B030D-6E8A-4147-A177-3AD203B41FA5}">
                      <a16:colId xmlns:a16="http://schemas.microsoft.com/office/drawing/2014/main" val="896647020"/>
                    </a:ext>
                  </a:extLst>
                </a:gridCol>
                <a:gridCol w="1200925">
                  <a:extLst>
                    <a:ext uri="{9D8B030D-6E8A-4147-A177-3AD203B41FA5}">
                      <a16:colId xmlns:a16="http://schemas.microsoft.com/office/drawing/2014/main" val="1990438565"/>
                    </a:ext>
                  </a:extLst>
                </a:gridCol>
                <a:gridCol w="1200925">
                  <a:extLst>
                    <a:ext uri="{9D8B030D-6E8A-4147-A177-3AD203B41FA5}">
                      <a16:colId xmlns:a16="http://schemas.microsoft.com/office/drawing/2014/main" val="2794668196"/>
                    </a:ext>
                  </a:extLst>
                </a:gridCol>
                <a:gridCol w="1200925">
                  <a:extLst>
                    <a:ext uri="{9D8B030D-6E8A-4147-A177-3AD203B41FA5}">
                      <a16:colId xmlns:a16="http://schemas.microsoft.com/office/drawing/2014/main" val="2966487425"/>
                    </a:ext>
                  </a:extLst>
                </a:gridCol>
              </a:tblGrid>
              <a:tr h="397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제주시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고산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서귀포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성산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12125"/>
                  </a:ext>
                </a:extLst>
              </a:tr>
              <a:tr h="397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1.27</a:t>
                      </a:r>
                      <a:endParaRPr lang="ko-KR" altLang="en-US" sz="1400" dirty="0">
                        <a:latin typeface="티웨이_하늘" panose="02000300000000000000" pitchFamily="2" charset="-127"/>
                        <a:ea typeface="티웨이_하늘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0.108</a:t>
                      </a:r>
                      <a:endParaRPr lang="ko-KR" altLang="en-US" sz="1400" dirty="0">
                        <a:latin typeface="티웨이_하늘" panose="02000300000000000000" pitchFamily="2" charset="-127"/>
                        <a:ea typeface="티웨이_하늘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1.23</a:t>
                      </a:r>
                      <a:endParaRPr lang="ko-KR" altLang="en-US" sz="1400" dirty="0">
                        <a:latin typeface="티웨이_하늘" panose="02000300000000000000" pitchFamily="2" charset="-127"/>
                        <a:ea typeface="티웨이_하늘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0.928</a:t>
                      </a:r>
                      <a:endParaRPr lang="ko-KR" altLang="en-US" sz="1400" dirty="0">
                        <a:latin typeface="티웨이_하늘" panose="02000300000000000000" pitchFamily="2" charset="-127"/>
                        <a:ea typeface="티웨이_하늘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36332"/>
                  </a:ext>
                </a:extLst>
              </a:tr>
            </a:tbl>
          </a:graphicData>
        </a:graphic>
      </p:graphicFrame>
      <p:graphicFrame>
        <p:nvGraphicFramePr>
          <p:cNvPr id="30" name="표 3">
            <a:extLst>
              <a:ext uri="{FF2B5EF4-FFF2-40B4-BE49-F238E27FC236}">
                <a16:creationId xmlns:a16="http://schemas.microsoft.com/office/drawing/2014/main" id="{728E3E08-2A69-4AA1-AEFC-C3981E23C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38616"/>
              </p:ext>
            </p:extLst>
          </p:nvPr>
        </p:nvGraphicFramePr>
        <p:xfrm>
          <a:off x="6974052" y="2809358"/>
          <a:ext cx="4538244" cy="79860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38677">
                  <a:extLst>
                    <a:ext uri="{9D8B030D-6E8A-4147-A177-3AD203B41FA5}">
                      <a16:colId xmlns:a16="http://schemas.microsoft.com/office/drawing/2014/main" val="896647020"/>
                    </a:ext>
                  </a:extLst>
                </a:gridCol>
                <a:gridCol w="1133189">
                  <a:extLst>
                    <a:ext uri="{9D8B030D-6E8A-4147-A177-3AD203B41FA5}">
                      <a16:colId xmlns:a16="http://schemas.microsoft.com/office/drawing/2014/main" val="1990438565"/>
                    </a:ext>
                  </a:extLst>
                </a:gridCol>
                <a:gridCol w="1133189">
                  <a:extLst>
                    <a:ext uri="{9D8B030D-6E8A-4147-A177-3AD203B41FA5}">
                      <a16:colId xmlns:a16="http://schemas.microsoft.com/office/drawing/2014/main" val="2794668196"/>
                    </a:ext>
                  </a:extLst>
                </a:gridCol>
                <a:gridCol w="1133189">
                  <a:extLst>
                    <a:ext uri="{9D8B030D-6E8A-4147-A177-3AD203B41FA5}">
                      <a16:colId xmlns:a16="http://schemas.microsoft.com/office/drawing/2014/main" val="2966487425"/>
                    </a:ext>
                  </a:extLst>
                </a:gridCol>
              </a:tblGrid>
              <a:tr h="399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제주시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고산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서귀포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성산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12125"/>
                  </a:ext>
                </a:extLst>
              </a:tr>
              <a:tr h="399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1.63</a:t>
                      </a:r>
                      <a:endParaRPr lang="ko-KR" altLang="en-US" sz="1400" dirty="0">
                        <a:latin typeface="티웨이_하늘" panose="02000300000000000000" pitchFamily="2" charset="-127"/>
                        <a:ea typeface="티웨이_하늘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0.579</a:t>
                      </a:r>
                      <a:endParaRPr lang="ko-KR" altLang="en-US" sz="1400" dirty="0">
                        <a:latin typeface="티웨이_하늘" panose="02000300000000000000" pitchFamily="2" charset="-127"/>
                        <a:ea typeface="티웨이_하늘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0.77</a:t>
                      </a:r>
                      <a:endParaRPr lang="ko-KR" altLang="en-US" sz="1400" dirty="0">
                        <a:latin typeface="티웨이_하늘" panose="02000300000000000000" pitchFamily="2" charset="-127"/>
                        <a:ea typeface="티웨이_하늘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티웨이_하늘" panose="02000300000000000000" pitchFamily="2" charset="-127"/>
                          <a:ea typeface="티웨이_하늘" panose="02000300000000000000" pitchFamily="2" charset="-127"/>
                        </a:rPr>
                        <a:t>0.434</a:t>
                      </a:r>
                      <a:endParaRPr lang="ko-KR" altLang="en-US" sz="1400" dirty="0">
                        <a:latin typeface="티웨이_하늘" panose="02000300000000000000" pitchFamily="2" charset="-127"/>
                        <a:ea typeface="티웨이_하늘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36332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A47F9C56-EEC6-4947-8CB5-A9C85936F13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163984" y="4076804"/>
            <a:ext cx="317763" cy="31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1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ABBB0A-E0B1-4222-BB1F-BC567F8431CD}"/>
              </a:ext>
            </a:extLst>
          </p:cNvPr>
          <p:cNvSpPr/>
          <p:nvPr/>
        </p:nvSpPr>
        <p:spPr>
          <a:xfrm>
            <a:off x="580571" y="326116"/>
            <a:ext cx="4760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목차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692604" y="897615"/>
            <a:ext cx="902516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3600000" flipH="1" flipV="1">
            <a:off x="3194248" y="3008403"/>
            <a:ext cx="2948240" cy="1401439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27" name="자유형 26"/>
          <p:cNvSpPr/>
          <p:nvPr/>
        </p:nvSpPr>
        <p:spPr>
          <a:xfrm rot="18000000" flipV="1">
            <a:off x="1604682" y="3008403"/>
            <a:ext cx="2948240" cy="1401439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28" name="자유형 27"/>
          <p:cNvSpPr/>
          <p:nvPr/>
        </p:nvSpPr>
        <p:spPr>
          <a:xfrm rot="3600000" flipH="1" flipV="1">
            <a:off x="6263653" y="3008401"/>
            <a:ext cx="2948240" cy="1401439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rgbClr val="96E2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29" name="자유형 28"/>
          <p:cNvSpPr/>
          <p:nvPr/>
        </p:nvSpPr>
        <p:spPr>
          <a:xfrm rot="18000000" flipV="1">
            <a:off x="4728951" y="3008402"/>
            <a:ext cx="2948240" cy="1401439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31" name="자유형 30"/>
          <p:cNvSpPr/>
          <p:nvPr/>
        </p:nvSpPr>
        <p:spPr>
          <a:xfrm rot="18000000" flipV="1">
            <a:off x="7798356" y="3008400"/>
            <a:ext cx="2948240" cy="1401439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630008" y="2149903"/>
            <a:ext cx="25420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1.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주제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84161" y="2141211"/>
            <a:ext cx="25420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3.</a:t>
            </a: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머신러닝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200988" y="4703315"/>
            <a:ext cx="253664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2. EDA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423406" y="4619928"/>
            <a:ext cx="253664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4.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결과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526BE3-ACC0-4157-8D4F-76E0B660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742" y="4793422"/>
            <a:ext cx="838536" cy="8385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11CBF2-077E-4DDF-9358-76A7C27D1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115" y="1742396"/>
            <a:ext cx="890918" cy="890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32EE66-511C-4285-9191-409E4BD8B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521" y="1719353"/>
            <a:ext cx="920520" cy="9205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1882BF-25C3-4F24-A338-D1494A21D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082" y="4757315"/>
            <a:ext cx="984440" cy="98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8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ABBB0A-E0B1-4222-BB1F-BC567F8431CD}"/>
              </a:ext>
            </a:extLst>
          </p:cNvPr>
          <p:cNvSpPr/>
          <p:nvPr/>
        </p:nvSpPr>
        <p:spPr>
          <a:xfrm>
            <a:off x="3607234" y="2694412"/>
            <a:ext cx="57653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60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THANK YOU</a:t>
            </a:r>
            <a:endParaRPr lang="en-US" altLang="ko-KR" sz="60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3607234" y="3683074"/>
            <a:ext cx="5171006" cy="93398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6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ABBB0A-E0B1-4222-BB1F-BC567F8431CD}"/>
              </a:ext>
            </a:extLst>
          </p:cNvPr>
          <p:cNvSpPr/>
          <p:nvPr/>
        </p:nvSpPr>
        <p:spPr>
          <a:xfrm>
            <a:off x="580571" y="326116"/>
            <a:ext cx="4760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1.</a:t>
            </a:r>
            <a:r>
              <a:rPr lang="ko-KR" altLang="en-US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주제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배경 및 목적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 flipV="1">
            <a:off x="692604" y="851896"/>
            <a:ext cx="1156516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54AD00-132C-4B2C-9C9A-B057CBCE8DB1}"/>
              </a:ext>
            </a:extLst>
          </p:cNvPr>
          <p:cNvSpPr/>
          <p:nvPr/>
        </p:nvSpPr>
        <p:spPr>
          <a:xfrm>
            <a:off x="560250" y="1349663"/>
            <a:ext cx="4760686" cy="903557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코로나 시국에 여행을 어디로 가려고 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생각하시나요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?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711D9A-B239-4884-98BD-A3BFD8677FA3}"/>
              </a:ext>
            </a:extLst>
          </p:cNvPr>
          <p:cNvSpPr/>
          <p:nvPr/>
        </p:nvSpPr>
        <p:spPr>
          <a:xfrm>
            <a:off x="6428739" y="2060169"/>
            <a:ext cx="2633860" cy="741295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렌트카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E71629-EBBD-416F-8447-74F61C3B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25" y="1644719"/>
            <a:ext cx="6220693" cy="428684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684C855-C8E1-4D0C-9727-D17290915D1E}"/>
              </a:ext>
            </a:extLst>
          </p:cNvPr>
          <p:cNvSpPr/>
          <p:nvPr/>
        </p:nvSpPr>
        <p:spPr>
          <a:xfrm>
            <a:off x="6428739" y="5318442"/>
            <a:ext cx="2633860" cy="741295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버스 투어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?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69C6EAB-3507-46C2-AB13-153AB0FFFD41}"/>
              </a:ext>
            </a:extLst>
          </p:cNvPr>
          <p:cNvSpPr/>
          <p:nvPr/>
        </p:nvSpPr>
        <p:spPr>
          <a:xfrm>
            <a:off x="6428739" y="3843319"/>
            <a:ext cx="2633860" cy="741295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택시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?</a:t>
            </a:r>
          </a:p>
        </p:txBody>
      </p:sp>
      <p:pic>
        <p:nvPicPr>
          <p:cNvPr id="1026" name="Picture 2" descr="제주도뚜벅이여행을 위한 | 제주도버스투어 타고 제주를 알차고 편하게 여행하기! : 네이버 블로그">
            <a:extLst>
              <a:ext uri="{FF2B5EF4-FFF2-40B4-BE49-F238E27FC236}">
                <a16:creationId xmlns:a16="http://schemas.microsoft.com/office/drawing/2014/main" id="{80940562-635D-4EB4-9960-29D157545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599" y="5213553"/>
            <a:ext cx="2924175" cy="147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제주도 택시 관광 - 제주도 택시 관광 할인예약, 제주 택시 관광 할인">
            <a:extLst>
              <a:ext uri="{FF2B5EF4-FFF2-40B4-BE49-F238E27FC236}">
                <a16:creationId xmlns:a16="http://schemas.microsoft.com/office/drawing/2014/main" id="{D6929C0C-68CC-4439-A5A8-9A3CB4218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599" y="3136539"/>
            <a:ext cx="2695576" cy="174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렌트인제주 제주도렌트카 실시간예약">
            <a:extLst>
              <a:ext uri="{FF2B5EF4-FFF2-40B4-BE49-F238E27FC236}">
                <a16:creationId xmlns:a16="http://schemas.microsoft.com/office/drawing/2014/main" id="{FA7F3278-A106-4CD2-A5A4-1B7A1F9F8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541" y="1247700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9B99A7-FCC1-4849-9F4C-0267E47E7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388" y="2548276"/>
            <a:ext cx="5845819" cy="3575288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7F6DD3A-9CA7-41D0-AE62-DA29B9E22F3C}"/>
              </a:ext>
            </a:extLst>
          </p:cNvPr>
          <p:cNvGrpSpPr/>
          <p:nvPr/>
        </p:nvGrpSpPr>
        <p:grpSpPr>
          <a:xfrm>
            <a:off x="4809781" y="2732826"/>
            <a:ext cx="1169894" cy="508444"/>
            <a:chOff x="8381386" y="2073231"/>
            <a:chExt cx="1169894" cy="508444"/>
          </a:xfrm>
        </p:grpSpPr>
        <p:sp>
          <p:nvSpPr>
            <p:cNvPr id="26" name="달 25">
              <a:extLst>
                <a:ext uri="{FF2B5EF4-FFF2-40B4-BE49-F238E27FC236}">
                  <a16:creationId xmlns:a16="http://schemas.microsoft.com/office/drawing/2014/main" id="{494BDA48-88ED-44A9-B2D2-71AC702CE24C}"/>
                </a:ext>
              </a:extLst>
            </p:cNvPr>
            <p:cNvSpPr/>
            <p:nvPr/>
          </p:nvSpPr>
          <p:spPr>
            <a:xfrm rot="19835110" flipH="1">
              <a:off x="8556297" y="2089670"/>
              <a:ext cx="353658" cy="492005"/>
            </a:xfrm>
            <a:prstGeom prst="moon">
              <a:avLst/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41DBCE2-EC88-4836-9413-CAE554D0E70F}"/>
                </a:ext>
              </a:extLst>
            </p:cNvPr>
            <p:cNvSpPr/>
            <p:nvPr/>
          </p:nvSpPr>
          <p:spPr>
            <a:xfrm>
              <a:off x="8381386" y="2073231"/>
              <a:ext cx="1169894" cy="396030"/>
            </a:xfrm>
            <a:prstGeom prst="roundRect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dirty="0">
                  <a:solidFill>
                    <a:prstClr val="white"/>
                  </a:solidFill>
                </a:rPr>
                <a:t>제주도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344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ABBB0A-E0B1-4222-BB1F-BC567F8431CD}"/>
              </a:ext>
            </a:extLst>
          </p:cNvPr>
          <p:cNvSpPr/>
          <p:nvPr/>
        </p:nvSpPr>
        <p:spPr>
          <a:xfrm>
            <a:off x="580571" y="326116"/>
            <a:ext cx="4760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1.</a:t>
            </a:r>
            <a:r>
              <a:rPr lang="ko-KR" altLang="en-US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주제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배경 및 목적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 flipV="1">
            <a:off x="692604" y="851896"/>
            <a:ext cx="1156516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54AD00-132C-4B2C-9C9A-B057CBCE8DB1}"/>
              </a:ext>
            </a:extLst>
          </p:cNvPr>
          <p:cNvSpPr/>
          <p:nvPr/>
        </p:nvSpPr>
        <p:spPr>
          <a:xfrm>
            <a:off x="560251" y="1349663"/>
            <a:ext cx="3737156" cy="741295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제주도의 인구 수와 자동차 수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711D9A-B239-4884-98BD-A3BFD8677FA3}"/>
              </a:ext>
            </a:extLst>
          </p:cNvPr>
          <p:cNvSpPr/>
          <p:nvPr/>
        </p:nvSpPr>
        <p:spPr>
          <a:xfrm>
            <a:off x="6863848" y="1349663"/>
            <a:ext cx="2633860" cy="741295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제주도의 교통량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690115-F9F2-4A11-AF8B-A2D6197D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48" y="2253220"/>
            <a:ext cx="4878571" cy="2963518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F90F96B3-B189-48E5-B27A-A1A7A334EDE3}"/>
              </a:ext>
            </a:extLst>
          </p:cNvPr>
          <p:cNvGrpSpPr/>
          <p:nvPr/>
        </p:nvGrpSpPr>
        <p:grpSpPr>
          <a:xfrm>
            <a:off x="491246" y="2253220"/>
            <a:ext cx="6096851" cy="3953427"/>
            <a:chOff x="560251" y="2660733"/>
            <a:chExt cx="6096851" cy="3953427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0FEF0C4-CCBC-43F4-AFAB-7DA8647CB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251" y="2660733"/>
              <a:ext cx="6096851" cy="3953427"/>
            </a:xfrm>
            <a:prstGeom prst="rect">
              <a:avLst/>
            </a:prstGeom>
          </p:spPr>
        </p:pic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1652981-4DF7-41BE-BD6D-865585A314A3}"/>
                </a:ext>
              </a:extLst>
            </p:cNvPr>
            <p:cNvSpPr/>
            <p:nvPr/>
          </p:nvSpPr>
          <p:spPr>
            <a:xfrm>
              <a:off x="5714573" y="2840820"/>
              <a:ext cx="762853" cy="390060"/>
            </a:xfrm>
            <a:prstGeom prst="roundRect">
              <a:avLst>
                <a:gd name="adj" fmla="val 14550"/>
              </a:avLst>
            </a:prstGeom>
            <a:solidFill>
              <a:schemeClr val="bg1"/>
            </a:solidFill>
            <a:ln>
              <a:noFill/>
            </a:ln>
            <a:effectLst>
              <a:outerShdw blurRad="292100" dist="38100" dir="270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F2D2CC8-E8D5-44D1-88E7-118C16D9D386}"/>
              </a:ext>
            </a:extLst>
          </p:cNvPr>
          <p:cNvGrpSpPr/>
          <p:nvPr/>
        </p:nvGrpSpPr>
        <p:grpSpPr>
          <a:xfrm>
            <a:off x="2428829" y="506743"/>
            <a:ext cx="6674829" cy="6214311"/>
            <a:chOff x="2164371" y="584734"/>
            <a:chExt cx="6674829" cy="6214311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74DBADA-514E-4689-AC66-0373CCF042A5}"/>
                </a:ext>
              </a:extLst>
            </p:cNvPr>
            <p:cNvSpPr/>
            <p:nvPr/>
          </p:nvSpPr>
          <p:spPr>
            <a:xfrm>
              <a:off x="2164371" y="584734"/>
              <a:ext cx="6674829" cy="5947149"/>
            </a:xfrm>
            <a:prstGeom prst="ellipse">
              <a:avLst/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ln w="3175">
                  <a:noFill/>
                </a:ln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ln w="3175">
                  <a:noFill/>
                </a:ln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ln w="3175">
                  <a:noFill/>
                </a:ln>
                <a:solidFill>
                  <a:prstClr val="white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b="1" dirty="0">
                  <a:ln w="3175">
                    <a:noFill/>
                  </a:ln>
                  <a:solidFill>
                    <a:prstClr val="white"/>
                  </a:solidFill>
                  <a:latin typeface="티웨이_하늘" panose="02000300000000000000" pitchFamily="2" charset="-127"/>
                  <a:ea typeface="티웨이_하늘" panose="02000300000000000000" pitchFamily="2" charset="-127"/>
                </a:rPr>
                <a:t>제주도 버스의 효율적인 운행을 위해     </a:t>
              </a:r>
              <a:r>
                <a:rPr lang="ko-KR" altLang="en-US" sz="1900" b="1" dirty="0">
                  <a:ln w="3175"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티웨이_하늘" panose="02000300000000000000" pitchFamily="2" charset="-127"/>
                  <a:ea typeface="티웨이_하늘" panose="02000300000000000000" pitchFamily="2" charset="-127"/>
                </a:rPr>
                <a:t>퇴근시간 버스 승차 인원 </a:t>
              </a:r>
              <a:r>
                <a:rPr lang="ko-KR" altLang="en-US" sz="1900" b="1" dirty="0">
                  <a:ln w="3175">
                    <a:noFill/>
                  </a:ln>
                  <a:solidFill>
                    <a:prstClr val="white"/>
                  </a:solidFill>
                  <a:latin typeface="티웨이_하늘" panose="02000300000000000000" pitchFamily="2" charset="-127"/>
                  <a:ea typeface="티웨이_하늘" panose="02000300000000000000" pitchFamily="2" charset="-127"/>
                </a:rPr>
                <a:t>예측을 해보자</a:t>
              </a:r>
              <a:r>
                <a:rPr lang="en-US" altLang="ko-KR" sz="1900" b="1" dirty="0">
                  <a:ln w="3175">
                    <a:noFill/>
                  </a:ln>
                  <a:solidFill>
                    <a:prstClr val="white"/>
                  </a:solidFill>
                  <a:latin typeface="티웨이_하늘" panose="02000300000000000000" pitchFamily="2" charset="-127"/>
                  <a:ea typeface="티웨이_하늘" panose="02000300000000000000" pitchFamily="2" charset="-127"/>
                </a:rPr>
                <a:t>!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8A9AF66-8931-45A9-88DE-88747F1BA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8955" y="783440"/>
              <a:ext cx="6015605" cy="6015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935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692603" y="897615"/>
            <a:ext cx="1440997" cy="49040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9369868-3A91-4C85-9637-4143F489AF9D}"/>
              </a:ext>
            </a:extLst>
          </p:cNvPr>
          <p:cNvSpPr/>
          <p:nvPr/>
        </p:nvSpPr>
        <p:spPr>
          <a:xfrm>
            <a:off x="4400430" y="1126687"/>
            <a:ext cx="2393338" cy="1038000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*TARGET*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18-20 ride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퇴근시간 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6~8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 버스 승차 인원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6" name="자유형: 도형 14">
            <a:extLst>
              <a:ext uri="{FF2B5EF4-FFF2-40B4-BE49-F238E27FC236}">
                <a16:creationId xmlns:a16="http://schemas.microsoft.com/office/drawing/2014/main" id="{29DC712B-47D7-4F06-9BE4-D070600DCEDB}"/>
              </a:ext>
            </a:extLst>
          </p:cNvPr>
          <p:cNvSpPr/>
          <p:nvPr/>
        </p:nvSpPr>
        <p:spPr>
          <a:xfrm rot="15645894" flipH="1">
            <a:off x="6267797" y="4897673"/>
            <a:ext cx="1522789" cy="1514398"/>
          </a:xfrm>
          <a:custGeom>
            <a:avLst/>
            <a:gdLst>
              <a:gd name="connsiteX0" fmla="*/ 0 w 1936442"/>
              <a:gd name="connsiteY0" fmla="*/ 633518 h 1925771"/>
              <a:gd name="connsiteX1" fmla="*/ 431635 w 1936442"/>
              <a:gd name="connsiteY1" fmla="*/ 1925771 h 1925771"/>
              <a:gd name="connsiteX2" fmla="*/ 462802 w 1936442"/>
              <a:gd name="connsiteY2" fmla="*/ 1915766 h 1925771"/>
              <a:gd name="connsiteX3" fmla="*/ 1936442 w 1936442"/>
              <a:gd name="connsiteY3" fmla="*/ 698377 h 1925771"/>
              <a:gd name="connsiteX4" fmla="*/ 765819 w 1936442"/>
              <a:gd name="connsiteY4" fmla="*/ 0 h 1925771"/>
              <a:gd name="connsiteX5" fmla="*/ 101167 w 1936442"/>
              <a:gd name="connsiteY5" fmla="*/ 592445 h 1925771"/>
              <a:gd name="connsiteX6" fmla="*/ 0 w 1936442"/>
              <a:gd name="connsiteY6" fmla="*/ 633518 h 192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6442" h="1925771">
                <a:moveTo>
                  <a:pt x="0" y="633518"/>
                </a:moveTo>
                <a:lnTo>
                  <a:pt x="431635" y="1925771"/>
                </a:lnTo>
                <a:lnTo>
                  <a:pt x="462802" y="1915766"/>
                </a:lnTo>
                <a:cubicBezTo>
                  <a:pt x="1066150" y="1696778"/>
                  <a:pt x="1592285" y="1275254"/>
                  <a:pt x="1936442" y="698377"/>
                </a:cubicBezTo>
                <a:lnTo>
                  <a:pt x="765819" y="0"/>
                </a:lnTo>
                <a:cubicBezTo>
                  <a:pt x="606412" y="267199"/>
                  <a:pt x="372080" y="470436"/>
                  <a:pt x="101167" y="592445"/>
                </a:cubicBezTo>
                <a:lnTo>
                  <a:pt x="0" y="633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st="38100" dir="54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E3646B-2559-4261-BDF8-03457B58F83B}"/>
              </a:ext>
            </a:extLst>
          </p:cNvPr>
          <p:cNvGrpSpPr/>
          <p:nvPr/>
        </p:nvGrpSpPr>
        <p:grpSpPr>
          <a:xfrm rot="10800000">
            <a:off x="4804377" y="4202482"/>
            <a:ext cx="1411000" cy="2312221"/>
            <a:chOff x="4734157" y="1378095"/>
            <a:chExt cx="2468563" cy="4045260"/>
          </a:xfrm>
          <a:effectLst/>
        </p:grpSpPr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7931D40-3325-4CAC-B98E-48B50FE1C58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304939" y="1378095"/>
              <a:ext cx="1326997" cy="992445"/>
            </a:xfrm>
            <a:custGeom>
              <a:avLst/>
              <a:gdLst>
                <a:gd name="T0" fmla="*/ 1325 w 1419"/>
                <a:gd name="T1" fmla="*/ 0 h 1062"/>
                <a:gd name="T2" fmla="*/ 1382 w 1419"/>
                <a:gd name="T3" fmla="*/ 44 h 1062"/>
                <a:gd name="T4" fmla="*/ 1414 w 1419"/>
                <a:gd name="T5" fmla="*/ 107 h 1062"/>
                <a:gd name="T6" fmla="*/ 1414 w 1419"/>
                <a:gd name="T7" fmla="*/ 182 h 1062"/>
                <a:gd name="T8" fmla="*/ 1382 w 1419"/>
                <a:gd name="T9" fmla="*/ 244 h 1062"/>
                <a:gd name="T10" fmla="*/ 1325 w 1419"/>
                <a:gd name="T11" fmla="*/ 287 h 1062"/>
                <a:gd name="T12" fmla="*/ 1382 w 1419"/>
                <a:gd name="T13" fmla="*/ 331 h 1062"/>
                <a:gd name="T14" fmla="*/ 1414 w 1419"/>
                <a:gd name="T15" fmla="*/ 393 h 1062"/>
                <a:gd name="T16" fmla="*/ 1414 w 1419"/>
                <a:gd name="T17" fmla="*/ 468 h 1062"/>
                <a:gd name="T18" fmla="*/ 1382 w 1419"/>
                <a:gd name="T19" fmla="*/ 531 h 1062"/>
                <a:gd name="T20" fmla="*/ 1325 w 1419"/>
                <a:gd name="T21" fmla="*/ 573 h 1062"/>
                <a:gd name="T22" fmla="*/ 1382 w 1419"/>
                <a:gd name="T23" fmla="*/ 617 h 1062"/>
                <a:gd name="T24" fmla="*/ 1414 w 1419"/>
                <a:gd name="T25" fmla="*/ 680 h 1062"/>
                <a:gd name="T26" fmla="*/ 1414 w 1419"/>
                <a:gd name="T27" fmla="*/ 759 h 1062"/>
                <a:gd name="T28" fmla="*/ 1373 w 1419"/>
                <a:gd name="T29" fmla="*/ 828 h 1062"/>
                <a:gd name="T30" fmla="*/ 1303 w 1419"/>
                <a:gd name="T31" fmla="*/ 869 h 1062"/>
                <a:gd name="T32" fmla="*/ 1228 w 1419"/>
                <a:gd name="T33" fmla="*/ 874 h 1062"/>
                <a:gd name="T34" fmla="*/ 1171 w 1419"/>
                <a:gd name="T35" fmla="*/ 959 h 1062"/>
                <a:gd name="T36" fmla="*/ 1090 w 1419"/>
                <a:gd name="T37" fmla="*/ 1023 h 1062"/>
                <a:gd name="T38" fmla="*/ 993 w 1419"/>
                <a:gd name="T39" fmla="*/ 1058 h 1062"/>
                <a:gd name="T40" fmla="*/ 482 w 1419"/>
                <a:gd name="T41" fmla="*/ 1062 h 1062"/>
                <a:gd name="T42" fmla="*/ 375 w 1419"/>
                <a:gd name="T43" fmla="*/ 1045 h 1062"/>
                <a:gd name="T44" fmla="*/ 285 w 1419"/>
                <a:gd name="T45" fmla="*/ 994 h 1062"/>
                <a:gd name="T46" fmla="*/ 217 w 1419"/>
                <a:gd name="T47" fmla="*/ 918 h 1062"/>
                <a:gd name="T48" fmla="*/ 158 w 1419"/>
                <a:gd name="T49" fmla="*/ 874 h 1062"/>
                <a:gd name="T50" fmla="*/ 79 w 1419"/>
                <a:gd name="T51" fmla="*/ 852 h 1062"/>
                <a:gd name="T52" fmla="*/ 22 w 1419"/>
                <a:gd name="T53" fmla="*/ 795 h 1062"/>
                <a:gd name="T54" fmla="*/ 0 w 1419"/>
                <a:gd name="T55" fmla="*/ 716 h 1062"/>
                <a:gd name="T56" fmla="*/ 18 w 1419"/>
                <a:gd name="T57" fmla="*/ 647 h 1062"/>
                <a:gd name="T58" fmla="*/ 62 w 1419"/>
                <a:gd name="T59" fmla="*/ 592 h 1062"/>
                <a:gd name="T60" fmla="*/ 62 w 1419"/>
                <a:gd name="T61" fmla="*/ 555 h 1062"/>
                <a:gd name="T62" fmla="*/ 18 w 1419"/>
                <a:gd name="T63" fmla="*/ 502 h 1062"/>
                <a:gd name="T64" fmla="*/ 0 w 1419"/>
                <a:gd name="T65" fmla="*/ 430 h 1062"/>
                <a:gd name="T66" fmla="*/ 18 w 1419"/>
                <a:gd name="T67" fmla="*/ 360 h 1062"/>
                <a:gd name="T68" fmla="*/ 62 w 1419"/>
                <a:gd name="T69" fmla="*/ 305 h 1062"/>
                <a:gd name="T70" fmla="*/ 62 w 1419"/>
                <a:gd name="T71" fmla="*/ 268 h 1062"/>
                <a:gd name="T72" fmla="*/ 18 w 1419"/>
                <a:gd name="T73" fmla="*/ 215 h 1062"/>
                <a:gd name="T74" fmla="*/ 0 w 1419"/>
                <a:gd name="T75" fmla="*/ 143 h 1062"/>
                <a:gd name="T76" fmla="*/ 18 w 1419"/>
                <a:gd name="T77" fmla="*/ 74 h 1062"/>
                <a:gd name="T78" fmla="*/ 62 w 1419"/>
                <a:gd name="T79" fmla="*/ 19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9" h="1062">
                  <a:moveTo>
                    <a:pt x="94" y="0"/>
                  </a:moveTo>
                  <a:lnTo>
                    <a:pt x="1325" y="0"/>
                  </a:lnTo>
                  <a:lnTo>
                    <a:pt x="1357" y="19"/>
                  </a:lnTo>
                  <a:lnTo>
                    <a:pt x="1382" y="44"/>
                  </a:lnTo>
                  <a:lnTo>
                    <a:pt x="1401" y="74"/>
                  </a:lnTo>
                  <a:lnTo>
                    <a:pt x="1414" y="107"/>
                  </a:lnTo>
                  <a:lnTo>
                    <a:pt x="1419" y="143"/>
                  </a:lnTo>
                  <a:lnTo>
                    <a:pt x="1414" y="182"/>
                  </a:lnTo>
                  <a:lnTo>
                    <a:pt x="1401" y="215"/>
                  </a:lnTo>
                  <a:lnTo>
                    <a:pt x="1382" y="244"/>
                  </a:lnTo>
                  <a:lnTo>
                    <a:pt x="1357" y="268"/>
                  </a:lnTo>
                  <a:lnTo>
                    <a:pt x="1325" y="287"/>
                  </a:lnTo>
                  <a:lnTo>
                    <a:pt x="1357" y="305"/>
                  </a:lnTo>
                  <a:lnTo>
                    <a:pt x="1382" y="331"/>
                  </a:lnTo>
                  <a:lnTo>
                    <a:pt x="1401" y="360"/>
                  </a:lnTo>
                  <a:lnTo>
                    <a:pt x="1414" y="393"/>
                  </a:lnTo>
                  <a:lnTo>
                    <a:pt x="1419" y="430"/>
                  </a:lnTo>
                  <a:lnTo>
                    <a:pt x="1414" y="468"/>
                  </a:lnTo>
                  <a:lnTo>
                    <a:pt x="1401" y="502"/>
                  </a:lnTo>
                  <a:lnTo>
                    <a:pt x="1382" y="531"/>
                  </a:lnTo>
                  <a:lnTo>
                    <a:pt x="1357" y="555"/>
                  </a:lnTo>
                  <a:lnTo>
                    <a:pt x="1325" y="573"/>
                  </a:lnTo>
                  <a:lnTo>
                    <a:pt x="1357" y="592"/>
                  </a:lnTo>
                  <a:lnTo>
                    <a:pt x="1382" y="617"/>
                  </a:lnTo>
                  <a:lnTo>
                    <a:pt x="1401" y="647"/>
                  </a:lnTo>
                  <a:lnTo>
                    <a:pt x="1414" y="680"/>
                  </a:lnTo>
                  <a:lnTo>
                    <a:pt x="1419" y="716"/>
                  </a:lnTo>
                  <a:lnTo>
                    <a:pt x="1414" y="759"/>
                  </a:lnTo>
                  <a:lnTo>
                    <a:pt x="1397" y="795"/>
                  </a:lnTo>
                  <a:lnTo>
                    <a:pt x="1373" y="828"/>
                  </a:lnTo>
                  <a:lnTo>
                    <a:pt x="1340" y="852"/>
                  </a:lnTo>
                  <a:lnTo>
                    <a:pt x="1303" y="869"/>
                  </a:lnTo>
                  <a:lnTo>
                    <a:pt x="1261" y="874"/>
                  </a:lnTo>
                  <a:lnTo>
                    <a:pt x="1228" y="874"/>
                  </a:lnTo>
                  <a:lnTo>
                    <a:pt x="1202" y="918"/>
                  </a:lnTo>
                  <a:lnTo>
                    <a:pt x="1171" y="959"/>
                  </a:lnTo>
                  <a:lnTo>
                    <a:pt x="1134" y="994"/>
                  </a:lnTo>
                  <a:lnTo>
                    <a:pt x="1090" y="1023"/>
                  </a:lnTo>
                  <a:lnTo>
                    <a:pt x="1044" y="1045"/>
                  </a:lnTo>
                  <a:lnTo>
                    <a:pt x="993" y="1058"/>
                  </a:lnTo>
                  <a:lnTo>
                    <a:pt x="937" y="1062"/>
                  </a:lnTo>
                  <a:lnTo>
                    <a:pt x="482" y="1062"/>
                  </a:lnTo>
                  <a:lnTo>
                    <a:pt x="426" y="1058"/>
                  </a:lnTo>
                  <a:lnTo>
                    <a:pt x="375" y="1045"/>
                  </a:lnTo>
                  <a:lnTo>
                    <a:pt x="329" y="1023"/>
                  </a:lnTo>
                  <a:lnTo>
                    <a:pt x="285" y="994"/>
                  </a:lnTo>
                  <a:lnTo>
                    <a:pt x="248" y="959"/>
                  </a:lnTo>
                  <a:lnTo>
                    <a:pt x="217" y="918"/>
                  </a:lnTo>
                  <a:lnTo>
                    <a:pt x="191" y="874"/>
                  </a:lnTo>
                  <a:lnTo>
                    <a:pt x="158" y="874"/>
                  </a:lnTo>
                  <a:lnTo>
                    <a:pt x="116" y="869"/>
                  </a:lnTo>
                  <a:lnTo>
                    <a:pt x="79" y="852"/>
                  </a:lnTo>
                  <a:lnTo>
                    <a:pt x="46" y="828"/>
                  </a:lnTo>
                  <a:lnTo>
                    <a:pt x="22" y="795"/>
                  </a:lnTo>
                  <a:lnTo>
                    <a:pt x="5" y="759"/>
                  </a:lnTo>
                  <a:lnTo>
                    <a:pt x="0" y="716"/>
                  </a:lnTo>
                  <a:lnTo>
                    <a:pt x="5" y="680"/>
                  </a:lnTo>
                  <a:lnTo>
                    <a:pt x="18" y="647"/>
                  </a:lnTo>
                  <a:lnTo>
                    <a:pt x="37" y="617"/>
                  </a:lnTo>
                  <a:lnTo>
                    <a:pt x="62" y="592"/>
                  </a:lnTo>
                  <a:lnTo>
                    <a:pt x="94" y="573"/>
                  </a:lnTo>
                  <a:lnTo>
                    <a:pt x="62" y="555"/>
                  </a:lnTo>
                  <a:lnTo>
                    <a:pt x="37" y="531"/>
                  </a:lnTo>
                  <a:lnTo>
                    <a:pt x="18" y="502"/>
                  </a:lnTo>
                  <a:lnTo>
                    <a:pt x="5" y="468"/>
                  </a:lnTo>
                  <a:lnTo>
                    <a:pt x="0" y="430"/>
                  </a:lnTo>
                  <a:lnTo>
                    <a:pt x="5" y="393"/>
                  </a:lnTo>
                  <a:lnTo>
                    <a:pt x="18" y="360"/>
                  </a:lnTo>
                  <a:lnTo>
                    <a:pt x="37" y="331"/>
                  </a:lnTo>
                  <a:lnTo>
                    <a:pt x="62" y="305"/>
                  </a:lnTo>
                  <a:lnTo>
                    <a:pt x="94" y="287"/>
                  </a:lnTo>
                  <a:lnTo>
                    <a:pt x="62" y="268"/>
                  </a:lnTo>
                  <a:lnTo>
                    <a:pt x="37" y="244"/>
                  </a:lnTo>
                  <a:lnTo>
                    <a:pt x="18" y="215"/>
                  </a:lnTo>
                  <a:lnTo>
                    <a:pt x="5" y="182"/>
                  </a:lnTo>
                  <a:lnTo>
                    <a:pt x="0" y="143"/>
                  </a:lnTo>
                  <a:lnTo>
                    <a:pt x="5" y="107"/>
                  </a:lnTo>
                  <a:lnTo>
                    <a:pt x="18" y="74"/>
                  </a:lnTo>
                  <a:lnTo>
                    <a:pt x="37" y="44"/>
                  </a:lnTo>
                  <a:lnTo>
                    <a:pt x="62" y="19"/>
                  </a:lnTo>
                  <a:lnTo>
                    <a:pt x="94" y="0"/>
                  </a:lnTo>
                  <a:close/>
                </a:path>
              </a:pathLst>
            </a:custGeom>
            <a:gradFill>
              <a:gsLst>
                <a:gs pos="0">
                  <a:srgbClr val="6E6E70"/>
                </a:gs>
                <a:gs pos="100000">
                  <a:srgbClr val="4E4E50"/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  <a:effectLst/>
            <a:scene3d>
              <a:camera prst="orthographicFront"/>
              <a:lightRig rig="flat" dir="t"/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245D5AE-3CC0-4F5B-A7C7-7CDD78D6C4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734157" y="2397580"/>
              <a:ext cx="2468563" cy="3025775"/>
            </a:xfrm>
            <a:custGeom>
              <a:avLst/>
              <a:gdLst>
                <a:gd name="T0" fmla="*/ 1690 w 3111"/>
                <a:gd name="T1" fmla="*/ 7 h 3812"/>
                <a:gd name="T2" fmla="*/ 1947 w 3111"/>
                <a:gd name="T3" fmla="*/ 51 h 3812"/>
                <a:gd name="T4" fmla="*/ 2190 w 3111"/>
                <a:gd name="T5" fmla="*/ 136 h 3812"/>
                <a:gd name="T6" fmla="*/ 2412 w 3111"/>
                <a:gd name="T7" fmla="*/ 257 h 3812"/>
                <a:gd name="T8" fmla="*/ 2609 w 3111"/>
                <a:gd name="T9" fmla="*/ 413 h 3812"/>
                <a:gd name="T10" fmla="*/ 2780 w 3111"/>
                <a:gd name="T11" fmla="*/ 597 h 3812"/>
                <a:gd name="T12" fmla="*/ 2920 w 3111"/>
                <a:gd name="T13" fmla="*/ 808 h 3812"/>
                <a:gd name="T14" fmla="*/ 3022 w 3111"/>
                <a:gd name="T15" fmla="*/ 1039 h 3812"/>
                <a:gd name="T16" fmla="*/ 3089 w 3111"/>
                <a:gd name="T17" fmla="*/ 1289 h 3812"/>
                <a:gd name="T18" fmla="*/ 3111 w 3111"/>
                <a:gd name="T19" fmla="*/ 1553 h 3812"/>
                <a:gd name="T20" fmla="*/ 3090 w 3111"/>
                <a:gd name="T21" fmla="*/ 1783 h 3812"/>
                <a:gd name="T22" fmla="*/ 3033 w 3111"/>
                <a:gd name="T23" fmla="*/ 2009 h 3812"/>
                <a:gd name="T24" fmla="*/ 2951 w 3111"/>
                <a:gd name="T25" fmla="*/ 2233 h 3812"/>
                <a:gd name="T26" fmla="*/ 2851 w 3111"/>
                <a:gd name="T27" fmla="*/ 2451 h 3812"/>
                <a:gd name="T28" fmla="*/ 2745 w 3111"/>
                <a:gd name="T29" fmla="*/ 2668 h 3812"/>
                <a:gd name="T30" fmla="*/ 2631 w 3111"/>
                <a:gd name="T31" fmla="*/ 2898 h 3812"/>
                <a:gd name="T32" fmla="*/ 2532 w 3111"/>
                <a:gd name="T33" fmla="*/ 3122 h 3812"/>
                <a:gd name="T34" fmla="*/ 2454 w 3111"/>
                <a:gd name="T35" fmla="*/ 3342 h 3812"/>
                <a:gd name="T36" fmla="*/ 2410 w 3111"/>
                <a:gd name="T37" fmla="*/ 3561 h 3812"/>
                <a:gd name="T38" fmla="*/ 2399 w 3111"/>
                <a:gd name="T39" fmla="*/ 3708 h 3812"/>
                <a:gd name="T40" fmla="*/ 2362 w 3111"/>
                <a:gd name="T41" fmla="*/ 3772 h 3812"/>
                <a:gd name="T42" fmla="*/ 2300 w 3111"/>
                <a:gd name="T43" fmla="*/ 3809 h 3812"/>
                <a:gd name="T44" fmla="*/ 850 w 3111"/>
                <a:gd name="T45" fmla="*/ 3812 h 3812"/>
                <a:gd name="T46" fmla="*/ 778 w 3111"/>
                <a:gd name="T47" fmla="*/ 3794 h 3812"/>
                <a:gd name="T48" fmla="*/ 726 w 3111"/>
                <a:gd name="T49" fmla="*/ 3742 h 3812"/>
                <a:gd name="T50" fmla="*/ 706 w 3111"/>
                <a:gd name="T51" fmla="*/ 3669 h 3812"/>
                <a:gd name="T52" fmla="*/ 684 w 3111"/>
                <a:gd name="T53" fmla="*/ 3460 h 3812"/>
                <a:gd name="T54" fmla="*/ 623 w 3111"/>
                <a:gd name="T55" fmla="*/ 3245 h 3812"/>
                <a:gd name="T56" fmla="*/ 533 w 3111"/>
                <a:gd name="T57" fmla="*/ 3024 h 3812"/>
                <a:gd name="T58" fmla="*/ 427 w 3111"/>
                <a:gd name="T59" fmla="*/ 2799 h 3812"/>
                <a:gd name="T60" fmla="*/ 309 w 3111"/>
                <a:gd name="T61" fmla="*/ 2562 h 3812"/>
                <a:gd name="T62" fmla="*/ 193 w 3111"/>
                <a:gd name="T63" fmla="*/ 2316 h 3812"/>
                <a:gd name="T64" fmla="*/ 94 w 3111"/>
                <a:gd name="T65" fmla="*/ 2064 h 3812"/>
                <a:gd name="T66" fmla="*/ 26 w 3111"/>
                <a:gd name="T67" fmla="*/ 1811 h 3812"/>
                <a:gd name="T68" fmla="*/ 0 w 3111"/>
                <a:gd name="T69" fmla="*/ 1553 h 3812"/>
                <a:gd name="T70" fmla="*/ 22 w 3111"/>
                <a:gd name="T71" fmla="*/ 1289 h 3812"/>
                <a:gd name="T72" fmla="*/ 89 w 3111"/>
                <a:gd name="T73" fmla="*/ 1039 h 3812"/>
                <a:gd name="T74" fmla="*/ 191 w 3111"/>
                <a:gd name="T75" fmla="*/ 808 h 3812"/>
                <a:gd name="T76" fmla="*/ 331 w 3111"/>
                <a:gd name="T77" fmla="*/ 597 h 3812"/>
                <a:gd name="T78" fmla="*/ 502 w 3111"/>
                <a:gd name="T79" fmla="*/ 413 h 3812"/>
                <a:gd name="T80" fmla="*/ 699 w 3111"/>
                <a:gd name="T81" fmla="*/ 257 h 3812"/>
                <a:gd name="T82" fmla="*/ 921 w 3111"/>
                <a:gd name="T83" fmla="*/ 136 h 3812"/>
                <a:gd name="T84" fmla="*/ 1164 w 3111"/>
                <a:gd name="T85" fmla="*/ 51 h 3812"/>
                <a:gd name="T86" fmla="*/ 1421 w 3111"/>
                <a:gd name="T87" fmla="*/ 7 h 3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11" h="3812">
                  <a:moveTo>
                    <a:pt x="1555" y="0"/>
                  </a:moveTo>
                  <a:lnTo>
                    <a:pt x="1690" y="7"/>
                  </a:lnTo>
                  <a:lnTo>
                    <a:pt x="1820" y="24"/>
                  </a:lnTo>
                  <a:lnTo>
                    <a:pt x="1947" y="51"/>
                  </a:lnTo>
                  <a:lnTo>
                    <a:pt x="2070" y="88"/>
                  </a:lnTo>
                  <a:lnTo>
                    <a:pt x="2190" y="136"/>
                  </a:lnTo>
                  <a:lnTo>
                    <a:pt x="2304" y="193"/>
                  </a:lnTo>
                  <a:lnTo>
                    <a:pt x="2412" y="257"/>
                  </a:lnTo>
                  <a:lnTo>
                    <a:pt x="2513" y="330"/>
                  </a:lnTo>
                  <a:lnTo>
                    <a:pt x="2609" y="413"/>
                  </a:lnTo>
                  <a:lnTo>
                    <a:pt x="2699" y="501"/>
                  </a:lnTo>
                  <a:lnTo>
                    <a:pt x="2780" y="597"/>
                  </a:lnTo>
                  <a:lnTo>
                    <a:pt x="2853" y="700"/>
                  </a:lnTo>
                  <a:lnTo>
                    <a:pt x="2920" y="808"/>
                  </a:lnTo>
                  <a:lnTo>
                    <a:pt x="2976" y="922"/>
                  </a:lnTo>
                  <a:lnTo>
                    <a:pt x="3022" y="1039"/>
                  </a:lnTo>
                  <a:lnTo>
                    <a:pt x="3061" y="1162"/>
                  </a:lnTo>
                  <a:lnTo>
                    <a:pt x="3089" y="1289"/>
                  </a:lnTo>
                  <a:lnTo>
                    <a:pt x="3105" y="1421"/>
                  </a:lnTo>
                  <a:lnTo>
                    <a:pt x="3111" y="1553"/>
                  </a:lnTo>
                  <a:lnTo>
                    <a:pt x="3105" y="1669"/>
                  </a:lnTo>
                  <a:lnTo>
                    <a:pt x="3090" y="1783"/>
                  </a:lnTo>
                  <a:lnTo>
                    <a:pt x="3067" y="1897"/>
                  </a:lnTo>
                  <a:lnTo>
                    <a:pt x="3033" y="2009"/>
                  </a:lnTo>
                  <a:lnTo>
                    <a:pt x="2995" y="2121"/>
                  </a:lnTo>
                  <a:lnTo>
                    <a:pt x="2951" y="2233"/>
                  </a:lnTo>
                  <a:lnTo>
                    <a:pt x="2903" y="2343"/>
                  </a:lnTo>
                  <a:lnTo>
                    <a:pt x="2851" y="2451"/>
                  </a:lnTo>
                  <a:lnTo>
                    <a:pt x="2798" y="2560"/>
                  </a:lnTo>
                  <a:lnTo>
                    <a:pt x="2745" y="2668"/>
                  </a:lnTo>
                  <a:lnTo>
                    <a:pt x="2686" y="2784"/>
                  </a:lnTo>
                  <a:lnTo>
                    <a:pt x="2631" y="2898"/>
                  </a:lnTo>
                  <a:lnTo>
                    <a:pt x="2579" y="3010"/>
                  </a:lnTo>
                  <a:lnTo>
                    <a:pt x="2532" y="3122"/>
                  </a:lnTo>
                  <a:lnTo>
                    <a:pt x="2489" y="3232"/>
                  </a:lnTo>
                  <a:lnTo>
                    <a:pt x="2454" y="3342"/>
                  </a:lnTo>
                  <a:lnTo>
                    <a:pt x="2427" y="3452"/>
                  </a:lnTo>
                  <a:lnTo>
                    <a:pt x="2410" y="3561"/>
                  </a:lnTo>
                  <a:lnTo>
                    <a:pt x="2405" y="3669"/>
                  </a:lnTo>
                  <a:lnTo>
                    <a:pt x="2399" y="3708"/>
                  </a:lnTo>
                  <a:lnTo>
                    <a:pt x="2385" y="3742"/>
                  </a:lnTo>
                  <a:lnTo>
                    <a:pt x="2362" y="3772"/>
                  </a:lnTo>
                  <a:lnTo>
                    <a:pt x="2333" y="3794"/>
                  </a:lnTo>
                  <a:lnTo>
                    <a:pt x="2300" y="3809"/>
                  </a:lnTo>
                  <a:lnTo>
                    <a:pt x="2261" y="3812"/>
                  </a:lnTo>
                  <a:lnTo>
                    <a:pt x="850" y="3812"/>
                  </a:lnTo>
                  <a:lnTo>
                    <a:pt x="811" y="3809"/>
                  </a:lnTo>
                  <a:lnTo>
                    <a:pt x="778" y="3794"/>
                  </a:lnTo>
                  <a:lnTo>
                    <a:pt x="748" y="3772"/>
                  </a:lnTo>
                  <a:lnTo>
                    <a:pt x="726" y="3742"/>
                  </a:lnTo>
                  <a:lnTo>
                    <a:pt x="712" y="3708"/>
                  </a:lnTo>
                  <a:lnTo>
                    <a:pt x="706" y="3669"/>
                  </a:lnTo>
                  <a:lnTo>
                    <a:pt x="701" y="3564"/>
                  </a:lnTo>
                  <a:lnTo>
                    <a:pt x="684" y="3460"/>
                  </a:lnTo>
                  <a:lnTo>
                    <a:pt x="658" y="3353"/>
                  </a:lnTo>
                  <a:lnTo>
                    <a:pt x="623" y="3245"/>
                  </a:lnTo>
                  <a:lnTo>
                    <a:pt x="581" y="3135"/>
                  </a:lnTo>
                  <a:lnTo>
                    <a:pt x="533" y="3024"/>
                  </a:lnTo>
                  <a:lnTo>
                    <a:pt x="482" y="2912"/>
                  </a:lnTo>
                  <a:lnTo>
                    <a:pt x="427" y="2799"/>
                  </a:lnTo>
                  <a:lnTo>
                    <a:pt x="370" y="2685"/>
                  </a:lnTo>
                  <a:lnTo>
                    <a:pt x="309" y="2562"/>
                  </a:lnTo>
                  <a:lnTo>
                    <a:pt x="250" y="2439"/>
                  </a:lnTo>
                  <a:lnTo>
                    <a:pt x="193" y="2316"/>
                  </a:lnTo>
                  <a:lnTo>
                    <a:pt x="142" y="2191"/>
                  </a:lnTo>
                  <a:lnTo>
                    <a:pt x="94" y="2064"/>
                  </a:lnTo>
                  <a:lnTo>
                    <a:pt x="55" y="1939"/>
                  </a:lnTo>
                  <a:lnTo>
                    <a:pt x="26" y="1811"/>
                  </a:lnTo>
                  <a:lnTo>
                    <a:pt x="8" y="1684"/>
                  </a:lnTo>
                  <a:lnTo>
                    <a:pt x="0" y="1553"/>
                  </a:lnTo>
                  <a:lnTo>
                    <a:pt x="6" y="1421"/>
                  </a:lnTo>
                  <a:lnTo>
                    <a:pt x="22" y="1289"/>
                  </a:lnTo>
                  <a:lnTo>
                    <a:pt x="50" y="1162"/>
                  </a:lnTo>
                  <a:lnTo>
                    <a:pt x="89" y="1039"/>
                  </a:lnTo>
                  <a:lnTo>
                    <a:pt x="136" y="922"/>
                  </a:lnTo>
                  <a:lnTo>
                    <a:pt x="191" y="808"/>
                  </a:lnTo>
                  <a:lnTo>
                    <a:pt x="258" y="700"/>
                  </a:lnTo>
                  <a:lnTo>
                    <a:pt x="331" y="597"/>
                  </a:lnTo>
                  <a:lnTo>
                    <a:pt x="412" y="501"/>
                  </a:lnTo>
                  <a:lnTo>
                    <a:pt x="502" y="413"/>
                  </a:lnTo>
                  <a:lnTo>
                    <a:pt x="598" y="330"/>
                  </a:lnTo>
                  <a:lnTo>
                    <a:pt x="699" y="257"/>
                  </a:lnTo>
                  <a:lnTo>
                    <a:pt x="807" y="193"/>
                  </a:lnTo>
                  <a:lnTo>
                    <a:pt x="921" y="136"/>
                  </a:lnTo>
                  <a:lnTo>
                    <a:pt x="1041" y="88"/>
                  </a:lnTo>
                  <a:lnTo>
                    <a:pt x="1164" y="51"/>
                  </a:lnTo>
                  <a:lnTo>
                    <a:pt x="1291" y="24"/>
                  </a:lnTo>
                  <a:lnTo>
                    <a:pt x="1421" y="7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270000" sx="107000" sy="107000" algn="ctr" rotWithShape="0">
                <a:schemeClr val="bg1">
                  <a:alpha val="40000"/>
                </a:schemeClr>
              </a:outerShdw>
            </a:effectLst>
            <a:scene3d>
              <a:camera prst="orthographicFront"/>
              <a:lightRig rig="flat" dir="t"/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자유형: 도형 35">
            <a:extLst>
              <a:ext uri="{FF2B5EF4-FFF2-40B4-BE49-F238E27FC236}">
                <a16:creationId xmlns:a16="http://schemas.microsoft.com/office/drawing/2014/main" id="{5C0614E6-783E-4D0A-9B0E-82AB5122E884}"/>
              </a:ext>
            </a:extLst>
          </p:cNvPr>
          <p:cNvSpPr/>
          <p:nvPr/>
        </p:nvSpPr>
        <p:spPr>
          <a:xfrm rot="15645894" flipH="1">
            <a:off x="6377571" y="3855844"/>
            <a:ext cx="1526542" cy="1154689"/>
          </a:xfrm>
          <a:custGeom>
            <a:avLst/>
            <a:gdLst>
              <a:gd name="connsiteX0" fmla="*/ 0 w 1941215"/>
              <a:gd name="connsiteY0" fmla="*/ 1283287 h 1468351"/>
              <a:gd name="connsiteX1" fmla="*/ 50328 w 1941215"/>
              <a:gd name="connsiteY1" fmla="*/ 1303400 h 1468351"/>
              <a:gd name="connsiteX2" fmla="*/ 477167 w 1941215"/>
              <a:gd name="connsiteY2" fmla="*/ 1418806 h 1468351"/>
              <a:gd name="connsiteX3" fmla="*/ 1771978 w 1941215"/>
              <a:gd name="connsiteY3" fmla="*/ 1363027 h 1468351"/>
              <a:gd name="connsiteX4" fmla="*/ 1941215 w 1941215"/>
              <a:gd name="connsiteY4" fmla="*/ 1308701 h 1468351"/>
              <a:gd name="connsiteX5" fmla="*/ 1509633 w 1941215"/>
              <a:gd name="connsiteY5" fmla="*/ 16607 h 1468351"/>
              <a:gd name="connsiteX6" fmla="*/ 1404730 w 1941215"/>
              <a:gd name="connsiteY6" fmla="*/ 50281 h 1468351"/>
              <a:gd name="connsiteX7" fmla="*/ 730029 w 1941215"/>
              <a:gd name="connsiteY7" fmla="*/ 79347 h 1468351"/>
              <a:gd name="connsiteX8" fmla="*/ 507612 w 1941215"/>
              <a:gd name="connsiteY8" fmla="*/ 19211 h 1468351"/>
              <a:gd name="connsiteX9" fmla="*/ 464405 w 1941215"/>
              <a:gd name="connsiteY9" fmla="*/ 0 h 1468351"/>
              <a:gd name="connsiteX10" fmla="*/ 0 w 1941215"/>
              <a:gd name="connsiteY10" fmla="*/ 1283287 h 1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1215" h="1468351">
                <a:moveTo>
                  <a:pt x="0" y="1283287"/>
                </a:moveTo>
                <a:lnTo>
                  <a:pt x="50328" y="1303400"/>
                </a:lnTo>
                <a:cubicBezTo>
                  <a:pt x="187909" y="1352346"/>
                  <a:pt x="330483" y="1391114"/>
                  <a:pt x="477167" y="1418806"/>
                </a:cubicBezTo>
                <a:cubicBezTo>
                  <a:pt x="917219" y="1501878"/>
                  <a:pt x="1359170" y="1478626"/>
                  <a:pt x="1771978" y="1363027"/>
                </a:cubicBezTo>
                <a:lnTo>
                  <a:pt x="1941215" y="1308701"/>
                </a:lnTo>
                <a:lnTo>
                  <a:pt x="1509633" y="16607"/>
                </a:lnTo>
                <a:lnTo>
                  <a:pt x="1404730" y="50281"/>
                </a:lnTo>
                <a:cubicBezTo>
                  <a:pt x="1189623" y="110518"/>
                  <a:pt x="959331" y="122634"/>
                  <a:pt x="730029" y="79347"/>
                </a:cubicBezTo>
                <a:cubicBezTo>
                  <a:pt x="653595" y="64917"/>
                  <a:pt x="579302" y="44716"/>
                  <a:pt x="507612" y="19211"/>
                </a:cubicBezTo>
                <a:lnTo>
                  <a:pt x="464405" y="0"/>
                </a:lnTo>
                <a:lnTo>
                  <a:pt x="0" y="12832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st="38100" dir="54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: 도형 39">
            <a:extLst>
              <a:ext uri="{FF2B5EF4-FFF2-40B4-BE49-F238E27FC236}">
                <a16:creationId xmlns:a16="http://schemas.microsoft.com/office/drawing/2014/main" id="{0CD80907-B05C-4CDA-A26F-9A78223D744C}"/>
              </a:ext>
            </a:extLst>
          </p:cNvPr>
          <p:cNvSpPr/>
          <p:nvPr/>
        </p:nvSpPr>
        <p:spPr>
          <a:xfrm rot="15645894" flipH="1">
            <a:off x="5852676" y="2566013"/>
            <a:ext cx="1532363" cy="1539755"/>
          </a:xfrm>
          <a:custGeom>
            <a:avLst/>
            <a:gdLst>
              <a:gd name="connsiteX0" fmla="*/ 0 w 1948617"/>
              <a:gd name="connsiteY0" fmla="*/ 668237 h 1958017"/>
              <a:gd name="connsiteX1" fmla="*/ 64130 w 1948617"/>
              <a:gd name="connsiteY1" fmla="*/ 782609 h 1958017"/>
              <a:gd name="connsiteX2" fmla="*/ 1335321 w 1948617"/>
              <a:gd name="connsiteY2" fmla="*/ 1898530 h 1958017"/>
              <a:gd name="connsiteX3" fmla="*/ 1484165 w 1948617"/>
              <a:gd name="connsiteY3" fmla="*/ 1958017 h 1958017"/>
              <a:gd name="connsiteX4" fmla="*/ 1948617 w 1948617"/>
              <a:gd name="connsiteY4" fmla="*/ 674602 h 1958017"/>
              <a:gd name="connsiteX5" fmla="*/ 1788312 w 1948617"/>
              <a:gd name="connsiteY5" fmla="*/ 603327 h 1958017"/>
              <a:gd name="connsiteX6" fmla="*/ 1227202 w 1948617"/>
              <a:gd name="connsiteY6" fmla="*/ 71621 h 1958017"/>
              <a:gd name="connsiteX7" fmla="*/ 1187043 w 1948617"/>
              <a:gd name="connsiteY7" fmla="*/ 0 h 1958017"/>
              <a:gd name="connsiteX8" fmla="*/ 0 w 1948617"/>
              <a:gd name="connsiteY8" fmla="*/ 668237 h 195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617" h="1958017">
                <a:moveTo>
                  <a:pt x="0" y="668237"/>
                </a:moveTo>
                <a:lnTo>
                  <a:pt x="64130" y="782609"/>
                </a:lnTo>
                <a:cubicBezTo>
                  <a:pt x="363305" y="1271742"/>
                  <a:pt x="805847" y="1662943"/>
                  <a:pt x="1335321" y="1898530"/>
                </a:cubicBezTo>
                <a:lnTo>
                  <a:pt x="1484165" y="1958017"/>
                </a:lnTo>
                <a:lnTo>
                  <a:pt x="1948617" y="674602"/>
                </a:lnTo>
                <a:lnTo>
                  <a:pt x="1788312" y="603327"/>
                </a:lnTo>
                <a:cubicBezTo>
                  <a:pt x="1557213" y="478586"/>
                  <a:pt x="1363609" y="294639"/>
                  <a:pt x="1227202" y="71621"/>
                </a:cubicBezTo>
                <a:lnTo>
                  <a:pt x="1187043" y="0"/>
                </a:lnTo>
                <a:lnTo>
                  <a:pt x="0" y="668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st="38100" dir="54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40">
            <a:extLst>
              <a:ext uri="{FF2B5EF4-FFF2-40B4-BE49-F238E27FC236}">
                <a16:creationId xmlns:a16="http://schemas.microsoft.com/office/drawing/2014/main" id="{EEA9978D-654F-4226-8911-9CCF80827E62}"/>
              </a:ext>
            </a:extLst>
          </p:cNvPr>
          <p:cNvSpPr/>
          <p:nvPr/>
        </p:nvSpPr>
        <p:spPr>
          <a:xfrm rot="15645894" flipH="1">
            <a:off x="4948175" y="2302877"/>
            <a:ext cx="1210232" cy="1522584"/>
          </a:xfrm>
          <a:custGeom>
            <a:avLst/>
            <a:gdLst>
              <a:gd name="connsiteX0" fmla="*/ 38664 w 1538982"/>
              <a:gd name="connsiteY0" fmla="*/ 1035887 h 1936181"/>
              <a:gd name="connsiteX1" fmla="*/ 312470 w 1538982"/>
              <a:gd name="connsiteY1" fmla="*/ 1865790 h 1936181"/>
              <a:gd name="connsiteX2" fmla="*/ 351939 w 1538982"/>
              <a:gd name="connsiteY2" fmla="*/ 1936181 h 1936181"/>
              <a:gd name="connsiteX3" fmla="*/ 1538982 w 1538982"/>
              <a:gd name="connsiteY3" fmla="*/ 1267945 h 1936181"/>
              <a:gd name="connsiteX4" fmla="*/ 1526000 w 1538982"/>
              <a:gd name="connsiteY4" fmla="*/ 1244792 h 1936181"/>
              <a:gd name="connsiteX5" fmla="*/ 1383326 w 1538982"/>
              <a:gd name="connsiteY5" fmla="*/ 812346 h 1936181"/>
              <a:gd name="connsiteX6" fmla="*/ 1378411 w 1538982"/>
              <a:gd name="connsiteY6" fmla="*/ 356999 h 1936181"/>
              <a:gd name="connsiteX7" fmla="*/ 1387755 w 1538982"/>
              <a:gd name="connsiteY7" fmla="*/ 306100 h 1936181"/>
              <a:gd name="connsiteX8" fmla="*/ 58977 w 1538982"/>
              <a:gd name="connsiteY8" fmla="*/ 0 h 1936181"/>
              <a:gd name="connsiteX9" fmla="*/ 29231 w 1538982"/>
              <a:gd name="connsiteY9" fmla="*/ 162033 h 1936181"/>
              <a:gd name="connsiteX10" fmla="*/ 38664 w 1538982"/>
              <a:gd name="connsiteY10" fmla="*/ 1035887 h 193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8982" h="1936181">
                <a:moveTo>
                  <a:pt x="38664" y="1035887"/>
                </a:moveTo>
                <a:cubicBezTo>
                  <a:pt x="87624" y="1330395"/>
                  <a:pt x="181244" y="1609433"/>
                  <a:pt x="312470" y="1865790"/>
                </a:cubicBezTo>
                <a:lnTo>
                  <a:pt x="351939" y="1936181"/>
                </a:lnTo>
                <a:lnTo>
                  <a:pt x="1538982" y="1267945"/>
                </a:lnTo>
                <a:lnTo>
                  <a:pt x="1526000" y="1244792"/>
                </a:lnTo>
                <a:cubicBezTo>
                  <a:pt x="1457621" y="1111209"/>
                  <a:pt x="1408838" y="965808"/>
                  <a:pt x="1383326" y="812346"/>
                </a:cubicBezTo>
                <a:cubicBezTo>
                  <a:pt x="1357814" y="658884"/>
                  <a:pt x="1356930" y="505520"/>
                  <a:pt x="1378411" y="356999"/>
                </a:cubicBezTo>
                <a:lnTo>
                  <a:pt x="1387755" y="306100"/>
                </a:lnTo>
                <a:lnTo>
                  <a:pt x="58977" y="0"/>
                </a:lnTo>
                <a:lnTo>
                  <a:pt x="29231" y="162033"/>
                </a:lnTo>
                <a:cubicBezTo>
                  <a:pt x="-11993" y="447060"/>
                  <a:pt x="-10296" y="741379"/>
                  <a:pt x="38664" y="1035887"/>
                </a:cubicBezTo>
                <a:close/>
              </a:path>
            </a:pathLst>
          </a:custGeom>
          <a:solidFill>
            <a:srgbClr val="66D586"/>
          </a:solidFill>
          <a:ln>
            <a:noFill/>
          </a:ln>
          <a:effectLst>
            <a:outerShdw blurRad="292100" dist="38100" dir="54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자유형: 도형 38">
            <a:extLst>
              <a:ext uri="{FF2B5EF4-FFF2-40B4-BE49-F238E27FC236}">
                <a16:creationId xmlns:a16="http://schemas.microsoft.com/office/drawing/2014/main" id="{4F84DE67-54B0-4A19-A4FF-C95888CB3C62}"/>
              </a:ext>
            </a:extLst>
          </p:cNvPr>
          <p:cNvSpPr/>
          <p:nvPr/>
        </p:nvSpPr>
        <p:spPr>
          <a:xfrm rot="15645894" flipH="1">
            <a:off x="3586175" y="2670113"/>
            <a:ext cx="1446706" cy="1527157"/>
          </a:xfrm>
          <a:custGeom>
            <a:avLst/>
            <a:gdLst>
              <a:gd name="connsiteX0" fmla="*/ 0 w 1839692"/>
              <a:gd name="connsiteY0" fmla="*/ 1635898 h 1941997"/>
              <a:gd name="connsiteX1" fmla="*/ 1328778 w 1839692"/>
              <a:gd name="connsiteY1" fmla="*/ 1941997 h 1941997"/>
              <a:gd name="connsiteX2" fmla="*/ 1339052 w 1839692"/>
              <a:gd name="connsiteY2" fmla="*/ 1886032 h 1941997"/>
              <a:gd name="connsiteX3" fmla="*/ 1697951 w 1839692"/>
              <a:gd name="connsiteY3" fmla="*/ 1201379 h 1941997"/>
              <a:gd name="connsiteX4" fmla="*/ 1839692 w 1839692"/>
              <a:gd name="connsiteY4" fmla="*/ 1069903 h 1941997"/>
              <a:gd name="connsiteX5" fmla="*/ 992769 w 1839692"/>
              <a:gd name="connsiteY5" fmla="*/ 0 h 1941997"/>
              <a:gd name="connsiteX6" fmla="*/ 850268 w 1839692"/>
              <a:gd name="connsiteY6" fmla="*/ 122405 h 1941997"/>
              <a:gd name="connsiteX7" fmla="*/ 8501 w 1839692"/>
              <a:gd name="connsiteY7" fmla="*/ 1589591 h 1941997"/>
              <a:gd name="connsiteX8" fmla="*/ 0 w 1839692"/>
              <a:gd name="connsiteY8" fmla="*/ 1635898 h 194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9692" h="1941997">
                <a:moveTo>
                  <a:pt x="0" y="1635898"/>
                </a:moveTo>
                <a:lnTo>
                  <a:pt x="1328778" y="1941997"/>
                </a:lnTo>
                <a:lnTo>
                  <a:pt x="1339052" y="1886032"/>
                </a:lnTo>
                <a:cubicBezTo>
                  <a:pt x="1395966" y="1630876"/>
                  <a:pt x="1519642" y="1394183"/>
                  <a:pt x="1697951" y="1201379"/>
                </a:cubicBezTo>
                <a:lnTo>
                  <a:pt x="1839692" y="1069903"/>
                </a:lnTo>
                <a:lnTo>
                  <a:pt x="992769" y="0"/>
                </a:lnTo>
                <a:lnTo>
                  <a:pt x="850268" y="122405"/>
                </a:lnTo>
                <a:cubicBezTo>
                  <a:pt x="425496" y="516629"/>
                  <a:pt x="133328" y="1029971"/>
                  <a:pt x="8501" y="1589591"/>
                </a:cubicBezTo>
                <a:lnTo>
                  <a:pt x="0" y="16358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st="38100" dir="54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: 도형 34">
            <a:extLst>
              <a:ext uri="{FF2B5EF4-FFF2-40B4-BE49-F238E27FC236}">
                <a16:creationId xmlns:a16="http://schemas.microsoft.com/office/drawing/2014/main" id="{410CC144-213C-48F4-A0B3-6317ADF67DC2}"/>
              </a:ext>
            </a:extLst>
          </p:cNvPr>
          <p:cNvSpPr/>
          <p:nvPr/>
        </p:nvSpPr>
        <p:spPr>
          <a:xfrm rot="15645894" flipH="1">
            <a:off x="3139324" y="3615511"/>
            <a:ext cx="1413653" cy="1339815"/>
          </a:xfrm>
          <a:custGeom>
            <a:avLst/>
            <a:gdLst>
              <a:gd name="connsiteX0" fmla="*/ 0 w 1797660"/>
              <a:gd name="connsiteY0" fmla="*/ 633968 h 1703764"/>
              <a:gd name="connsiteX1" fmla="*/ 846838 w 1797660"/>
              <a:gd name="connsiteY1" fmla="*/ 1703764 h 1703764"/>
              <a:gd name="connsiteX2" fmla="*/ 868384 w 1797660"/>
              <a:gd name="connsiteY2" fmla="*/ 1683777 h 1703764"/>
              <a:gd name="connsiteX3" fmla="*/ 1059381 w 1797660"/>
              <a:gd name="connsiteY3" fmla="*/ 1554914 h 1703764"/>
              <a:gd name="connsiteX4" fmla="*/ 1707195 w 1797660"/>
              <a:gd name="connsiteY4" fmla="*/ 1364120 h 1703764"/>
              <a:gd name="connsiteX5" fmla="*/ 1797660 w 1797660"/>
              <a:gd name="connsiteY5" fmla="*/ 1362414 h 1703764"/>
              <a:gd name="connsiteX6" fmla="*/ 1797660 w 1797660"/>
              <a:gd name="connsiteY6" fmla="*/ 0 h 1703764"/>
              <a:gd name="connsiteX7" fmla="*/ 1629960 w 1797660"/>
              <a:gd name="connsiteY7" fmla="*/ 3163 h 1703764"/>
              <a:gd name="connsiteX8" fmla="*/ 386746 w 1797660"/>
              <a:gd name="connsiteY8" fmla="*/ 369314 h 1703764"/>
              <a:gd name="connsiteX9" fmla="*/ 20204 w 1797660"/>
              <a:gd name="connsiteY9" fmla="*/ 616614 h 1703764"/>
              <a:gd name="connsiteX10" fmla="*/ 0 w 1797660"/>
              <a:gd name="connsiteY10" fmla="*/ 633968 h 170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97660" h="1703764">
                <a:moveTo>
                  <a:pt x="0" y="633968"/>
                </a:moveTo>
                <a:lnTo>
                  <a:pt x="846838" y="1703764"/>
                </a:lnTo>
                <a:lnTo>
                  <a:pt x="868384" y="1683777"/>
                </a:lnTo>
                <a:cubicBezTo>
                  <a:pt x="927967" y="1636449"/>
                  <a:pt x="991727" y="1593298"/>
                  <a:pt x="1059381" y="1554914"/>
                </a:cubicBezTo>
                <a:cubicBezTo>
                  <a:pt x="1262345" y="1439766"/>
                  <a:pt x="1484170" y="1376721"/>
                  <a:pt x="1707195" y="1364120"/>
                </a:cubicBezTo>
                <a:lnTo>
                  <a:pt x="1797660" y="1362414"/>
                </a:lnTo>
                <a:lnTo>
                  <a:pt x="1797660" y="0"/>
                </a:lnTo>
                <a:lnTo>
                  <a:pt x="1629960" y="3163"/>
                </a:lnTo>
                <a:cubicBezTo>
                  <a:pt x="1201954" y="27344"/>
                  <a:pt x="776251" y="148333"/>
                  <a:pt x="386746" y="369314"/>
                </a:cubicBezTo>
                <a:cubicBezTo>
                  <a:pt x="256911" y="442975"/>
                  <a:pt x="134549" y="525787"/>
                  <a:pt x="20204" y="616614"/>
                </a:cubicBezTo>
                <a:lnTo>
                  <a:pt x="0" y="6339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st="38100" dir="54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자유형: 도형 15">
            <a:extLst>
              <a:ext uri="{FF2B5EF4-FFF2-40B4-BE49-F238E27FC236}">
                <a16:creationId xmlns:a16="http://schemas.microsoft.com/office/drawing/2014/main" id="{251CC0D1-EC12-4B1A-B274-F60A51796D71}"/>
              </a:ext>
            </a:extLst>
          </p:cNvPr>
          <p:cNvSpPr/>
          <p:nvPr/>
        </p:nvSpPr>
        <p:spPr>
          <a:xfrm rot="15645894" flipH="1">
            <a:off x="3359206" y="5021701"/>
            <a:ext cx="1439867" cy="1348401"/>
          </a:xfrm>
          <a:custGeom>
            <a:avLst/>
            <a:gdLst>
              <a:gd name="connsiteX0" fmla="*/ 1 w 1830995"/>
              <a:gd name="connsiteY0" fmla="*/ 1363220 h 1714683"/>
              <a:gd name="connsiteX1" fmla="*/ 17466 w 1830995"/>
              <a:gd name="connsiteY1" fmla="*/ 1362891 h 1714683"/>
              <a:gd name="connsiteX2" fmla="*/ 949291 w 1830995"/>
              <a:gd name="connsiteY2" fmla="*/ 1714683 h 1714683"/>
              <a:gd name="connsiteX3" fmla="*/ 1830995 w 1830995"/>
              <a:gd name="connsiteY3" fmla="*/ 675121 h 1714683"/>
              <a:gd name="connsiteX4" fmla="*/ 42738 w 1830995"/>
              <a:gd name="connsiteY4" fmla="*/ 0 h 1714683"/>
              <a:gd name="connsiteX5" fmla="*/ 0 w 1830995"/>
              <a:gd name="connsiteY5" fmla="*/ 806 h 1714683"/>
              <a:gd name="connsiteX6" fmla="*/ 1 w 1830995"/>
              <a:gd name="connsiteY6" fmla="*/ 1363220 h 171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0995" h="1714683">
                <a:moveTo>
                  <a:pt x="1" y="1363220"/>
                </a:moveTo>
                <a:lnTo>
                  <a:pt x="17466" y="1362891"/>
                </a:lnTo>
                <a:cubicBezTo>
                  <a:pt x="351868" y="1369144"/>
                  <a:pt x="682346" y="1488275"/>
                  <a:pt x="949291" y="1714683"/>
                </a:cubicBezTo>
                <a:lnTo>
                  <a:pt x="1830995" y="675121"/>
                </a:lnTo>
                <a:cubicBezTo>
                  <a:pt x="1318704" y="240623"/>
                  <a:pt x="684486" y="12000"/>
                  <a:pt x="42738" y="0"/>
                </a:cubicBezTo>
                <a:lnTo>
                  <a:pt x="0" y="806"/>
                </a:lnTo>
                <a:lnTo>
                  <a:pt x="1" y="13632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st="38100" dir="54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472277" y="2520016"/>
            <a:ext cx="264167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white">
                    <a:lumMod val="50000"/>
                  </a:prstClr>
                </a:solidFill>
              </a:rPr>
              <a:t>In_out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시내버스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시외버스 구분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26072" y="3960780"/>
            <a:ext cx="264167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Longitude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/ Latitude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버스정류장의 경도와 위도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371639" y="5350131"/>
            <a:ext cx="2641677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Date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/ Weekday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날짜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년도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–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월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–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일 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요일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월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화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수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목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금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토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일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029191" y="2599670"/>
            <a:ext cx="2641677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X-Y ride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오전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6~8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시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/ 8~ 10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시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/ 10~12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시 승차인원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734827" y="3900575"/>
            <a:ext cx="2641677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X-Y takeoff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오전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6~8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시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/ 8~ 10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시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/ 10~12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시 하차인원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674406" y="5443230"/>
            <a:ext cx="2641677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제주도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4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곳과 정류장 거리 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제주시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/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고산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/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서귀포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/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성산과 정류장과의 거리 차이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D00D712-7285-4B2B-B171-1276D66EE052}"/>
              </a:ext>
            </a:extLst>
          </p:cNvPr>
          <p:cNvSpPr/>
          <p:nvPr/>
        </p:nvSpPr>
        <p:spPr>
          <a:xfrm>
            <a:off x="622821" y="361880"/>
            <a:ext cx="4760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2.EDA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데이터 컬럼들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641A56-5508-467C-8BFD-4F6A62BBC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187" y="3097227"/>
            <a:ext cx="584126" cy="5841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301A8F-1425-4444-B250-CE5F98F70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817" y="5272402"/>
            <a:ext cx="594998" cy="5949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DB8860-A317-4D54-AE0D-B86E816E1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612" y="3118453"/>
            <a:ext cx="587470" cy="5874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E4BC15-2D7C-420C-9677-D2EFCCB9C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768" y="4015683"/>
            <a:ext cx="845585" cy="8455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BC53CCF-5313-45B1-BDA4-DA38DD34F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209" y="5175814"/>
            <a:ext cx="723964" cy="7239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EAC495-BF74-4CD1-8824-E256FA5EBC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0337" y="2576026"/>
            <a:ext cx="888360" cy="8883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DF9F90A-432A-48F1-A545-52CE063BE6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2458" y="4194485"/>
            <a:ext cx="656357" cy="65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7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692604" y="897615"/>
            <a:ext cx="1329236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1D61F4F-D4BF-42FC-922F-B005C9A5A36E}"/>
              </a:ext>
            </a:extLst>
          </p:cNvPr>
          <p:cNvSpPr/>
          <p:nvPr/>
        </p:nvSpPr>
        <p:spPr>
          <a:xfrm>
            <a:off x="4866800" y="1963967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92100" dist="38100" dir="2700000" algn="tl" rotWithShape="0">
              <a:srgbClr val="00B05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6C207B4-B7AD-4A3F-A2A8-B2F5C636A7F1}"/>
              </a:ext>
            </a:extLst>
          </p:cNvPr>
          <p:cNvSpPr/>
          <p:nvPr/>
        </p:nvSpPr>
        <p:spPr>
          <a:xfrm>
            <a:off x="1160914" y="1963967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92100" dist="38100" dir="2700000" algn="tl" rotWithShape="0">
              <a:srgbClr val="00B05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22846C-09CB-4C06-A0B4-59B159C6B21D}"/>
              </a:ext>
            </a:extLst>
          </p:cNvPr>
          <p:cNvSpPr/>
          <p:nvPr/>
        </p:nvSpPr>
        <p:spPr>
          <a:xfrm>
            <a:off x="8572686" y="2034424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92100" dist="38100" dir="2700000" algn="tl" rotWithShape="0">
              <a:srgbClr val="00B05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9369868-3A91-4C85-9637-4143F489AF9D}"/>
              </a:ext>
            </a:extLst>
          </p:cNvPr>
          <p:cNvSpPr/>
          <p:nvPr/>
        </p:nvSpPr>
        <p:spPr>
          <a:xfrm>
            <a:off x="4495210" y="4323804"/>
            <a:ext cx="2832003" cy="2057922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Target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정류장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Target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은 오후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6~8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두 시간 단위가 기준이지만 데이터셋은 한 시간 단위라서 두 시간단위로 새로운 컬럼 만들어 비교하였다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0C13E5-D883-4CA7-AC69-1C8D4A2C3587}"/>
              </a:ext>
            </a:extLst>
          </p:cNvPr>
          <p:cNvSpPr/>
          <p:nvPr/>
        </p:nvSpPr>
        <p:spPr>
          <a:xfrm>
            <a:off x="580571" y="326116"/>
            <a:ext cx="4760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2.EDA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데이터 이슈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8013372-540A-4A27-AF09-C77A69319AA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2096" y="2247962"/>
            <a:ext cx="1232009" cy="1232009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AEEBC5C-98CA-467E-B0D1-3512C1D80B0B}"/>
              </a:ext>
            </a:extLst>
          </p:cNvPr>
          <p:cNvSpPr/>
          <p:nvPr/>
        </p:nvSpPr>
        <p:spPr>
          <a:xfrm>
            <a:off x="791924" y="4323804"/>
            <a:ext cx="2632352" cy="1674045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하차인원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하차 태그를 하지 않은 사람들도 있어서 승차인원과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하자인원이 다를 수 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69047AE-2DD4-4A9C-BD65-6D765E3E65E2}"/>
              </a:ext>
            </a:extLst>
          </p:cNvPr>
          <p:cNvSpPr/>
          <p:nvPr/>
        </p:nvSpPr>
        <p:spPr>
          <a:xfrm>
            <a:off x="8457023" y="4323804"/>
            <a:ext cx="2632352" cy="1674045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불균형 데이터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Target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컬럼인 오후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6-8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승차 인원이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몰려있다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F3AE4C-E8C6-463C-ADD1-421CDA034B5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9050206" y="2435848"/>
            <a:ext cx="1044123" cy="10441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4472B0C-CB2B-4781-A443-0616D535A0D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200652" y="2287171"/>
            <a:ext cx="1192800" cy="11928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F645F8-AB25-400B-A354-F662120D9009}"/>
              </a:ext>
            </a:extLst>
          </p:cNvPr>
          <p:cNvGrpSpPr/>
          <p:nvPr/>
        </p:nvGrpSpPr>
        <p:grpSpPr>
          <a:xfrm>
            <a:off x="3734978" y="1029565"/>
            <a:ext cx="4394722" cy="5609717"/>
            <a:chOff x="3755458" y="943334"/>
            <a:chExt cx="4394722" cy="560971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C7A81E2-1C0B-447F-9680-DD28EE17BC6F}"/>
                </a:ext>
              </a:extLst>
            </p:cNvPr>
            <p:cNvSpPr/>
            <p:nvPr/>
          </p:nvSpPr>
          <p:spPr>
            <a:xfrm>
              <a:off x="3755458" y="943334"/>
              <a:ext cx="4394722" cy="5609717"/>
            </a:xfrm>
            <a:prstGeom prst="rect">
              <a:avLst/>
            </a:prstGeom>
            <a:solidFill>
              <a:srgbClr val="222A35"/>
            </a:solidFill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015BC4D-713C-497E-99EC-C12C115A0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22313"/>
            <a:stretch/>
          </p:blipFill>
          <p:spPr>
            <a:xfrm>
              <a:off x="3927030" y="1148195"/>
              <a:ext cx="4039738" cy="5199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3263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692604" y="897615"/>
            <a:ext cx="1380036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0C13E5-D883-4CA7-AC69-1C8D4A2C3587}"/>
              </a:ext>
            </a:extLst>
          </p:cNvPr>
          <p:cNvSpPr/>
          <p:nvPr/>
        </p:nvSpPr>
        <p:spPr>
          <a:xfrm>
            <a:off x="580570" y="326116"/>
            <a:ext cx="6897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2.EDA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Train &amp; Test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살펴보기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1E79DC-E7ED-4AF8-BDCD-11276D62A14F}"/>
              </a:ext>
            </a:extLst>
          </p:cNvPr>
          <p:cNvSpPr/>
          <p:nvPr/>
        </p:nvSpPr>
        <p:spPr>
          <a:xfrm>
            <a:off x="898524" y="1233897"/>
            <a:ext cx="4582069" cy="352140"/>
          </a:xfrm>
          <a:prstGeom prst="rect">
            <a:avLst/>
          </a:prstGeom>
          <a:noFill/>
          <a:ln w="28575">
            <a:solidFill>
              <a:srgbClr val="66D5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Test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값 확인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6D0FA8D-3BB6-4998-B7A8-964A66D7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69" y="1781795"/>
            <a:ext cx="2047875" cy="43910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05EB41D-B7F1-4F1E-B195-BFB4A258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02" y="1781794"/>
            <a:ext cx="2047875" cy="439102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FD5E20-316F-4CA3-8B13-488BB2813607}"/>
              </a:ext>
            </a:extLst>
          </p:cNvPr>
          <p:cNvSpPr/>
          <p:nvPr/>
        </p:nvSpPr>
        <p:spPr>
          <a:xfrm>
            <a:off x="1683655" y="5977942"/>
            <a:ext cx="3796938" cy="194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0C730C-7A07-48CB-B10C-A269010412FF}"/>
              </a:ext>
            </a:extLst>
          </p:cNvPr>
          <p:cNvSpPr/>
          <p:nvPr/>
        </p:nvSpPr>
        <p:spPr>
          <a:xfrm>
            <a:off x="6527833" y="1218838"/>
            <a:ext cx="3800940" cy="352140"/>
          </a:xfrm>
          <a:prstGeom prst="rect">
            <a:avLst/>
          </a:prstGeom>
          <a:noFill/>
          <a:ln w="28575">
            <a:solidFill>
              <a:srgbClr val="66D5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날짜 범위 </a:t>
            </a:r>
            <a:r>
              <a:rPr lang="ko-KR" altLang="en-US" dirty="0">
                <a:solidFill>
                  <a:schemeClr val="tx1"/>
                </a:solidFill>
              </a:rPr>
              <a:t>비교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F2043AB-976C-46BA-87CA-22729250D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3" y="1884005"/>
            <a:ext cx="3800940" cy="3176905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4B613B58-EFF4-4DB8-BCA0-E1DBFA487F12}"/>
              </a:ext>
            </a:extLst>
          </p:cNvPr>
          <p:cNvGrpSpPr/>
          <p:nvPr/>
        </p:nvGrpSpPr>
        <p:grpSpPr>
          <a:xfrm>
            <a:off x="8500760" y="4288010"/>
            <a:ext cx="1739068" cy="772900"/>
            <a:chOff x="7822943" y="4177136"/>
            <a:chExt cx="1532797" cy="772900"/>
          </a:xfrm>
        </p:grpSpPr>
        <p:sp>
          <p:nvSpPr>
            <p:cNvPr id="37" name="달 36">
              <a:extLst>
                <a:ext uri="{FF2B5EF4-FFF2-40B4-BE49-F238E27FC236}">
                  <a16:creationId xmlns:a16="http://schemas.microsoft.com/office/drawing/2014/main" id="{9FEA2567-E695-4B34-9015-AEDC75D07195}"/>
                </a:ext>
              </a:extLst>
            </p:cNvPr>
            <p:cNvSpPr/>
            <p:nvPr/>
          </p:nvSpPr>
          <p:spPr>
            <a:xfrm rot="4433910" flipH="1">
              <a:off x="8045606" y="4117533"/>
              <a:ext cx="353658" cy="798984"/>
            </a:xfrm>
            <a:prstGeom prst="moon">
              <a:avLst/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사각형: 둥근 모서리 22">
              <a:extLst>
                <a:ext uri="{FF2B5EF4-FFF2-40B4-BE49-F238E27FC236}">
                  <a16:creationId xmlns:a16="http://schemas.microsoft.com/office/drawing/2014/main" id="{76F0AECD-037B-4480-BCE2-648DF0AA12E0}"/>
                </a:ext>
              </a:extLst>
            </p:cNvPr>
            <p:cNvSpPr/>
            <p:nvPr/>
          </p:nvSpPr>
          <p:spPr>
            <a:xfrm rot="5400000">
              <a:off x="8402637" y="3996933"/>
              <a:ext cx="772900" cy="1133305"/>
            </a:xfrm>
            <a:prstGeom prst="roundRect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D5E677-0664-4E8B-B570-8671B4AA9FF4}"/>
                </a:ext>
              </a:extLst>
            </p:cNvPr>
            <p:cNvSpPr txBox="1"/>
            <p:nvPr/>
          </p:nvSpPr>
          <p:spPr>
            <a:xfrm>
              <a:off x="8185846" y="4396037"/>
              <a:ext cx="1169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Test date</a:t>
              </a:r>
              <a:endPara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9CF7D12-90D3-4CAC-A988-C8AA75084566}"/>
              </a:ext>
            </a:extLst>
          </p:cNvPr>
          <p:cNvGrpSpPr/>
          <p:nvPr/>
        </p:nvGrpSpPr>
        <p:grpSpPr>
          <a:xfrm>
            <a:off x="8500760" y="3267711"/>
            <a:ext cx="1739068" cy="865232"/>
            <a:chOff x="7822943" y="4177136"/>
            <a:chExt cx="1532797" cy="865232"/>
          </a:xfrm>
        </p:grpSpPr>
        <p:sp>
          <p:nvSpPr>
            <p:cNvPr id="41" name="달 40">
              <a:extLst>
                <a:ext uri="{FF2B5EF4-FFF2-40B4-BE49-F238E27FC236}">
                  <a16:creationId xmlns:a16="http://schemas.microsoft.com/office/drawing/2014/main" id="{1D89734F-372F-4358-8CE9-F681A30E7798}"/>
                </a:ext>
              </a:extLst>
            </p:cNvPr>
            <p:cNvSpPr/>
            <p:nvPr/>
          </p:nvSpPr>
          <p:spPr>
            <a:xfrm rot="4433910" flipH="1">
              <a:off x="8045606" y="4117533"/>
              <a:ext cx="353658" cy="798984"/>
            </a:xfrm>
            <a:prstGeom prst="moon">
              <a:avLst/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사각형: 둥근 모서리 22">
              <a:extLst>
                <a:ext uri="{FF2B5EF4-FFF2-40B4-BE49-F238E27FC236}">
                  <a16:creationId xmlns:a16="http://schemas.microsoft.com/office/drawing/2014/main" id="{E8542945-B503-4DCA-A8F8-7AF001ECB96D}"/>
                </a:ext>
              </a:extLst>
            </p:cNvPr>
            <p:cNvSpPr/>
            <p:nvPr/>
          </p:nvSpPr>
          <p:spPr>
            <a:xfrm rot="5400000">
              <a:off x="8402637" y="3996933"/>
              <a:ext cx="772900" cy="1133305"/>
            </a:xfrm>
            <a:prstGeom prst="roundRect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6858DC-9F3A-43E9-8078-2405DEAA0255}"/>
                </a:ext>
              </a:extLst>
            </p:cNvPr>
            <p:cNvSpPr txBox="1"/>
            <p:nvPr/>
          </p:nvSpPr>
          <p:spPr>
            <a:xfrm>
              <a:off x="8185846" y="4396037"/>
              <a:ext cx="11698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Train date</a:t>
              </a:r>
              <a:endPara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068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692604" y="897615"/>
            <a:ext cx="1329236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0C13E5-D883-4CA7-AC69-1C8D4A2C3587}"/>
              </a:ext>
            </a:extLst>
          </p:cNvPr>
          <p:cNvSpPr/>
          <p:nvPr/>
        </p:nvSpPr>
        <p:spPr>
          <a:xfrm>
            <a:off x="580570" y="326116"/>
            <a:ext cx="6897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2.EDA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변수들 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Heatmap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FFACD5-F11F-4141-BB44-EA780619B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3"/>
          <a:stretch/>
        </p:blipFill>
        <p:spPr>
          <a:xfrm>
            <a:off x="233681" y="1179250"/>
            <a:ext cx="7564452" cy="52333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B1DE95-E18B-42B0-847A-8A77DCDA7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35"/>
          <a:stretch/>
        </p:blipFill>
        <p:spPr>
          <a:xfrm>
            <a:off x="6685413" y="1163321"/>
            <a:ext cx="5325537" cy="521716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7D85D36-1D40-4F30-A90E-3FA9E345BB61}"/>
              </a:ext>
            </a:extLst>
          </p:cNvPr>
          <p:cNvGrpSpPr/>
          <p:nvPr/>
        </p:nvGrpSpPr>
        <p:grpSpPr>
          <a:xfrm>
            <a:off x="4289554" y="1448990"/>
            <a:ext cx="2343228" cy="1314530"/>
            <a:chOff x="8381386" y="2073231"/>
            <a:chExt cx="1169894" cy="508444"/>
          </a:xfrm>
          <a:effectLst>
            <a:outerShdw blurRad="152400" dist="38100" dir="2700000" algn="tl" rotWithShape="0">
              <a:srgbClr val="66D586">
                <a:alpha val="30000"/>
              </a:srgbClr>
            </a:outerShdw>
          </a:effectLst>
        </p:grpSpPr>
        <p:sp>
          <p:nvSpPr>
            <p:cNvPr id="8" name="달 7">
              <a:extLst>
                <a:ext uri="{FF2B5EF4-FFF2-40B4-BE49-F238E27FC236}">
                  <a16:creationId xmlns:a16="http://schemas.microsoft.com/office/drawing/2014/main" id="{286D8498-3F80-46BE-B266-CAE5F394492A}"/>
                </a:ext>
              </a:extLst>
            </p:cNvPr>
            <p:cNvSpPr/>
            <p:nvPr/>
          </p:nvSpPr>
          <p:spPr>
            <a:xfrm rot="19835110" flipH="1">
              <a:off x="8556297" y="2089670"/>
              <a:ext cx="353658" cy="492005"/>
            </a:xfrm>
            <a:prstGeom prst="moon">
              <a:avLst/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22">
              <a:extLst>
                <a:ext uri="{FF2B5EF4-FFF2-40B4-BE49-F238E27FC236}">
                  <a16:creationId xmlns:a16="http://schemas.microsoft.com/office/drawing/2014/main" id="{05DCBE7F-4370-431F-AB3B-7BBA2BAEAEE9}"/>
                </a:ext>
              </a:extLst>
            </p:cNvPr>
            <p:cNvSpPr/>
            <p:nvPr/>
          </p:nvSpPr>
          <p:spPr>
            <a:xfrm>
              <a:off x="8381386" y="2073231"/>
              <a:ext cx="1169894" cy="396030"/>
            </a:xfrm>
            <a:prstGeom prst="roundRect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400" b="1" dirty="0" err="1"/>
                <a:t>승하차</a:t>
              </a:r>
              <a:r>
                <a:rPr lang="ko-KR" altLang="en-US" sz="1400" b="1" dirty="0"/>
                <a:t> 시간을</a:t>
              </a:r>
              <a:endParaRPr lang="en-US" altLang="ko-KR" sz="1400" b="1" dirty="0"/>
            </a:p>
            <a:p>
              <a:pPr algn="ctr"/>
              <a:r>
                <a:rPr lang="ko-KR" altLang="en-US" sz="1400" b="1" dirty="0"/>
                <a:t>상관관계를 이용해 시각화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80750AD-EB88-4D5F-8890-E50497C5A6D9}"/>
              </a:ext>
            </a:extLst>
          </p:cNvPr>
          <p:cNvGrpSpPr/>
          <p:nvPr/>
        </p:nvGrpSpPr>
        <p:grpSpPr>
          <a:xfrm>
            <a:off x="9348182" y="1391644"/>
            <a:ext cx="2654793" cy="1260118"/>
            <a:chOff x="8377872" y="2089670"/>
            <a:chExt cx="1169894" cy="492005"/>
          </a:xfrm>
          <a:effectLst>
            <a:outerShdw blurRad="152400" dist="38100" dir="2700000" algn="tl" rotWithShape="0">
              <a:srgbClr val="66D586">
                <a:alpha val="30000"/>
              </a:srgbClr>
            </a:outerShdw>
          </a:effectLst>
        </p:grpSpPr>
        <p:sp>
          <p:nvSpPr>
            <p:cNvPr id="11" name="달 10">
              <a:extLst>
                <a:ext uri="{FF2B5EF4-FFF2-40B4-BE49-F238E27FC236}">
                  <a16:creationId xmlns:a16="http://schemas.microsoft.com/office/drawing/2014/main" id="{B13627B2-C88A-4681-A383-9CF78BBD3A9D}"/>
                </a:ext>
              </a:extLst>
            </p:cNvPr>
            <p:cNvSpPr/>
            <p:nvPr/>
          </p:nvSpPr>
          <p:spPr>
            <a:xfrm rot="19835110" flipH="1">
              <a:off x="8556297" y="2089670"/>
              <a:ext cx="353658" cy="492005"/>
            </a:xfrm>
            <a:prstGeom prst="moon">
              <a:avLst/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22">
              <a:extLst>
                <a:ext uri="{FF2B5EF4-FFF2-40B4-BE49-F238E27FC236}">
                  <a16:creationId xmlns:a16="http://schemas.microsoft.com/office/drawing/2014/main" id="{023EF1DA-7CE6-4A60-9507-2A995D0BAD3A}"/>
                </a:ext>
              </a:extLst>
            </p:cNvPr>
            <p:cNvSpPr/>
            <p:nvPr/>
          </p:nvSpPr>
          <p:spPr>
            <a:xfrm>
              <a:off x="8377872" y="2106234"/>
              <a:ext cx="1169894" cy="396030"/>
            </a:xfrm>
            <a:prstGeom prst="roundRect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400" b="1" dirty="0"/>
                <a:t>2</a:t>
              </a:r>
              <a:r>
                <a:rPr lang="ko-KR" altLang="en-US" sz="1400" b="1" dirty="0"/>
                <a:t>시간 단위로 </a:t>
              </a:r>
              <a:r>
                <a:rPr lang="ko-KR" altLang="en-US" sz="1400" b="1" dirty="0" err="1"/>
                <a:t>승하차</a:t>
              </a:r>
              <a:r>
                <a:rPr lang="ko-KR" altLang="en-US" sz="1400" b="1" dirty="0"/>
                <a:t> 시간 묶어</a:t>
              </a:r>
              <a:endParaRPr lang="en-US" altLang="ko-KR" sz="1400" b="1" dirty="0"/>
            </a:p>
            <a:p>
              <a:pPr algn="ctr"/>
              <a:r>
                <a:rPr lang="ko-KR" altLang="en-US" sz="1400" b="1" dirty="0"/>
                <a:t>상관관계를 시각화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A07D7B-98A8-49F6-B20F-8C5AFE0FF784}"/>
              </a:ext>
            </a:extLst>
          </p:cNvPr>
          <p:cNvSpPr txBox="1"/>
          <p:nvPr/>
        </p:nvSpPr>
        <p:spPr>
          <a:xfrm>
            <a:off x="142597" y="1181268"/>
            <a:ext cx="51224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500" b="1" i="1" kern="0" dirty="0">
                <a:solidFill>
                  <a:schemeClr val="bg1">
                    <a:lumMod val="75000"/>
                  </a:schemeClr>
                </a:solidFill>
              </a:rPr>
              <a:t>※</a:t>
            </a:r>
            <a:r>
              <a:rPr lang="ko-KR" altLang="en-US" sz="1500" b="1" i="1" kern="0" dirty="0">
                <a:solidFill>
                  <a:schemeClr val="bg1">
                    <a:lumMod val="75000"/>
                  </a:schemeClr>
                </a:solidFill>
              </a:rPr>
              <a:t> 시간대가 섞여 보는 데에 불편이 있음</a:t>
            </a:r>
            <a:endParaRPr lang="en-US" altLang="ko-KR" sz="1500" b="1" i="1" kern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4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F7BE769-F906-40A1-BDD7-69A4BBC7CA11}"/>
              </a:ext>
            </a:extLst>
          </p:cNvPr>
          <p:cNvSpPr/>
          <p:nvPr/>
        </p:nvSpPr>
        <p:spPr>
          <a:xfrm>
            <a:off x="223520" y="1173479"/>
            <a:ext cx="9265920" cy="5460852"/>
          </a:xfrm>
          <a:prstGeom prst="rect">
            <a:avLst/>
          </a:prstGeom>
          <a:solidFill>
            <a:srgbClr val="222A35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A0C9C6-EEFE-43D0-86BE-457365A283FF}"/>
              </a:ext>
            </a:extLst>
          </p:cNvPr>
          <p:cNvSpPr/>
          <p:nvPr/>
        </p:nvSpPr>
        <p:spPr>
          <a:xfrm>
            <a:off x="692604" y="897615"/>
            <a:ext cx="1369876" cy="45719"/>
          </a:xfrm>
          <a:prstGeom prst="roundRect">
            <a:avLst>
              <a:gd name="adj" fmla="val 50000"/>
            </a:avLst>
          </a:prstGeom>
          <a:solidFill>
            <a:srgbClr val="66D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0C13E5-D883-4CA7-AC69-1C8D4A2C3587}"/>
              </a:ext>
            </a:extLst>
          </p:cNvPr>
          <p:cNvSpPr/>
          <p:nvPr/>
        </p:nvSpPr>
        <p:spPr>
          <a:xfrm>
            <a:off x="580570" y="326116"/>
            <a:ext cx="6897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srgbClr val="66D586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2.EDA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요일별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승차량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84C061-7B4B-4731-9570-B9940E99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17" y="1324837"/>
            <a:ext cx="8787623" cy="512611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B9FF507-25A1-410C-A635-22A9F2CDDE1A}"/>
              </a:ext>
            </a:extLst>
          </p:cNvPr>
          <p:cNvSpPr/>
          <p:nvPr/>
        </p:nvSpPr>
        <p:spPr>
          <a:xfrm>
            <a:off x="8836057" y="326116"/>
            <a:ext cx="2775373" cy="26933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Black = 6~7</a:t>
            </a:r>
            <a:r>
              <a:rPr lang="ko-KR" altLang="en-US" sz="1600" dirty="0">
                <a:solidFill>
                  <a:schemeClr val="tx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시</a:t>
            </a:r>
            <a:endParaRPr lang="en-US" altLang="ko-KR" sz="1600" dirty="0">
              <a:solidFill>
                <a:schemeClr val="tx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Red = 7~8</a:t>
            </a:r>
            <a:r>
              <a:rPr lang="ko-KR" altLang="en-US" sz="1600" dirty="0">
                <a:solidFill>
                  <a:srgbClr val="FF000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시</a:t>
            </a:r>
            <a:endParaRPr lang="en-US" altLang="ko-KR" sz="1600" dirty="0">
              <a:solidFill>
                <a:srgbClr val="FF0000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rgbClr val="0070C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Blue = 8~9</a:t>
            </a:r>
            <a:r>
              <a:rPr lang="ko-KR" altLang="en-US" sz="1600" dirty="0">
                <a:solidFill>
                  <a:srgbClr val="0070C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시</a:t>
            </a:r>
            <a:endParaRPr lang="en-US" altLang="ko-KR" sz="1600" dirty="0">
              <a:solidFill>
                <a:srgbClr val="0070C0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rgbClr val="00B05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Green = 9~10</a:t>
            </a:r>
            <a:r>
              <a:rPr lang="ko-KR" altLang="en-US" sz="1600" dirty="0">
                <a:solidFill>
                  <a:srgbClr val="00B05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시</a:t>
            </a:r>
            <a:endParaRPr lang="en-US" altLang="ko-KR" sz="1600" dirty="0">
              <a:solidFill>
                <a:srgbClr val="00B050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rgbClr val="7030A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Purple = 10~11</a:t>
            </a:r>
            <a:r>
              <a:rPr lang="ko-KR" altLang="en-US" sz="1600" dirty="0">
                <a:solidFill>
                  <a:srgbClr val="7030A0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시</a:t>
            </a:r>
            <a:endParaRPr lang="en-US" altLang="ko-KR" sz="1600" dirty="0">
              <a:solidFill>
                <a:srgbClr val="7030A0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  <a:latin typeface="티웨이_하늘" panose="02000300000000000000" pitchFamily="2" charset="-127"/>
                <a:ea typeface="티웨이_하늘" panose="02000300000000000000" pitchFamily="2" charset="-127"/>
              </a:rPr>
              <a:t>Yellow = 11~12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티웨이_하늘" panose="02000300000000000000" pitchFamily="2" charset="-127"/>
                <a:ea typeface="티웨이_하늘" panose="02000300000000000000" pitchFamily="2" charset="-127"/>
              </a:rPr>
              <a:t>시</a:t>
            </a:r>
            <a:endParaRPr lang="en-US" altLang="ko-KR" sz="1600" dirty="0">
              <a:solidFill>
                <a:schemeClr val="tx1"/>
              </a:solidFill>
              <a:highlight>
                <a:srgbClr val="FFFF00"/>
              </a:highlight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highlight>
                  <a:srgbClr val="FF99FF"/>
                </a:highlight>
                <a:latin typeface="티웨이_하늘" panose="02000300000000000000" pitchFamily="2" charset="-127"/>
                <a:ea typeface="티웨이_하늘" panose="02000300000000000000" pitchFamily="2" charset="-127"/>
              </a:rPr>
              <a:t>Pink = 18~20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99FF"/>
                </a:highlight>
                <a:latin typeface="티웨이_하늘" panose="02000300000000000000" pitchFamily="2" charset="-127"/>
                <a:ea typeface="티웨이_하늘" panose="02000300000000000000" pitchFamily="2" charset="-127"/>
              </a:rPr>
              <a:t>시</a:t>
            </a:r>
            <a:endParaRPr lang="en-US" altLang="ko-KR" sz="1600" dirty="0">
              <a:solidFill>
                <a:schemeClr val="tx1"/>
              </a:solidFill>
              <a:highlight>
                <a:srgbClr val="FF99FF"/>
              </a:highlight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78B36B-E8CE-46C1-BA03-0C96FA91F36E}"/>
              </a:ext>
            </a:extLst>
          </p:cNvPr>
          <p:cNvSpPr/>
          <p:nvPr/>
        </p:nvSpPr>
        <p:spPr>
          <a:xfrm>
            <a:off x="9996522" y="2670445"/>
            <a:ext cx="2195478" cy="21564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n w="3175">
                  <a:noFill/>
                </a:ln>
                <a:solidFill>
                  <a:prstClr val="white"/>
                </a:solidFill>
              </a:rPr>
              <a:t>5</a:t>
            </a:r>
            <a:r>
              <a:rPr lang="ko-KR" altLang="en-US" sz="1600" b="1" dirty="0">
                <a:ln w="3175">
                  <a:noFill/>
                </a:ln>
                <a:solidFill>
                  <a:prstClr val="white"/>
                </a:solidFill>
              </a:rPr>
              <a:t>일과 </a:t>
            </a:r>
            <a:r>
              <a:rPr lang="en-US" altLang="ko-KR" sz="1600" b="1" dirty="0">
                <a:ln w="3175">
                  <a:noFill/>
                </a:ln>
                <a:solidFill>
                  <a:prstClr val="white"/>
                </a:solidFill>
              </a:rPr>
              <a:t>2</a:t>
            </a:r>
            <a:r>
              <a:rPr lang="ko-KR" altLang="en-US" sz="1600" b="1" dirty="0">
                <a:ln w="3175">
                  <a:noFill/>
                </a:ln>
                <a:solidFill>
                  <a:prstClr val="white"/>
                </a:solidFill>
              </a:rPr>
              <a:t>일 </a:t>
            </a:r>
            <a:endParaRPr lang="en-US" altLang="ko-KR" sz="16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n w="3175">
                  <a:noFill/>
                </a:ln>
                <a:solidFill>
                  <a:prstClr val="white"/>
                </a:solidFill>
              </a:rPr>
              <a:t>주기로 승차량이 급증하고 </a:t>
            </a:r>
            <a:endParaRPr lang="en-US" altLang="ko-KR" sz="16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n w="3175">
                  <a:noFill/>
                </a:ln>
                <a:solidFill>
                  <a:prstClr val="white"/>
                </a:solidFill>
              </a:rPr>
              <a:t>급감하는 것을 확인</a:t>
            </a:r>
            <a:endParaRPr lang="en-US" altLang="ko-KR" sz="16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18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1_Office 테마">
  <a:themeElements>
    <a:clrScheme name="사용자 지정 5">
      <a:dk1>
        <a:sysClr val="windowText" lastClr="000000"/>
      </a:dk1>
      <a:lt1>
        <a:srgbClr val="FFFFFF"/>
      </a:lt1>
      <a:dk2>
        <a:srgbClr val="44546A"/>
      </a:dk2>
      <a:lt2>
        <a:srgbClr val="FFFFFF"/>
      </a:lt2>
      <a:accent1>
        <a:srgbClr val="FFFF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718</Words>
  <Application>Microsoft Office PowerPoint</Application>
  <PresentationFormat>와이드스크린</PresentationFormat>
  <Paragraphs>198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티웨이_하늘</vt:lpstr>
      <vt:lpstr>함초롬돋움</vt:lpstr>
      <vt:lpstr>Arial</vt:lpstr>
      <vt:lpstr>7_Office 테마</vt:lpstr>
      <vt:lpstr>51_Office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MEDICI</cp:lastModifiedBy>
  <cp:revision>9</cp:revision>
  <dcterms:created xsi:type="dcterms:W3CDTF">2022-02-15T03:33:54Z</dcterms:created>
  <dcterms:modified xsi:type="dcterms:W3CDTF">2022-04-21T09:31:30Z</dcterms:modified>
</cp:coreProperties>
</file>