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9" r:id="rId6"/>
    <p:sldId id="266" r:id="rId7"/>
    <p:sldId id="267" r:id="rId8"/>
    <p:sldId id="271" r:id="rId9"/>
    <p:sldId id="268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6D7"/>
    <a:srgbClr val="F34165"/>
    <a:srgbClr val="FFFFFF"/>
    <a:srgbClr val="5B9BD5"/>
    <a:srgbClr val="8C9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7D4301E-E4DB-4B4E-8A14-75FE13CA9494}"/>
              </a:ext>
            </a:extLst>
          </p:cNvPr>
          <p:cNvSpPr/>
          <p:nvPr/>
        </p:nvSpPr>
        <p:spPr>
          <a:xfrm>
            <a:off x="5245454" y="2504704"/>
            <a:ext cx="1873021" cy="3484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152400" dist="38100" dir="5400000" algn="t" rotWithShape="0">
              <a:schemeClr val="accent5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스터디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48000" y="314613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kern="0" dirty="0">
                <a:solidFill>
                  <a:srgbClr val="40404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3200" kern="0" dirty="0">
              <a:solidFill>
                <a:srgbClr val="404040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10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5760" y="347472"/>
            <a:ext cx="1404000" cy="36000"/>
          </a:xfrm>
          <a:prstGeom prst="rect">
            <a:avLst/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2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kern="0" dirty="0">
                <a:solidFill>
                  <a:srgbClr val="44546A">
                    <a:lumMod val="75000"/>
                  </a:srgb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5173" y="4652295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587425" y="247471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108612D7-5251-434F-AF75-75635D2CB936}"/>
              </a:ext>
            </a:extLst>
          </p:cNvPr>
          <p:cNvSpPr/>
          <p:nvPr/>
        </p:nvSpPr>
        <p:spPr>
          <a:xfrm>
            <a:off x="615155" y="1368666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117" y="4115277"/>
            <a:ext cx="168268" cy="193407"/>
            <a:chOff x="1039" y="1681"/>
            <a:chExt cx="1071" cy="1231"/>
          </a:xfrm>
          <a:solidFill>
            <a:schemeClr val="bg1"/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438" y="354799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3398" y="3060910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말풍선: 타원형 11">
            <a:extLst>
              <a:ext uri="{FF2B5EF4-FFF2-40B4-BE49-F238E27FC236}">
                <a16:creationId xmlns:a16="http://schemas.microsoft.com/office/drawing/2014/main" id="{534C3C6F-F3EC-E2FB-809D-F44156FE535B}"/>
              </a:ext>
            </a:extLst>
          </p:cNvPr>
          <p:cNvSpPr/>
          <p:nvPr/>
        </p:nvSpPr>
        <p:spPr>
          <a:xfrm>
            <a:off x="607670" y="1935159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하트 24">
            <a:extLst>
              <a:ext uri="{FF2B5EF4-FFF2-40B4-BE49-F238E27FC236}">
                <a16:creationId xmlns:a16="http://schemas.microsoft.com/office/drawing/2014/main" id="{2E7C16A1-6EC8-43D0-9E85-21A641777BC5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EE22CC6-EF8E-2B31-1C6C-C34798E4E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55348"/>
              </p:ext>
            </p:extLst>
          </p:nvPr>
        </p:nvGraphicFramePr>
        <p:xfrm>
          <a:off x="774080" y="1181779"/>
          <a:ext cx="910260" cy="536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대회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도메인 지식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접근 방식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EDA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모델 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성능 향상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결과 제출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7" name="Group 23">
            <a:extLst>
              <a:ext uri="{FF2B5EF4-FFF2-40B4-BE49-F238E27FC236}">
                <a16:creationId xmlns:a16="http://schemas.microsoft.com/office/drawing/2014/main" id="{EEE85990-5001-C6E1-374B-5DCF4D6FB8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001" y="4730638"/>
            <a:ext cx="176601" cy="162098"/>
            <a:chOff x="2577" y="1104"/>
            <a:chExt cx="414" cy="380"/>
          </a:xfrm>
          <a:solidFill>
            <a:srgbClr val="FFFFFF"/>
          </a:solidFill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6D1C5D56-1623-47E3-8FB9-33F996509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B8D1E4FD-E274-E481-0454-5B25EA0F2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571132FE-CACD-F0BD-B48D-BD67F5090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C71EFCC1-555B-CF37-0E66-9EC5A87FC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D6B353B2-ADAE-B8E7-D900-08FA50204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16">
            <a:extLst>
              <a:ext uri="{FF2B5EF4-FFF2-40B4-BE49-F238E27FC236}">
                <a16:creationId xmlns:a16="http://schemas.microsoft.com/office/drawing/2014/main" id="{2B369A99-3AFF-22CA-4870-FF749F4576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117" y="4133565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E4B287BA-261F-BE66-9897-93D18A90D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96CC2525-F467-3BD2-21C6-C2C5A4E5B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6E995154-49B0-D969-9426-F962361D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027FD8DD-9997-E075-BEA9-03930A2BC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748704F-F6D7-7054-9EFD-BC99FE1CAB07}"/>
              </a:ext>
            </a:extLst>
          </p:cNvPr>
          <p:cNvSpPr txBox="1"/>
          <p:nvPr/>
        </p:nvSpPr>
        <p:spPr>
          <a:xfrm>
            <a:off x="2380253" y="1368666"/>
            <a:ext cx="5515239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결과 제출하기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14F83-E7F2-FA83-A76A-263B5D45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89" y="2341148"/>
            <a:ext cx="8957341" cy="4085931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26FAF754-7181-3B79-8830-E0F0B824AA7B}"/>
              </a:ext>
            </a:extLst>
          </p:cNvPr>
          <p:cNvSpPr/>
          <p:nvPr/>
        </p:nvSpPr>
        <p:spPr>
          <a:xfrm>
            <a:off x="2897824" y="3943066"/>
            <a:ext cx="205861" cy="208083"/>
          </a:xfrm>
          <a:prstGeom prst="ellipse">
            <a:avLst/>
          </a:prstGeom>
          <a:noFill/>
          <a:ln w="28575">
            <a:solidFill>
              <a:srgbClr val="F341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028078B-572D-57CF-4389-E7794AD31BAF}"/>
              </a:ext>
            </a:extLst>
          </p:cNvPr>
          <p:cNvSpPr/>
          <p:nvPr/>
        </p:nvSpPr>
        <p:spPr>
          <a:xfrm>
            <a:off x="8279111" y="3833879"/>
            <a:ext cx="915448" cy="434325"/>
          </a:xfrm>
          <a:prstGeom prst="ellipse">
            <a:avLst/>
          </a:prstGeom>
          <a:noFill/>
          <a:ln w="28575">
            <a:solidFill>
              <a:srgbClr val="F341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0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kern="0" dirty="0">
                <a:solidFill>
                  <a:srgbClr val="44546A">
                    <a:lumMod val="75000"/>
                  </a:srgb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6E81633-D61A-429A-B6F3-C08E0E749C76}"/>
              </a:ext>
            </a:extLst>
          </p:cNvPr>
          <p:cNvSpPr txBox="1"/>
          <p:nvPr/>
        </p:nvSpPr>
        <p:spPr>
          <a:xfrm>
            <a:off x="2380252" y="1368666"/>
            <a:ext cx="5154755" cy="1365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어떤 대회에 출전할 것인지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분류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회귀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이미지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어떤 주제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사각형: 둥근 모서리 46">
            <a:hlinkClick r:id="rId2" action="ppaction://hlinksldjump"/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5173" y="1300303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587425" y="2483100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108612D7-5251-434F-AF75-75635D2CB936}"/>
              </a:ext>
            </a:extLst>
          </p:cNvPr>
          <p:cNvSpPr/>
          <p:nvPr/>
        </p:nvSpPr>
        <p:spPr>
          <a:xfrm>
            <a:off x="615155" y="1393833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7829" y="4124421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8150" y="354799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05110" y="3060910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65778"/>
              </p:ext>
            </p:extLst>
          </p:nvPr>
        </p:nvGraphicFramePr>
        <p:xfrm>
          <a:off x="774080" y="1181779"/>
          <a:ext cx="910260" cy="536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대회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도메인 지식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접근 방식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EDA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모델 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성능 향상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결과 제출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" name="말풍선: 타원형 11">
            <a:extLst>
              <a:ext uri="{FF2B5EF4-FFF2-40B4-BE49-F238E27FC236}">
                <a16:creationId xmlns:a16="http://schemas.microsoft.com/office/drawing/2014/main" id="{534C3C6F-F3EC-E2FB-809D-F44156FE535B}"/>
              </a:ext>
            </a:extLst>
          </p:cNvPr>
          <p:cNvSpPr/>
          <p:nvPr/>
        </p:nvSpPr>
        <p:spPr>
          <a:xfrm>
            <a:off x="607670" y="1935159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57CF20-4851-08FD-6610-16A9FDB8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74" y="2483100"/>
            <a:ext cx="3867866" cy="2631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56A066-B967-A7E4-F9B3-5B8861A83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076" y="3429000"/>
            <a:ext cx="4326064" cy="3081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12A479-B6DD-6EAE-4910-50E946A6C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121" y="2217189"/>
            <a:ext cx="3546697" cy="2423622"/>
          </a:xfrm>
          <a:prstGeom prst="rect">
            <a:avLst/>
          </a:prstGeom>
        </p:spPr>
      </p:pic>
      <p:sp>
        <p:nvSpPr>
          <p:cNvPr id="42" name="모서리가 둥근 직사각형 82">
            <a:extLst>
              <a:ext uri="{FF2B5EF4-FFF2-40B4-BE49-F238E27FC236}">
                <a16:creationId xmlns:a16="http://schemas.microsoft.com/office/drawing/2014/main" id="{378EDAEF-B9AE-E485-473D-6492AA576887}"/>
              </a:ext>
            </a:extLst>
          </p:cNvPr>
          <p:cNvSpPr/>
          <p:nvPr/>
        </p:nvSpPr>
        <p:spPr>
          <a:xfrm>
            <a:off x="3204556" y="5104754"/>
            <a:ext cx="971518" cy="471934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 w="19050">
            <a:noFill/>
          </a:ln>
          <a:effectLst>
            <a:outerShdw blurRad="165100" dist="38100" dir="5400000" algn="t" rotWithShape="0">
              <a:srgbClr val="5B9B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defRPr/>
            </a:pPr>
            <a:r>
              <a:rPr lang="ko-KR" altLang="en-US" sz="1600" b="1" kern="0" dirty="0" err="1">
                <a:solidFill>
                  <a:prstClr val="white"/>
                </a:solidFill>
                <a:latin typeface="Segoe UI Black" panose="020B0A02040204020203" pitchFamily="34" charset="0"/>
              </a:rPr>
              <a:t>데이콘</a:t>
            </a:r>
            <a:endParaRPr lang="en-US" altLang="ko-KR" sz="1600" b="1" kern="0" dirty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" name="모서리가 둥근 직사각형 82">
            <a:extLst>
              <a:ext uri="{FF2B5EF4-FFF2-40B4-BE49-F238E27FC236}">
                <a16:creationId xmlns:a16="http://schemas.microsoft.com/office/drawing/2014/main" id="{4D41E407-56A4-00CE-3515-09B8557D9B8B}"/>
              </a:ext>
            </a:extLst>
          </p:cNvPr>
          <p:cNvSpPr/>
          <p:nvPr/>
        </p:nvSpPr>
        <p:spPr>
          <a:xfrm>
            <a:off x="6402405" y="3200733"/>
            <a:ext cx="971518" cy="471934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 w="19050">
            <a:noFill/>
          </a:ln>
          <a:effectLst>
            <a:outerShdw blurRad="165100" dist="38100" dir="5400000" algn="t" rotWithShape="0">
              <a:srgbClr val="5B9B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 err="1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캐글</a:t>
            </a:r>
            <a:endParaRPr lang="en-US" altLang="ko-KR" sz="1600" b="1" kern="0" dirty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" name="모서리가 둥근 직사각형 82">
            <a:extLst>
              <a:ext uri="{FF2B5EF4-FFF2-40B4-BE49-F238E27FC236}">
                <a16:creationId xmlns:a16="http://schemas.microsoft.com/office/drawing/2014/main" id="{2BF112C2-EB84-6F82-961C-9A7422CA8787}"/>
              </a:ext>
            </a:extLst>
          </p:cNvPr>
          <p:cNvSpPr/>
          <p:nvPr/>
        </p:nvSpPr>
        <p:spPr>
          <a:xfrm>
            <a:off x="9467183" y="1607605"/>
            <a:ext cx="971518" cy="471934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 w="19050">
            <a:noFill/>
          </a:ln>
          <a:effectLst>
            <a:outerShdw blurRad="165100" dist="38100" dir="5400000" algn="t" rotWithShape="0">
              <a:srgbClr val="5B9B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아레나</a:t>
            </a:r>
            <a:endParaRPr lang="en-US" altLang="ko-KR" sz="1600" b="1" kern="0" dirty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31" name="Group 23">
            <a:extLst>
              <a:ext uri="{FF2B5EF4-FFF2-40B4-BE49-F238E27FC236}">
                <a16:creationId xmlns:a16="http://schemas.microsoft.com/office/drawing/2014/main" id="{182A6328-489A-6212-5BB6-01B5E687CD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001" y="4712350"/>
            <a:ext cx="176601" cy="162098"/>
            <a:chOff x="2577" y="1104"/>
            <a:chExt cx="414" cy="380"/>
          </a:xfrm>
          <a:solidFill>
            <a:schemeClr val="tx2">
              <a:lumMod val="75000"/>
            </a:schemeClr>
          </a:solidFill>
        </p:grpSpPr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2D0A6C0-B788-7292-7ED6-60453ADE3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B0F2494-3E8F-355C-7622-9890188BE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5406893-66BB-CDA8-A328-45BA483D4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7BBD614E-9B61-4F16-1B49-9E1346B3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783C7A2A-28D3-38B1-C015-135D64B3D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9B828D7F-186D-4B30-7B2C-C6918160C303}"/>
              </a:ext>
            </a:extLst>
          </p:cNvPr>
          <p:cNvSpPr/>
          <p:nvPr/>
        </p:nvSpPr>
        <p:spPr>
          <a:xfrm>
            <a:off x="9672519" y="4792430"/>
            <a:ext cx="1895479" cy="1718098"/>
          </a:xfrm>
          <a:prstGeom prst="ellipse">
            <a:avLst/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대회 소개 개요 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읽어보기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4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7017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kern="0">
                <a:solidFill>
                  <a:srgbClr val="44546A">
                    <a:lumMod val="75000"/>
                  </a:srgb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6E81633-D61A-429A-B6F3-C08E0E749C76}"/>
              </a:ext>
            </a:extLst>
          </p:cNvPr>
          <p:cNvSpPr txBox="1"/>
          <p:nvPr/>
        </p:nvSpPr>
        <p:spPr>
          <a:xfrm>
            <a:off x="2380252" y="1368666"/>
            <a:ext cx="7216754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도메인 지식이 없다면 조사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!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(+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논문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법률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)</a:t>
            </a:r>
          </a:p>
        </p:txBody>
      </p:sp>
      <p:sp>
        <p:nvSpPr>
          <p:cNvPr id="53" name="사각형: 둥근 모서리 46">
            <a:hlinkClick r:id="rId2" action="ppaction://hlinksldjump"/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5173" y="1837199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587425" y="25021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7829" y="4142709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8150" y="3557142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05110" y="3060910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말풍선: 타원형 11">
            <a:extLst>
              <a:ext uri="{FF2B5EF4-FFF2-40B4-BE49-F238E27FC236}">
                <a16:creationId xmlns:a16="http://schemas.microsoft.com/office/drawing/2014/main" id="{534C3C6F-F3EC-E2FB-809D-F44156FE535B}"/>
              </a:ext>
            </a:extLst>
          </p:cNvPr>
          <p:cNvSpPr/>
          <p:nvPr/>
        </p:nvSpPr>
        <p:spPr>
          <a:xfrm>
            <a:off x="607670" y="1935159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하트 24">
            <a:extLst>
              <a:ext uri="{FF2B5EF4-FFF2-40B4-BE49-F238E27FC236}">
                <a16:creationId xmlns:a16="http://schemas.microsoft.com/office/drawing/2014/main" id="{7BF769E5-AEA3-2516-5097-151B3F9BB731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19E0C8-24C7-5AE1-FEC0-4A52E955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42" y="2274486"/>
            <a:ext cx="3933963" cy="18466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A8BE1C-F149-B42C-175E-35C5736075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07" y="1230617"/>
            <a:ext cx="586202" cy="586202"/>
          </a:xfrm>
          <a:prstGeom prst="rect">
            <a:avLst/>
          </a:prstGeom>
        </p:spPr>
      </p:pic>
      <p:sp>
        <p:nvSpPr>
          <p:cNvPr id="37" name="사각형: 둥근 모서리 46">
            <a:extLst>
              <a:ext uri="{FF2B5EF4-FFF2-40B4-BE49-F238E27FC236}">
                <a16:creationId xmlns:a16="http://schemas.microsoft.com/office/drawing/2014/main" id="{9BB387FA-397C-B413-5FEB-64B8B02F05E9}"/>
              </a:ext>
            </a:extLst>
          </p:cNvPr>
          <p:cNvSpPr/>
          <p:nvPr/>
        </p:nvSpPr>
        <p:spPr>
          <a:xfrm>
            <a:off x="8332357" y="2113250"/>
            <a:ext cx="3493883" cy="2613498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▶데이터의 특성 파악</a:t>
            </a:r>
            <a:endParaRPr lang="en-US" altLang="ko-KR" dirty="0">
              <a:solidFill>
                <a:prstClr val="white"/>
              </a:solidFill>
            </a:endParaRPr>
          </a:p>
          <a:p>
            <a:r>
              <a:rPr lang="ko-KR" altLang="en-US" dirty="0">
                <a:solidFill>
                  <a:prstClr val="white"/>
                </a:solidFill>
              </a:rPr>
              <a:t>   </a:t>
            </a:r>
            <a:endParaRPr lang="en-US" altLang="ko-KR" dirty="0">
              <a:solidFill>
                <a:prstClr val="white"/>
              </a:solidFill>
            </a:endParaRPr>
          </a:p>
          <a:p>
            <a:r>
              <a:rPr lang="ko-KR" altLang="en-US" dirty="0">
                <a:solidFill>
                  <a:prstClr val="white"/>
                </a:solidFill>
              </a:rPr>
              <a:t>▶ 필요한 데이터 </a:t>
            </a:r>
            <a:r>
              <a:rPr lang="ko-KR" altLang="en-US" dirty="0" err="1">
                <a:solidFill>
                  <a:prstClr val="white"/>
                </a:solidFill>
              </a:rPr>
              <a:t>전처리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en-US" altLang="ko-KR" dirty="0">
                <a:solidFill>
                  <a:prstClr val="white"/>
                </a:solidFill>
              </a:rPr>
              <a:t>,</a:t>
            </a:r>
          </a:p>
          <a:p>
            <a:r>
              <a:rPr lang="ko-KR" altLang="en-US" dirty="0">
                <a:solidFill>
                  <a:prstClr val="white"/>
                </a:solidFill>
              </a:rPr>
              <a:t>추출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가공 </a:t>
            </a:r>
            <a:r>
              <a:rPr lang="en-US" altLang="ko-KR" dirty="0">
                <a:solidFill>
                  <a:prstClr val="white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분석의 틀 적용</a:t>
            </a:r>
            <a:endParaRPr lang="en-US" altLang="ko-KR" dirty="0">
              <a:solidFill>
                <a:prstClr val="white"/>
              </a:solidFill>
            </a:endParaRPr>
          </a:p>
          <a:p>
            <a:endParaRPr lang="en-US" altLang="ko-KR" dirty="0">
              <a:solidFill>
                <a:prstClr val="white"/>
              </a:solidFill>
            </a:endParaRPr>
          </a:p>
          <a:p>
            <a:r>
              <a:rPr lang="ko-KR" altLang="en-US" dirty="0">
                <a:solidFill>
                  <a:prstClr val="white"/>
                </a:solidFill>
              </a:rPr>
              <a:t>▶ 인사이트 도출 수월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228073-711A-F3CF-4910-FF034409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576" y="4121185"/>
            <a:ext cx="3779099" cy="1714775"/>
          </a:xfrm>
          <a:prstGeom prst="rect">
            <a:avLst/>
          </a:prstGeom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B09B23F6-5D0D-8D7F-DBC8-8521B8552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57244"/>
              </p:ext>
            </p:extLst>
          </p:nvPr>
        </p:nvGraphicFramePr>
        <p:xfrm>
          <a:off x="774080" y="1181779"/>
          <a:ext cx="910260" cy="536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대회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도메인 지식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접근 방식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EDA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모델 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성능 향상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결과 제출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1" name="Group 23">
            <a:extLst>
              <a:ext uri="{FF2B5EF4-FFF2-40B4-BE49-F238E27FC236}">
                <a16:creationId xmlns:a16="http://schemas.microsoft.com/office/drawing/2014/main" id="{E4772C65-7005-4640-A8DA-D603E38218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001" y="4730638"/>
            <a:ext cx="176601" cy="162098"/>
            <a:chOff x="2577" y="1104"/>
            <a:chExt cx="414" cy="380"/>
          </a:xfrm>
          <a:solidFill>
            <a:schemeClr val="tx2">
              <a:lumMod val="75000"/>
            </a:schemeClr>
          </a:solidFill>
        </p:grpSpPr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837AF59-8D25-EAF1-5552-B8E89DAAF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D7927A75-F19E-7B89-8294-E5F7CC28D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3B55F59-88DF-BC8D-57C8-BA86929AA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524D1138-549B-4FF9-15BB-7189453FB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0798278A-D60A-D2A0-BF9E-64B855C33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98AFC4B-0030-7DB9-9438-1948890F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53898"/>
            <a:ext cx="1956159" cy="456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4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78046" y="417404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kern="0" dirty="0">
                <a:solidFill>
                  <a:srgbClr val="44546A">
                    <a:lumMod val="75000"/>
                  </a:srgb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6E81633-D61A-429A-B6F3-C08E0E749C76}"/>
              </a:ext>
            </a:extLst>
          </p:cNvPr>
          <p:cNvSpPr txBox="1"/>
          <p:nvPr/>
        </p:nvSpPr>
        <p:spPr>
          <a:xfrm>
            <a:off x="2380252" y="1368666"/>
            <a:ext cx="8147931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Step1)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규칙에서 평가척도 무엇인지 확인하기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!</a:t>
            </a:r>
          </a:p>
        </p:txBody>
      </p:sp>
      <p:sp>
        <p:nvSpPr>
          <p:cNvPr id="53" name="사각형: 둥근 모서리 46">
            <a:hlinkClick r:id="rId2" action="ppaction://hlinksldjump"/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5173" y="2382586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587425" y="2457178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108612D7-5251-434F-AF75-75635D2CB936}"/>
              </a:ext>
            </a:extLst>
          </p:cNvPr>
          <p:cNvSpPr/>
          <p:nvPr/>
        </p:nvSpPr>
        <p:spPr>
          <a:xfrm>
            <a:off x="615155" y="1368666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7829" y="4142709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82" y="354799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3398" y="3051766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말풍선: 타원형 11">
            <a:extLst>
              <a:ext uri="{FF2B5EF4-FFF2-40B4-BE49-F238E27FC236}">
                <a16:creationId xmlns:a16="http://schemas.microsoft.com/office/drawing/2014/main" id="{534C3C6F-F3EC-E2FB-809D-F44156FE535B}"/>
              </a:ext>
            </a:extLst>
          </p:cNvPr>
          <p:cNvSpPr/>
          <p:nvPr/>
        </p:nvSpPr>
        <p:spPr>
          <a:xfrm>
            <a:off x="607670" y="1935159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하트 24">
            <a:extLst>
              <a:ext uri="{FF2B5EF4-FFF2-40B4-BE49-F238E27FC236}">
                <a16:creationId xmlns:a16="http://schemas.microsoft.com/office/drawing/2014/main" id="{6E59119B-2221-C49A-D9E9-A707C0A64B58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A9D085-98D1-9BAF-DDC4-16D45A3E2E2C}"/>
              </a:ext>
            </a:extLst>
          </p:cNvPr>
          <p:cNvGrpSpPr/>
          <p:nvPr/>
        </p:nvGrpSpPr>
        <p:grpSpPr>
          <a:xfrm>
            <a:off x="2376126" y="2362858"/>
            <a:ext cx="4077427" cy="1286065"/>
            <a:chOff x="2376126" y="2362858"/>
            <a:chExt cx="4077427" cy="12860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4B47B1-CB6C-CF03-1DC1-FB42A277174F}"/>
                </a:ext>
              </a:extLst>
            </p:cNvPr>
            <p:cNvSpPr/>
            <p:nvPr/>
          </p:nvSpPr>
          <p:spPr>
            <a:xfrm>
              <a:off x="2376126" y="2362858"/>
              <a:ext cx="4077427" cy="1286065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3AF28EF-8863-999C-B96F-2566FA8E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0885" y="2414413"/>
              <a:ext cx="3924848" cy="1152686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5DBACA-CBAD-3184-CAA9-9285C7433EBA}"/>
              </a:ext>
            </a:extLst>
          </p:cNvPr>
          <p:cNvGrpSpPr/>
          <p:nvPr/>
        </p:nvGrpSpPr>
        <p:grpSpPr>
          <a:xfrm>
            <a:off x="6788625" y="2414413"/>
            <a:ext cx="4223411" cy="957275"/>
            <a:chOff x="2370820" y="4101277"/>
            <a:chExt cx="4223411" cy="95727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4C8A9E-1249-D5AE-8FBF-7E1705AA2323}"/>
                </a:ext>
              </a:extLst>
            </p:cNvPr>
            <p:cNvSpPr/>
            <p:nvPr/>
          </p:nvSpPr>
          <p:spPr>
            <a:xfrm>
              <a:off x="2370820" y="4101277"/>
              <a:ext cx="4223411" cy="957275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8ECEE4-6ECF-7922-14D9-4947BCE90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028"/>
            <a:stretch/>
          </p:blipFill>
          <p:spPr>
            <a:xfrm>
              <a:off x="2443890" y="4150933"/>
              <a:ext cx="4077269" cy="857962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784DDA5-86FD-A3FD-1E5B-3269F2A8F87B}"/>
              </a:ext>
            </a:extLst>
          </p:cNvPr>
          <p:cNvGrpSpPr/>
          <p:nvPr/>
        </p:nvGrpSpPr>
        <p:grpSpPr>
          <a:xfrm>
            <a:off x="6096001" y="3894993"/>
            <a:ext cx="5105400" cy="2579524"/>
            <a:chOff x="6096001" y="3894993"/>
            <a:chExt cx="5105400" cy="25795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4243B4-E17E-8933-2FA2-32ACED329D4C}"/>
                </a:ext>
              </a:extLst>
            </p:cNvPr>
            <p:cNvSpPr/>
            <p:nvPr/>
          </p:nvSpPr>
          <p:spPr>
            <a:xfrm>
              <a:off x="6096001" y="3894993"/>
              <a:ext cx="5105400" cy="2579524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CD6CD87-CD13-3828-750D-4B956568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9095" y="3993495"/>
              <a:ext cx="4902486" cy="2401345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CD2D41-D450-05E2-16BB-596D55FAA5E6}"/>
              </a:ext>
            </a:extLst>
          </p:cNvPr>
          <p:cNvGrpSpPr/>
          <p:nvPr/>
        </p:nvGrpSpPr>
        <p:grpSpPr>
          <a:xfrm>
            <a:off x="2128508" y="4069557"/>
            <a:ext cx="3540567" cy="1022147"/>
            <a:chOff x="1893079" y="4069558"/>
            <a:chExt cx="3540567" cy="10221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30AC4F9-D101-D581-BE29-6A15E99EA695}"/>
                </a:ext>
              </a:extLst>
            </p:cNvPr>
            <p:cNvSpPr/>
            <p:nvPr/>
          </p:nvSpPr>
          <p:spPr>
            <a:xfrm>
              <a:off x="1893079" y="4069558"/>
              <a:ext cx="3540567" cy="1022147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3A69CD6-B08A-F823-347C-11B975FDD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1753" y="4112724"/>
              <a:ext cx="3365497" cy="935814"/>
            </a:xfrm>
            <a:prstGeom prst="rect">
              <a:avLst/>
            </a:prstGeom>
          </p:spPr>
        </p:pic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E36C67A-744B-6C64-E904-37B743E0F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20709"/>
              </p:ext>
            </p:extLst>
          </p:nvPr>
        </p:nvGraphicFramePr>
        <p:xfrm>
          <a:off x="774080" y="1181779"/>
          <a:ext cx="910260" cy="536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대회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도메인 지식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접근 방식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EDA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모델 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성능 향상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결과 제출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4" name="Group 23">
            <a:extLst>
              <a:ext uri="{FF2B5EF4-FFF2-40B4-BE49-F238E27FC236}">
                <a16:creationId xmlns:a16="http://schemas.microsoft.com/office/drawing/2014/main" id="{9BC6DA40-84E0-8B78-1666-DE0191B272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289" y="4721494"/>
            <a:ext cx="176601" cy="162098"/>
            <a:chOff x="2577" y="1104"/>
            <a:chExt cx="414" cy="380"/>
          </a:xfrm>
          <a:solidFill>
            <a:schemeClr val="tx2">
              <a:lumMod val="75000"/>
            </a:schemeClr>
          </a:solidFill>
        </p:grpSpPr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6C3DC168-6266-88D3-379B-789E08150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C75DAF5F-E9AE-24D5-ACAE-AB4E4553A0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3E1DC5CD-27A5-216B-2488-A4466A30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80E7677C-176F-5F08-DA6D-71920EAF0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933357D4-B65C-FFB2-AD6D-47FAB4F6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말풍선: 타원형 23">
            <a:extLst>
              <a:ext uri="{FF2B5EF4-FFF2-40B4-BE49-F238E27FC236}">
                <a16:creationId xmlns:a16="http://schemas.microsoft.com/office/drawing/2014/main" id="{3B17F58C-B23E-7A6B-D389-4A13EDAECDDC}"/>
              </a:ext>
            </a:extLst>
          </p:cNvPr>
          <p:cNvSpPr/>
          <p:nvPr/>
        </p:nvSpPr>
        <p:spPr>
          <a:xfrm rot="21442689" flipV="1">
            <a:off x="2503786" y="5320036"/>
            <a:ext cx="1329723" cy="939106"/>
          </a:xfrm>
          <a:prstGeom prst="wedgeEllipseCallout">
            <a:avLst/>
          </a:prstGeom>
          <a:solidFill>
            <a:srgbClr val="97B6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430CD6A-906C-5025-A04D-A2ED17FC02C7}"/>
              </a:ext>
            </a:extLst>
          </p:cNvPr>
          <p:cNvSpPr/>
          <p:nvPr/>
        </p:nvSpPr>
        <p:spPr>
          <a:xfrm>
            <a:off x="2654660" y="5489507"/>
            <a:ext cx="11996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44546A">
                    <a:lumMod val="75000"/>
                  </a:srgbClr>
                </a:solidFill>
              </a:rPr>
              <a:t>실제값과</a:t>
            </a:r>
            <a:r>
              <a:rPr lang="ko-KR" altLang="en-US" sz="11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100" dirty="0" err="1">
                <a:solidFill>
                  <a:srgbClr val="44546A">
                    <a:lumMod val="75000"/>
                  </a:srgbClr>
                </a:solidFill>
              </a:rPr>
              <a:t>예측값의</a:t>
            </a:r>
            <a:r>
              <a:rPr lang="ko-KR" altLang="en-US" sz="1100" dirty="0">
                <a:solidFill>
                  <a:srgbClr val="44546A">
                    <a:lumMod val="75000"/>
                  </a:srgbClr>
                </a:solidFill>
              </a:rPr>
              <a:t> 차이가 </a:t>
            </a:r>
            <a:endParaRPr lang="en-US" altLang="ko-KR" sz="1100" dirty="0">
              <a:solidFill>
                <a:srgbClr val="44546A">
                  <a:lumMod val="75000"/>
                </a:srgbClr>
              </a:solidFill>
            </a:endParaRPr>
          </a:p>
          <a:p>
            <a:r>
              <a:rPr lang="ko-KR" altLang="en-US" sz="1100" dirty="0" err="1">
                <a:solidFill>
                  <a:srgbClr val="44546A">
                    <a:lumMod val="75000"/>
                  </a:srgbClr>
                </a:solidFill>
              </a:rPr>
              <a:t>작아야한다</a:t>
            </a:r>
            <a:endParaRPr lang="en-US" altLang="ko-KR" sz="11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3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83708" y="301810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kern="0" dirty="0">
                <a:solidFill>
                  <a:srgbClr val="44546A">
                    <a:lumMod val="75000"/>
                  </a:srgb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6E81633-D61A-429A-B6F3-C08E0E749C76}"/>
              </a:ext>
            </a:extLst>
          </p:cNvPr>
          <p:cNvSpPr txBox="1"/>
          <p:nvPr/>
        </p:nvSpPr>
        <p:spPr>
          <a:xfrm>
            <a:off x="2380253" y="1368666"/>
            <a:ext cx="6830859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Step2)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문제해결 접근방식 설정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53" name="사각형: 둥근 모서리 46">
            <a:hlinkClick r:id="rId2" action="ppaction://hlinksldjump"/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5173" y="240087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587425" y="2457178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108612D7-5251-434F-AF75-75635D2CB936}"/>
              </a:ext>
            </a:extLst>
          </p:cNvPr>
          <p:cNvSpPr/>
          <p:nvPr/>
        </p:nvSpPr>
        <p:spPr>
          <a:xfrm>
            <a:off x="615155" y="1368666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261" y="4142709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438" y="3566286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3398" y="304262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말풍선: 타원형 11">
            <a:extLst>
              <a:ext uri="{FF2B5EF4-FFF2-40B4-BE49-F238E27FC236}">
                <a16:creationId xmlns:a16="http://schemas.microsoft.com/office/drawing/2014/main" id="{534C3C6F-F3EC-E2FB-809D-F44156FE535B}"/>
              </a:ext>
            </a:extLst>
          </p:cNvPr>
          <p:cNvSpPr/>
          <p:nvPr/>
        </p:nvSpPr>
        <p:spPr>
          <a:xfrm>
            <a:off x="607670" y="1935159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하트 24">
            <a:extLst>
              <a:ext uri="{FF2B5EF4-FFF2-40B4-BE49-F238E27FC236}">
                <a16:creationId xmlns:a16="http://schemas.microsoft.com/office/drawing/2014/main" id="{6E59119B-2221-C49A-D9E9-A707C0A64B58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7382D-2387-9A8C-57D6-7DFC4F4D77ED}"/>
              </a:ext>
            </a:extLst>
          </p:cNvPr>
          <p:cNvSpPr txBox="1"/>
          <p:nvPr/>
        </p:nvSpPr>
        <p:spPr>
          <a:xfrm>
            <a:off x="2093253" y="4522426"/>
            <a:ext cx="3287628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EX)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머신러닝모델을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쓸까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딥러닝모델을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쓸까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트리기반모델을 쓸까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?...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E74A082-C8E1-A628-2CBF-F94B27B4CF90}"/>
              </a:ext>
            </a:extLst>
          </p:cNvPr>
          <p:cNvGrpSpPr/>
          <p:nvPr/>
        </p:nvGrpSpPr>
        <p:grpSpPr>
          <a:xfrm>
            <a:off x="2442048" y="2275921"/>
            <a:ext cx="2798167" cy="1981701"/>
            <a:chOff x="7593534" y="1583815"/>
            <a:chExt cx="3065459" cy="2255017"/>
          </a:xfrm>
        </p:grpSpPr>
        <p:sp>
          <p:nvSpPr>
            <p:cNvPr id="38" name="모서리가 둥근 직사각형 30">
              <a:extLst>
                <a:ext uri="{FF2B5EF4-FFF2-40B4-BE49-F238E27FC236}">
                  <a16:creationId xmlns:a16="http://schemas.microsoft.com/office/drawing/2014/main" id="{45ADA752-AC91-9BE7-D002-3F13B2816684}"/>
                </a:ext>
              </a:extLst>
            </p:cNvPr>
            <p:cNvSpPr/>
            <p:nvPr/>
          </p:nvSpPr>
          <p:spPr>
            <a:xfrm>
              <a:off x="7593534" y="1583815"/>
              <a:ext cx="2170918" cy="2170918"/>
            </a:xfrm>
            <a:prstGeom prst="roundRect">
              <a:avLst/>
            </a:prstGeom>
            <a:ln w="28575">
              <a:solidFill>
                <a:srgbClr val="FF7C80"/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7CE65A-1AD0-2B93-9E26-782FACAF0C2D}"/>
                </a:ext>
              </a:extLst>
            </p:cNvPr>
            <p:cNvSpPr/>
            <p:nvPr/>
          </p:nvSpPr>
          <p:spPr>
            <a:xfrm>
              <a:off x="9364116" y="3278659"/>
              <a:ext cx="529527" cy="560173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A23B1C3-0F4C-4434-0B11-121104971F09}"/>
                </a:ext>
              </a:extLst>
            </p:cNvPr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rgbClr val="FF7C8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D6EFFDE-7518-CD90-78BA-71AEF13E9B36}"/>
              </a:ext>
            </a:extLst>
          </p:cNvPr>
          <p:cNvSpPr txBox="1"/>
          <p:nvPr/>
        </p:nvSpPr>
        <p:spPr>
          <a:xfrm>
            <a:off x="2525321" y="2576211"/>
            <a:ext cx="1856378" cy="1236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문제 이해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(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분류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?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회귀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? 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이미지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?)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어떤 모델</a:t>
            </a: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sym typeface="Wingdings" panose="05000000000000000000" pitchFamily="2" charset="2"/>
              </a:rPr>
              <a:t>?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F99E0C0-58E9-2E36-1D97-6B86A2C9B32C}"/>
              </a:ext>
            </a:extLst>
          </p:cNvPr>
          <p:cNvGrpSpPr/>
          <p:nvPr/>
        </p:nvGrpSpPr>
        <p:grpSpPr>
          <a:xfrm>
            <a:off x="5589903" y="2252798"/>
            <a:ext cx="2762786" cy="1992462"/>
            <a:chOff x="7593534" y="1583815"/>
            <a:chExt cx="3065459" cy="2255017"/>
          </a:xfrm>
        </p:grpSpPr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id="{09BE984C-D648-2E5D-D90C-2B207CEA910B}"/>
                </a:ext>
              </a:extLst>
            </p:cNvPr>
            <p:cNvSpPr/>
            <p:nvPr/>
          </p:nvSpPr>
          <p:spPr>
            <a:xfrm>
              <a:off x="7593534" y="1583815"/>
              <a:ext cx="2170918" cy="2170918"/>
            </a:xfrm>
            <a:prstGeom prst="roundRect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E160448-62F6-BF61-9817-66BD2CACE9DF}"/>
                </a:ext>
              </a:extLst>
            </p:cNvPr>
            <p:cNvSpPr/>
            <p:nvPr/>
          </p:nvSpPr>
          <p:spPr>
            <a:xfrm>
              <a:off x="9364116" y="3278659"/>
              <a:ext cx="529527" cy="560173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82D338F-0B68-792C-C812-87D83302A4DB}"/>
                </a:ext>
              </a:extLst>
            </p:cNvPr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C02A987-5414-EF06-AD16-397C0F853B2C}"/>
              </a:ext>
            </a:extLst>
          </p:cNvPr>
          <p:cNvGrpSpPr/>
          <p:nvPr/>
        </p:nvGrpSpPr>
        <p:grpSpPr>
          <a:xfrm>
            <a:off x="8813149" y="2240753"/>
            <a:ext cx="2673515" cy="1981701"/>
            <a:chOff x="7593534" y="1583815"/>
            <a:chExt cx="3065459" cy="2255017"/>
          </a:xfrm>
        </p:grpSpPr>
        <p:sp>
          <p:nvSpPr>
            <p:cNvPr id="47" name="모서리가 둥근 직사각형 30">
              <a:extLst>
                <a:ext uri="{FF2B5EF4-FFF2-40B4-BE49-F238E27FC236}">
                  <a16:creationId xmlns:a16="http://schemas.microsoft.com/office/drawing/2014/main" id="{F19441FC-978C-20E5-CA70-DB34C94D87D6}"/>
                </a:ext>
              </a:extLst>
            </p:cNvPr>
            <p:cNvSpPr/>
            <p:nvPr/>
          </p:nvSpPr>
          <p:spPr>
            <a:xfrm>
              <a:off x="7593534" y="1583815"/>
              <a:ext cx="2170918" cy="2170918"/>
            </a:xfrm>
            <a:prstGeom prst="roundRect">
              <a:avLst/>
            </a:prstGeom>
            <a:ln w="28575">
              <a:solidFill>
                <a:srgbClr val="FF7C80"/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C3D141-63F0-2656-BBAA-D63F1A12E6BF}"/>
                </a:ext>
              </a:extLst>
            </p:cNvPr>
            <p:cNvSpPr/>
            <p:nvPr/>
          </p:nvSpPr>
          <p:spPr>
            <a:xfrm>
              <a:off x="9364116" y="3278659"/>
              <a:ext cx="529527" cy="560173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C9D0961-2DBA-2998-1807-BEEECC86E4AD}"/>
                </a:ext>
              </a:extLst>
            </p:cNvPr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rgbClr val="FF7C8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D00AE12-37BB-41AA-D0E5-5A60330505ED}"/>
              </a:ext>
            </a:extLst>
          </p:cNvPr>
          <p:cNvSpPr txBox="1"/>
          <p:nvPr/>
        </p:nvSpPr>
        <p:spPr>
          <a:xfrm>
            <a:off x="5573915" y="2923235"/>
            <a:ext cx="2034064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셋 확인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B35DA0-2356-4317-209F-E4C65A2B1FBA}"/>
              </a:ext>
            </a:extLst>
          </p:cNvPr>
          <p:cNvSpPr txBox="1"/>
          <p:nvPr/>
        </p:nvSpPr>
        <p:spPr>
          <a:xfrm>
            <a:off x="8813149" y="2968627"/>
            <a:ext cx="2143515" cy="45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누수 주의  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2F2DDD-0D14-2A65-6EBD-5DFE0DF1BE99}"/>
              </a:ext>
            </a:extLst>
          </p:cNvPr>
          <p:cNvSpPr txBox="1"/>
          <p:nvPr/>
        </p:nvSpPr>
        <p:spPr>
          <a:xfrm>
            <a:off x="5441206" y="4536725"/>
            <a:ext cx="3341372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EX)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행에 비해 열이 많음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가능한 단순한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모델만들어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예측 결과 산출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분석에 필요 없는 데이터 과감히 삭제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!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필요한 데이터만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분석해야겠다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123639-C563-42B2-8F61-690071208274}"/>
              </a:ext>
            </a:extLst>
          </p:cNvPr>
          <p:cNvSpPr txBox="1"/>
          <p:nvPr/>
        </p:nvSpPr>
        <p:spPr>
          <a:xfrm>
            <a:off x="8669573" y="4529705"/>
            <a:ext cx="3427351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EX) R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퇴근시간 버스 승차인원 예측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오전 시간 정보만 활용해서 퇴근시간 버스 승차인원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예측해야한다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오후 시간 데이터를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학습하면 범주 밖의 데이터를 활용하는 것이다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E56385D-8BC3-466B-08CB-A4491795E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41362"/>
              </p:ext>
            </p:extLst>
          </p:nvPr>
        </p:nvGraphicFramePr>
        <p:xfrm>
          <a:off x="774080" y="1181779"/>
          <a:ext cx="910260" cy="536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대회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도메인 지식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접근 방식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EDA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모델 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성능 향상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결과 제출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9" name="Group 23">
            <a:extLst>
              <a:ext uri="{FF2B5EF4-FFF2-40B4-BE49-F238E27FC236}">
                <a16:creationId xmlns:a16="http://schemas.microsoft.com/office/drawing/2014/main" id="{D0367C38-EA47-CB89-88B1-A8199C9148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001" y="4730638"/>
            <a:ext cx="176601" cy="162098"/>
            <a:chOff x="2577" y="1104"/>
            <a:chExt cx="414" cy="380"/>
          </a:xfrm>
          <a:solidFill>
            <a:schemeClr val="tx2">
              <a:lumMod val="75000"/>
            </a:schemeClr>
          </a:solidFill>
        </p:grpSpPr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3720CC11-FEEC-5AFE-EBEE-AFA10C6C8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4E9D4A20-B40F-04DC-0576-55664DA26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DB350123-5E8E-AC8F-753F-369AD67A0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798ECEF1-10E3-BE61-B7EA-ED54DEB2E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F2009F3B-0DE3-2A61-6FA8-61E696C65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2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kern="0" dirty="0">
                <a:solidFill>
                  <a:srgbClr val="44546A">
                    <a:lumMod val="75000"/>
                  </a:srgb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5173" y="293917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587425" y="2465567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108612D7-5251-434F-AF75-75635D2CB936}"/>
              </a:ext>
            </a:extLst>
          </p:cNvPr>
          <p:cNvSpPr/>
          <p:nvPr/>
        </p:nvSpPr>
        <p:spPr>
          <a:xfrm>
            <a:off x="615155" y="1368666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117" y="4133565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82" y="3566286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2542" y="3033478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말풍선: 타원형 11">
            <a:extLst>
              <a:ext uri="{FF2B5EF4-FFF2-40B4-BE49-F238E27FC236}">
                <a16:creationId xmlns:a16="http://schemas.microsoft.com/office/drawing/2014/main" id="{534C3C6F-F3EC-E2FB-809D-F44156FE535B}"/>
              </a:ext>
            </a:extLst>
          </p:cNvPr>
          <p:cNvSpPr/>
          <p:nvPr/>
        </p:nvSpPr>
        <p:spPr>
          <a:xfrm>
            <a:off x="607670" y="1935159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하트 24">
            <a:extLst>
              <a:ext uri="{FF2B5EF4-FFF2-40B4-BE49-F238E27FC236}">
                <a16:creationId xmlns:a16="http://schemas.microsoft.com/office/drawing/2014/main" id="{872D8022-55DD-5E4D-5135-661901810F45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: 도형 16">
            <a:extLst>
              <a:ext uri="{FF2B5EF4-FFF2-40B4-BE49-F238E27FC236}">
                <a16:creationId xmlns:a16="http://schemas.microsoft.com/office/drawing/2014/main" id="{292E76E9-902E-5D60-797C-133DBAD28ECD}"/>
              </a:ext>
            </a:extLst>
          </p:cNvPr>
          <p:cNvSpPr/>
          <p:nvPr/>
        </p:nvSpPr>
        <p:spPr>
          <a:xfrm>
            <a:off x="2397072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A47EC89-8D93-90D8-5269-558BB3793171}"/>
              </a:ext>
            </a:extLst>
          </p:cNvPr>
          <p:cNvSpPr/>
          <p:nvPr/>
        </p:nvSpPr>
        <p:spPr>
          <a:xfrm>
            <a:off x="3097776" y="4193688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D303CB-9CBC-38EE-1983-93048B744D7E}"/>
              </a:ext>
            </a:extLst>
          </p:cNvPr>
          <p:cNvSpPr/>
          <p:nvPr/>
        </p:nvSpPr>
        <p:spPr>
          <a:xfrm>
            <a:off x="2019478" y="4609270"/>
            <a:ext cx="2303289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데이터 분석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 형태 파악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수치형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범주형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기초 통계 분석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 시각화</a:t>
            </a:r>
            <a:endParaRPr lang="ko-KR" altLang="en-US" sz="9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F69DADE-0BA4-D2B7-D452-C23A6B4DCA12}"/>
              </a:ext>
            </a:extLst>
          </p:cNvPr>
          <p:cNvSpPr/>
          <p:nvPr/>
        </p:nvSpPr>
        <p:spPr>
          <a:xfrm>
            <a:off x="5057985" y="230374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자유형: 도형 16">
            <a:extLst>
              <a:ext uri="{FF2B5EF4-FFF2-40B4-BE49-F238E27FC236}">
                <a16:creationId xmlns:a16="http://schemas.microsoft.com/office/drawing/2014/main" id="{5C09D616-E833-3217-246D-6525D810D77D}"/>
              </a:ext>
            </a:extLst>
          </p:cNvPr>
          <p:cNvSpPr/>
          <p:nvPr/>
        </p:nvSpPr>
        <p:spPr>
          <a:xfrm>
            <a:off x="4924739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9654A3-49B9-9579-E8D5-80863D986EF4}"/>
              </a:ext>
            </a:extLst>
          </p:cNvPr>
          <p:cNvSpPr/>
          <p:nvPr/>
        </p:nvSpPr>
        <p:spPr>
          <a:xfrm>
            <a:off x="5625443" y="4193688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0A3299-FF5B-2229-363F-9FCFA6C03C38}"/>
              </a:ext>
            </a:extLst>
          </p:cNvPr>
          <p:cNvSpPr/>
          <p:nvPr/>
        </p:nvSpPr>
        <p:spPr>
          <a:xfrm>
            <a:off x="4547145" y="4609270"/>
            <a:ext cx="2303289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데이터 </a:t>
            </a:r>
            <a:r>
              <a:rPr lang="ko-KR" altLang="en-US" sz="1400" b="1" dirty="0" err="1">
                <a:solidFill>
                  <a:srgbClr val="44546A">
                    <a:lumMod val="75000"/>
                  </a:srgbClr>
                </a:solidFill>
              </a:rPr>
              <a:t>전처리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 노이즈 처리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결측치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처리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이상치 처리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오류 데이터 처리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BEDEE1E-7B57-FD32-9472-949CC51123B2}"/>
              </a:ext>
            </a:extLst>
          </p:cNvPr>
          <p:cNvSpPr/>
          <p:nvPr/>
        </p:nvSpPr>
        <p:spPr>
          <a:xfrm>
            <a:off x="7585652" y="230374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: 도형 16">
            <a:extLst>
              <a:ext uri="{FF2B5EF4-FFF2-40B4-BE49-F238E27FC236}">
                <a16:creationId xmlns:a16="http://schemas.microsoft.com/office/drawing/2014/main" id="{E1127641-E9D9-83DC-0E29-619330C05B1A}"/>
              </a:ext>
            </a:extLst>
          </p:cNvPr>
          <p:cNvSpPr/>
          <p:nvPr/>
        </p:nvSpPr>
        <p:spPr>
          <a:xfrm>
            <a:off x="7452406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BF09730-94EA-25B2-1B5B-99A36330C40F}"/>
              </a:ext>
            </a:extLst>
          </p:cNvPr>
          <p:cNvSpPr/>
          <p:nvPr/>
        </p:nvSpPr>
        <p:spPr>
          <a:xfrm>
            <a:off x="8091536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F9B73A-D4D1-A293-3FCD-53C84B9DB8D8}"/>
              </a:ext>
            </a:extLst>
          </p:cNvPr>
          <p:cNvSpPr/>
          <p:nvPr/>
        </p:nvSpPr>
        <p:spPr>
          <a:xfrm>
            <a:off x="7074812" y="4609270"/>
            <a:ext cx="2303289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변수 선택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추가 변수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상관관계를 기반으로 필요한 변수만 선택 혹은 추가적으로 필요한 변수 넣기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파생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or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외부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403F90-2AC6-9CD1-83AF-3A0ECF2C3965}"/>
              </a:ext>
            </a:extLst>
          </p:cNvPr>
          <p:cNvSpPr/>
          <p:nvPr/>
        </p:nvSpPr>
        <p:spPr>
          <a:xfrm>
            <a:off x="10113319" y="230374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: 도형 16">
            <a:extLst>
              <a:ext uri="{FF2B5EF4-FFF2-40B4-BE49-F238E27FC236}">
                <a16:creationId xmlns:a16="http://schemas.microsoft.com/office/drawing/2014/main" id="{5D203D3C-2FD0-9116-C654-54FB38A6FC5F}"/>
              </a:ext>
            </a:extLst>
          </p:cNvPr>
          <p:cNvSpPr/>
          <p:nvPr/>
        </p:nvSpPr>
        <p:spPr>
          <a:xfrm>
            <a:off x="9980073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44C48C-CF7D-DB22-A956-41A1F27E38E6}"/>
              </a:ext>
            </a:extLst>
          </p:cNvPr>
          <p:cNvSpPr/>
          <p:nvPr/>
        </p:nvSpPr>
        <p:spPr>
          <a:xfrm>
            <a:off x="10680777" y="419368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A3D979-7052-F65C-3270-E831870C9708}"/>
              </a:ext>
            </a:extLst>
          </p:cNvPr>
          <p:cNvSpPr/>
          <p:nvPr/>
        </p:nvSpPr>
        <p:spPr>
          <a:xfrm>
            <a:off x="9602479" y="4609270"/>
            <a:ext cx="22928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인코딩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1400" b="1" dirty="0" err="1">
                <a:solidFill>
                  <a:srgbClr val="44546A">
                    <a:lumMod val="75000"/>
                  </a:srgbClr>
                </a:solidFill>
              </a:rPr>
              <a:t>스켈링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CFDA633-2CA0-6E9C-6F60-20EE95485EB2}"/>
              </a:ext>
            </a:extLst>
          </p:cNvPr>
          <p:cNvSpPr/>
          <p:nvPr/>
        </p:nvSpPr>
        <p:spPr>
          <a:xfrm>
            <a:off x="2517342" y="2309998"/>
            <a:ext cx="1263770" cy="1251257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7C2C70-7914-79F1-5DF2-7F25F7A7CEE8}"/>
              </a:ext>
            </a:extLst>
          </p:cNvPr>
          <p:cNvSpPr txBox="1"/>
          <p:nvPr/>
        </p:nvSpPr>
        <p:spPr>
          <a:xfrm>
            <a:off x="2380253" y="1368666"/>
            <a:ext cx="5515239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EDA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진행하기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37765-2AF2-24FA-9DBD-4DB8C5F47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61" y="2665200"/>
            <a:ext cx="540852" cy="540852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C70AE323-10E6-6D51-38A7-79DD1ECFA6A1}"/>
              </a:ext>
            </a:extLst>
          </p:cNvPr>
          <p:cNvSpPr/>
          <p:nvPr/>
        </p:nvSpPr>
        <p:spPr>
          <a:xfrm>
            <a:off x="5066904" y="2316254"/>
            <a:ext cx="1263770" cy="1251257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2ACC5BC-B6A5-2D15-C625-F4A91D730BA8}"/>
              </a:ext>
            </a:extLst>
          </p:cNvPr>
          <p:cNvSpPr/>
          <p:nvPr/>
        </p:nvSpPr>
        <p:spPr>
          <a:xfrm>
            <a:off x="3036202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937D67C-DFB6-8E13-4F00-32A133989B0A}"/>
              </a:ext>
            </a:extLst>
          </p:cNvPr>
          <p:cNvSpPr/>
          <p:nvPr/>
        </p:nvSpPr>
        <p:spPr>
          <a:xfrm>
            <a:off x="5563869" y="4129542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578F03C-8CC6-A158-1ADD-F79B38726067}"/>
              </a:ext>
            </a:extLst>
          </p:cNvPr>
          <p:cNvSpPr/>
          <p:nvPr/>
        </p:nvSpPr>
        <p:spPr>
          <a:xfrm>
            <a:off x="10619203" y="413696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75766C8-9ADB-F8D2-05E4-83A1FD5F0708}"/>
              </a:ext>
            </a:extLst>
          </p:cNvPr>
          <p:cNvSpPr/>
          <p:nvPr/>
        </p:nvSpPr>
        <p:spPr>
          <a:xfrm>
            <a:off x="8153110" y="4191116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7C7ED4E-7A15-DCFF-1C16-66ACA355A8DE}"/>
              </a:ext>
            </a:extLst>
          </p:cNvPr>
          <p:cNvSpPr/>
          <p:nvPr/>
        </p:nvSpPr>
        <p:spPr>
          <a:xfrm>
            <a:off x="10680777" y="4191116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06A05-B524-D012-2C25-D6CFD85C0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69" y="2652280"/>
            <a:ext cx="707531" cy="707531"/>
          </a:xfrm>
          <a:prstGeom prst="rect">
            <a:avLst/>
          </a:prstGeom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973CB3FC-1539-F730-F379-D7D447B67EF0}"/>
              </a:ext>
            </a:extLst>
          </p:cNvPr>
          <p:cNvSpPr/>
          <p:nvPr/>
        </p:nvSpPr>
        <p:spPr>
          <a:xfrm>
            <a:off x="7594571" y="2314884"/>
            <a:ext cx="1263770" cy="1251257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4177F67-EA06-B631-A851-5534B181E6D8}"/>
              </a:ext>
            </a:extLst>
          </p:cNvPr>
          <p:cNvSpPr/>
          <p:nvPr/>
        </p:nvSpPr>
        <p:spPr>
          <a:xfrm>
            <a:off x="10113319" y="2302398"/>
            <a:ext cx="1263770" cy="1251257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571B83-5A0D-666A-0E19-D94567206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303" y="2609336"/>
            <a:ext cx="657913" cy="6579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D5E694-8049-5752-3CFB-8B31B8C92F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40" y="2572786"/>
            <a:ext cx="749525" cy="749525"/>
          </a:xfrm>
          <a:prstGeom prst="rect">
            <a:avLst/>
          </a:prstGeom>
        </p:spPr>
      </p:pic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E7F3E0E7-844C-6B49-4105-E0A440B73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81279"/>
              </p:ext>
            </p:extLst>
          </p:nvPr>
        </p:nvGraphicFramePr>
        <p:xfrm>
          <a:off x="774080" y="1181779"/>
          <a:ext cx="910260" cy="644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대회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도메인 지식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접근 방식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EDA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모델 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성능 향상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결과 제출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3321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49199"/>
                  </a:ext>
                </a:extLst>
              </a:tr>
            </a:tbl>
          </a:graphicData>
        </a:graphic>
      </p:graphicFrame>
      <p:grpSp>
        <p:nvGrpSpPr>
          <p:cNvPr id="106" name="Group 23">
            <a:extLst>
              <a:ext uri="{FF2B5EF4-FFF2-40B4-BE49-F238E27FC236}">
                <a16:creationId xmlns:a16="http://schemas.microsoft.com/office/drawing/2014/main" id="{355C5457-D57B-2392-2A0E-E730B30A5E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001" y="4730638"/>
            <a:ext cx="176601" cy="162098"/>
            <a:chOff x="2577" y="1104"/>
            <a:chExt cx="414" cy="380"/>
          </a:xfrm>
          <a:solidFill>
            <a:schemeClr val="tx2">
              <a:lumMod val="75000"/>
            </a:schemeClr>
          </a:solidFill>
        </p:grpSpPr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DA9E2805-7F67-AB45-3304-6BFD54A27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63F34858-455D-7F63-C2BA-B7E6E8A68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EDFE0F74-BCFC-4132-8732-6F7949362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B075A046-914F-76CF-385B-CE32F2EA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11797CD6-7E47-8FB1-E742-8F4CC167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12" name="그림 111">
            <a:extLst>
              <a:ext uri="{FF2B5EF4-FFF2-40B4-BE49-F238E27FC236}">
                <a16:creationId xmlns:a16="http://schemas.microsoft.com/office/drawing/2014/main" id="{06CFEA3B-2D89-F8A6-E667-B7E5040C13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07" y="1230617"/>
            <a:ext cx="586202" cy="5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8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kern="0" dirty="0">
                <a:solidFill>
                  <a:srgbClr val="44546A">
                    <a:lumMod val="75000"/>
                  </a:srgb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5173" y="3484463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587425" y="247471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108612D7-5251-434F-AF75-75635D2CB936}"/>
              </a:ext>
            </a:extLst>
          </p:cNvPr>
          <p:cNvSpPr/>
          <p:nvPr/>
        </p:nvSpPr>
        <p:spPr>
          <a:xfrm>
            <a:off x="615155" y="1368666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117" y="4124421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438" y="3538854"/>
            <a:ext cx="75149" cy="194135"/>
            <a:chOff x="2375" y="2182"/>
            <a:chExt cx="144" cy="372"/>
          </a:xfrm>
          <a:solidFill>
            <a:schemeClr val="bg1"/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3398" y="304262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말풍선: 타원형 11">
            <a:extLst>
              <a:ext uri="{FF2B5EF4-FFF2-40B4-BE49-F238E27FC236}">
                <a16:creationId xmlns:a16="http://schemas.microsoft.com/office/drawing/2014/main" id="{534C3C6F-F3EC-E2FB-809D-F44156FE535B}"/>
              </a:ext>
            </a:extLst>
          </p:cNvPr>
          <p:cNvSpPr/>
          <p:nvPr/>
        </p:nvSpPr>
        <p:spPr>
          <a:xfrm>
            <a:off x="607670" y="1935159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하트 24">
            <a:extLst>
              <a:ext uri="{FF2B5EF4-FFF2-40B4-BE49-F238E27FC236}">
                <a16:creationId xmlns:a16="http://schemas.microsoft.com/office/drawing/2014/main" id="{2E7C16A1-6EC8-43D0-9E85-21A641777BC5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20E6B-20AA-4B99-B7A1-40E3BCFFD5EC}"/>
              </a:ext>
            </a:extLst>
          </p:cNvPr>
          <p:cNvSpPr txBox="1"/>
          <p:nvPr/>
        </p:nvSpPr>
        <p:spPr>
          <a:xfrm>
            <a:off x="2197449" y="1195394"/>
            <a:ext cx="5515239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모델 구축하기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BC8F01D-F637-D2EB-0A80-BFFD747D9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01083"/>
              </p:ext>
            </p:extLst>
          </p:nvPr>
        </p:nvGraphicFramePr>
        <p:xfrm>
          <a:off x="774080" y="1181779"/>
          <a:ext cx="910260" cy="536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대회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도메인 지식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접근 방식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EDA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모델 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성능 향상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결과 제출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8" name="Group 23">
            <a:extLst>
              <a:ext uri="{FF2B5EF4-FFF2-40B4-BE49-F238E27FC236}">
                <a16:creationId xmlns:a16="http://schemas.microsoft.com/office/drawing/2014/main" id="{748BEA21-A8D5-1B6D-2335-940871C782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001" y="4730638"/>
            <a:ext cx="176601" cy="162098"/>
            <a:chOff x="2577" y="1104"/>
            <a:chExt cx="414" cy="380"/>
          </a:xfrm>
          <a:solidFill>
            <a:schemeClr val="tx2">
              <a:lumMod val="75000"/>
            </a:schemeClr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C239A4B7-1BA7-0BED-1D08-848FFF587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D37725F-DC88-EC25-5741-68ACF986B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9BBC80DD-9ADE-12EA-CF78-2EF85470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565338A3-AD0B-FEF1-6899-7163ADA91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ABB8A83-64CB-72E1-9EAF-D93915793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4784D1-07C7-8F01-EA4F-937D806C3987}"/>
              </a:ext>
            </a:extLst>
          </p:cNvPr>
          <p:cNvSpPr/>
          <p:nvPr/>
        </p:nvSpPr>
        <p:spPr>
          <a:xfrm>
            <a:off x="2191864" y="1957234"/>
            <a:ext cx="1235243" cy="1205509"/>
          </a:xfrm>
          <a:prstGeom prst="rect">
            <a:avLst/>
          </a:prstGeom>
          <a:solidFill>
            <a:srgbClr val="F3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7EAA79-FC2C-68B5-52A9-9947A7266E86}"/>
              </a:ext>
            </a:extLst>
          </p:cNvPr>
          <p:cNvSpPr/>
          <p:nvPr/>
        </p:nvSpPr>
        <p:spPr>
          <a:xfrm>
            <a:off x="2279147" y="2097190"/>
            <a:ext cx="4497273" cy="3342365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1">
                <a:alpha val="40000"/>
              </a:schemeClr>
            </a:solidFill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058934-8F6A-B3C1-C7A7-FB1B5E2DFA12}"/>
              </a:ext>
            </a:extLst>
          </p:cNvPr>
          <p:cNvSpPr/>
          <p:nvPr/>
        </p:nvSpPr>
        <p:spPr>
          <a:xfrm>
            <a:off x="2512468" y="5567562"/>
            <a:ext cx="4263952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보통 앙상블 많이 쓰임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1600" b="1" dirty="0" err="1">
                <a:solidFill>
                  <a:srgbClr val="44546A">
                    <a:lumMod val="75000"/>
                  </a:srgbClr>
                </a:solidFill>
              </a:rPr>
              <a:t>RandomFroest,Xgboost,LGBM,Catboost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...)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+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회귀에서는 </a:t>
            </a:r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</a:rPr>
              <a:t>릿지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</a:rPr>
              <a:t>라쏘까지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 같이 돌려보기 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F86C8C5-A913-50C9-3932-0DB1DB3361EE}"/>
              </a:ext>
            </a:extLst>
          </p:cNvPr>
          <p:cNvSpPr/>
          <p:nvPr/>
        </p:nvSpPr>
        <p:spPr>
          <a:xfrm>
            <a:off x="7525827" y="1948248"/>
            <a:ext cx="1354403" cy="1354519"/>
          </a:xfrm>
          <a:prstGeom prst="rect">
            <a:avLst/>
          </a:prstGeom>
          <a:solidFill>
            <a:srgbClr val="F3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B28158-E4C3-9F33-E736-CA6E3890CB26}"/>
              </a:ext>
            </a:extLst>
          </p:cNvPr>
          <p:cNvSpPr/>
          <p:nvPr/>
        </p:nvSpPr>
        <p:spPr>
          <a:xfrm>
            <a:off x="7594233" y="2116319"/>
            <a:ext cx="4072594" cy="331985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1">
                <a:alpha val="40000"/>
              </a:schemeClr>
            </a:solidFill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F5FC4C-6C36-39CF-1EF3-3EA762C21BA8}"/>
              </a:ext>
            </a:extLst>
          </p:cNvPr>
          <p:cNvSpPr/>
          <p:nvPr/>
        </p:nvSpPr>
        <p:spPr>
          <a:xfrm>
            <a:off x="8348102" y="5436176"/>
            <a:ext cx="2850839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정해진 것은 없지만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등 위주로 보면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MLP(</a:t>
            </a:r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</a:rPr>
              <a:t>다층퍼셉트론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), LSTM, Transformer…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9CF013-ACD1-EF20-2CD1-E332D6EE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57" y="2225197"/>
            <a:ext cx="4230055" cy="30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392C662-A606-56CC-C86B-65EF086E1C2F}"/>
              </a:ext>
            </a:extLst>
          </p:cNvPr>
          <p:cNvSpPr/>
          <p:nvPr/>
        </p:nvSpPr>
        <p:spPr>
          <a:xfrm>
            <a:off x="7712688" y="2225197"/>
            <a:ext cx="3855311" cy="3086353"/>
          </a:xfrm>
          <a:prstGeom prst="rect">
            <a:avLst/>
          </a:prstGeom>
          <a:solidFill>
            <a:schemeClr val="bg2"/>
          </a:solidFill>
          <a:ln>
            <a:solidFill>
              <a:srgbClr val="97B6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F555B-C851-F2EB-BACA-12DFF976C962}"/>
              </a:ext>
            </a:extLst>
          </p:cNvPr>
          <p:cNvSpPr/>
          <p:nvPr/>
        </p:nvSpPr>
        <p:spPr>
          <a:xfrm>
            <a:off x="8760259" y="2521641"/>
            <a:ext cx="826477" cy="228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ANN</a:t>
            </a:r>
            <a:endParaRPr lang="ko-KR" altLang="en-US" sz="16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2B1F513-6DDA-DF66-DBA3-61C4D9436810}"/>
              </a:ext>
            </a:extLst>
          </p:cNvPr>
          <p:cNvSpPr/>
          <p:nvPr/>
        </p:nvSpPr>
        <p:spPr>
          <a:xfrm>
            <a:off x="8769850" y="2914122"/>
            <a:ext cx="826477" cy="228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DNN</a:t>
            </a:r>
            <a:endParaRPr lang="ko-KR" altLang="en-US" sz="16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34C7944-400D-AC88-EEB5-FE04E20468A2}"/>
              </a:ext>
            </a:extLst>
          </p:cNvPr>
          <p:cNvSpPr/>
          <p:nvPr/>
        </p:nvSpPr>
        <p:spPr>
          <a:xfrm>
            <a:off x="8778158" y="3697580"/>
            <a:ext cx="826477" cy="228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CNN</a:t>
            </a:r>
            <a:endParaRPr lang="ko-KR" altLang="en-US" sz="16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246072A-EE62-B460-3271-82C56E82832D}"/>
              </a:ext>
            </a:extLst>
          </p:cNvPr>
          <p:cNvSpPr/>
          <p:nvPr/>
        </p:nvSpPr>
        <p:spPr>
          <a:xfrm>
            <a:off x="8804053" y="4115309"/>
            <a:ext cx="826477" cy="228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RNN</a:t>
            </a:r>
            <a:endParaRPr lang="ko-KR" altLang="en-US" sz="1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8A04B81-7B91-2C2B-0EB9-EAA71C0C4A6E}"/>
              </a:ext>
            </a:extLst>
          </p:cNvPr>
          <p:cNvSpPr/>
          <p:nvPr/>
        </p:nvSpPr>
        <p:spPr>
          <a:xfrm>
            <a:off x="9912853" y="4136654"/>
            <a:ext cx="826477" cy="228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LSTM</a:t>
            </a:r>
            <a:endParaRPr lang="ko-KR" altLang="en-US" sz="16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0D288FB-1C7A-B89D-AE3A-8B8F0D9EDC5C}"/>
              </a:ext>
            </a:extLst>
          </p:cNvPr>
          <p:cNvSpPr/>
          <p:nvPr/>
        </p:nvSpPr>
        <p:spPr>
          <a:xfrm>
            <a:off x="8804053" y="4884856"/>
            <a:ext cx="1351061" cy="228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Transformer</a:t>
            </a:r>
            <a:endParaRPr lang="ko-KR" altLang="en-US" sz="16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9AA5CA9-A4F0-5143-66CB-B2114FB4A7F6}"/>
              </a:ext>
            </a:extLst>
          </p:cNvPr>
          <p:cNvSpPr/>
          <p:nvPr/>
        </p:nvSpPr>
        <p:spPr>
          <a:xfrm>
            <a:off x="8778158" y="3302767"/>
            <a:ext cx="826477" cy="228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GAN</a:t>
            </a:r>
            <a:endParaRPr lang="ko-KR" altLang="en-US" sz="1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78F962-E861-7D62-4AD4-EC5AF6C1FDFF}"/>
              </a:ext>
            </a:extLst>
          </p:cNvPr>
          <p:cNvSpPr/>
          <p:nvPr/>
        </p:nvSpPr>
        <p:spPr>
          <a:xfrm>
            <a:off x="2335127" y="190899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머신러닝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F880928-14CE-CC0D-4F35-75C152AE1E75}"/>
              </a:ext>
            </a:extLst>
          </p:cNvPr>
          <p:cNvSpPr/>
          <p:nvPr/>
        </p:nvSpPr>
        <p:spPr>
          <a:xfrm>
            <a:off x="7661130" y="191735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딥러닝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4FFF18-77CE-D97F-804D-83E2A21E56CF}"/>
              </a:ext>
            </a:extLst>
          </p:cNvPr>
          <p:cNvCxnSpPr/>
          <p:nvPr/>
        </p:nvCxnSpPr>
        <p:spPr>
          <a:xfrm>
            <a:off x="9126415" y="2749869"/>
            <a:ext cx="0" cy="164253"/>
          </a:xfrm>
          <a:prstGeom prst="line">
            <a:avLst/>
          </a:prstGeom>
          <a:ln>
            <a:solidFill>
              <a:srgbClr val="97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57FC5F-3E9F-3EFB-CA49-70871BCAAD96}"/>
              </a:ext>
            </a:extLst>
          </p:cNvPr>
          <p:cNvCxnSpPr/>
          <p:nvPr/>
        </p:nvCxnSpPr>
        <p:spPr>
          <a:xfrm>
            <a:off x="9126415" y="3162743"/>
            <a:ext cx="0" cy="198391"/>
          </a:xfrm>
          <a:prstGeom prst="line">
            <a:avLst/>
          </a:prstGeom>
          <a:ln>
            <a:solidFill>
              <a:srgbClr val="97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D86A9D-8AD6-7BDB-77A3-EEF7C23B9D4E}"/>
              </a:ext>
            </a:extLst>
          </p:cNvPr>
          <p:cNvCxnSpPr/>
          <p:nvPr/>
        </p:nvCxnSpPr>
        <p:spPr>
          <a:xfrm>
            <a:off x="9126415" y="3538854"/>
            <a:ext cx="0" cy="194135"/>
          </a:xfrm>
          <a:prstGeom prst="line">
            <a:avLst/>
          </a:prstGeom>
          <a:ln>
            <a:solidFill>
              <a:srgbClr val="97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755D43-23D3-8DEA-DF27-59257C22B59D}"/>
              </a:ext>
            </a:extLst>
          </p:cNvPr>
          <p:cNvCxnSpPr/>
          <p:nvPr/>
        </p:nvCxnSpPr>
        <p:spPr>
          <a:xfrm>
            <a:off x="9126415" y="3925808"/>
            <a:ext cx="0" cy="210846"/>
          </a:xfrm>
          <a:prstGeom prst="line">
            <a:avLst/>
          </a:prstGeom>
          <a:ln>
            <a:solidFill>
              <a:srgbClr val="97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68BAD9-C8C3-1B05-CA46-C134D685BEB3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9630530" y="4229423"/>
            <a:ext cx="282323" cy="21345"/>
          </a:xfrm>
          <a:prstGeom prst="line">
            <a:avLst/>
          </a:prstGeom>
          <a:ln>
            <a:solidFill>
              <a:srgbClr val="97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312824-0450-78B3-61B2-D90B3403FEC2}"/>
              </a:ext>
            </a:extLst>
          </p:cNvPr>
          <p:cNvCxnSpPr/>
          <p:nvPr/>
        </p:nvCxnSpPr>
        <p:spPr>
          <a:xfrm>
            <a:off x="9126415" y="4364882"/>
            <a:ext cx="0" cy="239922"/>
          </a:xfrm>
          <a:prstGeom prst="line">
            <a:avLst/>
          </a:prstGeom>
          <a:ln>
            <a:solidFill>
              <a:srgbClr val="97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0B6BB8EB-1552-72EF-8CC6-1BA831F1EE0D}"/>
              </a:ext>
            </a:extLst>
          </p:cNvPr>
          <p:cNvSpPr/>
          <p:nvPr/>
        </p:nvSpPr>
        <p:spPr>
          <a:xfrm>
            <a:off x="8813866" y="4489251"/>
            <a:ext cx="826477" cy="228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MLP</a:t>
            </a:r>
            <a:endParaRPr lang="ko-KR" altLang="en-US" sz="16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C86CA36-1E7E-7C12-421A-B4B8A9190AED}"/>
              </a:ext>
            </a:extLst>
          </p:cNvPr>
          <p:cNvCxnSpPr/>
          <p:nvPr/>
        </p:nvCxnSpPr>
        <p:spPr>
          <a:xfrm>
            <a:off x="9126415" y="4654870"/>
            <a:ext cx="0" cy="210846"/>
          </a:xfrm>
          <a:prstGeom prst="line">
            <a:avLst/>
          </a:prstGeom>
          <a:ln>
            <a:solidFill>
              <a:srgbClr val="97B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3838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kern="0" dirty="0">
                <a:solidFill>
                  <a:srgbClr val="44546A">
                    <a:lumMod val="75000"/>
                  </a:srgb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5173" y="3484463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587425" y="247471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108612D7-5251-434F-AF75-75635D2CB936}"/>
              </a:ext>
            </a:extLst>
          </p:cNvPr>
          <p:cNvSpPr/>
          <p:nvPr/>
        </p:nvSpPr>
        <p:spPr>
          <a:xfrm>
            <a:off x="615155" y="1368666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117" y="4124421"/>
            <a:ext cx="168268" cy="193407"/>
            <a:chOff x="1039" y="1681"/>
            <a:chExt cx="1071" cy="1231"/>
          </a:xfrm>
          <a:solidFill>
            <a:schemeClr val="tx2">
              <a:lumMod val="75000"/>
            </a:schemeClr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438" y="3538854"/>
            <a:ext cx="75149" cy="194135"/>
            <a:chOff x="2375" y="2182"/>
            <a:chExt cx="144" cy="372"/>
          </a:xfrm>
          <a:solidFill>
            <a:schemeClr val="bg1"/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3398" y="304262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말풍선: 타원형 11">
            <a:extLst>
              <a:ext uri="{FF2B5EF4-FFF2-40B4-BE49-F238E27FC236}">
                <a16:creationId xmlns:a16="http://schemas.microsoft.com/office/drawing/2014/main" id="{534C3C6F-F3EC-E2FB-809D-F44156FE535B}"/>
              </a:ext>
            </a:extLst>
          </p:cNvPr>
          <p:cNvSpPr/>
          <p:nvPr/>
        </p:nvSpPr>
        <p:spPr>
          <a:xfrm>
            <a:off x="607670" y="1935159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하트 24">
            <a:extLst>
              <a:ext uri="{FF2B5EF4-FFF2-40B4-BE49-F238E27FC236}">
                <a16:creationId xmlns:a16="http://schemas.microsoft.com/office/drawing/2014/main" id="{2E7C16A1-6EC8-43D0-9E85-21A641777BC5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20E6B-20AA-4B99-B7A1-40E3BCFFD5EC}"/>
              </a:ext>
            </a:extLst>
          </p:cNvPr>
          <p:cNvSpPr txBox="1"/>
          <p:nvPr/>
        </p:nvSpPr>
        <p:spPr>
          <a:xfrm>
            <a:off x="2197449" y="1195394"/>
            <a:ext cx="5515239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모델 검증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BC8F01D-F637-D2EB-0A80-BFFD747D9C4F}"/>
              </a:ext>
            </a:extLst>
          </p:cNvPr>
          <p:cNvGraphicFramePr>
            <a:graphicFrameLocks noGrp="1"/>
          </p:cNvGraphicFramePr>
          <p:nvPr/>
        </p:nvGraphicFramePr>
        <p:xfrm>
          <a:off x="774080" y="1181779"/>
          <a:ext cx="910260" cy="536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대회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도메인 지식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접근 방식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EDA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모델 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성능 향상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결과 제출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8" name="Group 23">
            <a:extLst>
              <a:ext uri="{FF2B5EF4-FFF2-40B4-BE49-F238E27FC236}">
                <a16:creationId xmlns:a16="http://schemas.microsoft.com/office/drawing/2014/main" id="{748BEA21-A8D5-1B6D-2335-940871C782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001" y="4730638"/>
            <a:ext cx="176601" cy="162098"/>
            <a:chOff x="2577" y="1104"/>
            <a:chExt cx="414" cy="380"/>
          </a:xfrm>
          <a:solidFill>
            <a:schemeClr val="tx2">
              <a:lumMod val="75000"/>
            </a:schemeClr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C239A4B7-1BA7-0BED-1D08-848FFF587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D37725F-DC88-EC25-5741-68ACF986B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9BBC80DD-9ADE-12EA-CF78-2EF85470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565338A3-AD0B-FEF1-6899-7163ADA91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ABB8A83-64CB-72E1-9EAF-D93915793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058934-8F6A-B3C1-C7A7-FB1B5E2DFA12}"/>
              </a:ext>
            </a:extLst>
          </p:cNvPr>
          <p:cNvSpPr/>
          <p:nvPr/>
        </p:nvSpPr>
        <p:spPr>
          <a:xfrm>
            <a:off x="2292211" y="1917355"/>
            <a:ext cx="217415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홀드아웃방법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(Hold-out validation)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F5FC4C-6C36-39CF-1EF3-3EA762C21BA8}"/>
              </a:ext>
            </a:extLst>
          </p:cNvPr>
          <p:cNvSpPr/>
          <p:nvPr/>
        </p:nvSpPr>
        <p:spPr>
          <a:xfrm>
            <a:off x="2089456" y="4266114"/>
            <a:ext cx="250629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교차검증방법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(K-fold cross validation)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F880928-14CE-CC0D-4F35-75C152AE1E75}"/>
              </a:ext>
            </a:extLst>
          </p:cNvPr>
          <p:cNvSpPr/>
          <p:nvPr/>
        </p:nvSpPr>
        <p:spPr>
          <a:xfrm>
            <a:off x="7661130" y="191735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딥러닝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E44F7-000D-A1BD-7C71-3B50E951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66" y="1808869"/>
            <a:ext cx="5807670" cy="12837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E5602D-4538-505C-8DD8-F4EB2DDB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64" y="4540049"/>
            <a:ext cx="6873430" cy="194830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68EA07-AB18-E5FB-2BF1-822322F4AABF}"/>
              </a:ext>
            </a:extLst>
          </p:cNvPr>
          <p:cNvSpPr/>
          <p:nvPr/>
        </p:nvSpPr>
        <p:spPr>
          <a:xfrm>
            <a:off x="1925684" y="2576779"/>
            <a:ext cx="5807669" cy="1704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데이터를 모델 훈련에 사용할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Train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과 성능 추정에 사용할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Test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로 나눠서 모델 검증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성능향상을 위해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하이퍼파라미터튜닝을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비교해야하는데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테스트 재사용하면 과적합원인이 되기때문에 검증용으로 하나 더 나눠서 검증세트에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하이퍼파라미터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훈련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반복후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테스트세트에 모델 일반화 성능 추정 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4DE10E-98BD-C2DE-B958-5B72ADF26391}"/>
              </a:ext>
            </a:extLst>
          </p:cNvPr>
          <p:cNvSpPr/>
          <p:nvPr/>
        </p:nvSpPr>
        <p:spPr>
          <a:xfrm>
            <a:off x="1878766" y="4775534"/>
            <a:ext cx="3291974" cy="176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데이터를 모델 훈련에 중복을 허락하지 않고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Train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을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K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개의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폴드로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랜덤하게 나눈 뒤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k-1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개를 훈련하고 나머지 하나로 성능을 평가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이 과정을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K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번 반복하여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K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개의 모델과 성능 추정을 얻음</a:t>
            </a:r>
            <a:endParaRPr lang="ko-KR" altLang="en-US" sz="9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6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kern="0" dirty="0">
                <a:solidFill>
                  <a:srgbClr val="44546A">
                    <a:lumMod val="75000"/>
                  </a:srgb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분석 우수 사례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525173" y="4048791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23">
            <a:extLst>
              <a:ext uri="{FF2B5EF4-FFF2-40B4-BE49-F238E27FC236}">
                <a16:creationId xmlns:a16="http://schemas.microsoft.com/office/drawing/2014/main" id="{EA4A4F04-7C00-43CE-8F2F-A2644163C621}"/>
              </a:ext>
            </a:extLst>
          </p:cNvPr>
          <p:cNvSpPr>
            <a:spLocks/>
          </p:cNvSpPr>
          <p:nvPr/>
        </p:nvSpPr>
        <p:spPr bwMode="auto">
          <a:xfrm>
            <a:off x="587425" y="247471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108612D7-5251-434F-AF75-75635D2CB936}"/>
              </a:ext>
            </a:extLst>
          </p:cNvPr>
          <p:cNvSpPr/>
          <p:nvPr/>
        </p:nvSpPr>
        <p:spPr>
          <a:xfrm>
            <a:off x="615155" y="1368666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2505A955-3A57-4CDC-BDF8-D1322AC582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117" y="4115277"/>
            <a:ext cx="168268" cy="193407"/>
            <a:chOff x="1039" y="1681"/>
            <a:chExt cx="1071" cy="1231"/>
          </a:xfrm>
          <a:solidFill>
            <a:schemeClr val="bg1"/>
          </a:solidFill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8BE86CE9-DE49-412B-B558-68E8CB44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379B6A44-79DE-451D-A9B3-926D940D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215A0F8D-78B6-4E48-9D82-D008A7C4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89437317-390F-43E7-8100-E3E3CED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6">
            <a:extLst>
              <a:ext uri="{FF2B5EF4-FFF2-40B4-BE49-F238E27FC236}">
                <a16:creationId xmlns:a16="http://schemas.microsoft.com/office/drawing/2014/main" id="{E0573E71-5BC8-44BE-B049-F6D8649A7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438" y="3547998"/>
            <a:ext cx="75149" cy="194135"/>
            <a:chOff x="2375" y="2182"/>
            <a:chExt cx="144" cy="372"/>
          </a:xfrm>
          <a:solidFill>
            <a:schemeClr val="tx2">
              <a:lumMod val="75000"/>
            </a:schemeClr>
          </a:solidFill>
        </p:grpSpPr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19D54555-B174-454A-8877-06546DB2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B8928A80-09F9-4FB5-88A9-2B18E38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438FE3B-BC1D-4776-9308-9EB3944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6A16275-EB9F-443A-85BF-0425062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84AC9EFF-F8C2-473E-B2B7-000A9FD9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Freeform 6">
            <a:extLst>
              <a:ext uri="{FF2B5EF4-FFF2-40B4-BE49-F238E27FC236}">
                <a16:creationId xmlns:a16="http://schemas.microsoft.com/office/drawing/2014/main" id="{353BE948-AA69-4E6A-9E30-3704CD8A7F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3398" y="3060910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말풍선: 타원형 11">
            <a:extLst>
              <a:ext uri="{FF2B5EF4-FFF2-40B4-BE49-F238E27FC236}">
                <a16:creationId xmlns:a16="http://schemas.microsoft.com/office/drawing/2014/main" id="{534C3C6F-F3EC-E2FB-809D-F44156FE535B}"/>
              </a:ext>
            </a:extLst>
          </p:cNvPr>
          <p:cNvSpPr/>
          <p:nvPr/>
        </p:nvSpPr>
        <p:spPr>
          <a:xfrm>
            <a:off x="607670" y="1935159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하트 24">
            <a:extLst>
              <a:ext uri="{FF2B5EF4-FFF2-40B4-BE49-F238E27FC236}">
                <a16:creationId xmlns:a16="http://schemas.microsoft.com/office/drawing/2014/main" id="{2E7C16A1-6EC8-43D0-9E85-21A641777BC5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EE22CC6-EF8E-2B31-1C6C-C34798E4E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80478"/>
              </p:ext>
            </p:extLst>
          </p:nvPr>
        </p:nvGraphicFramePr>
        <p:xfrm>
          <a:off x="774080" y="1181779"/>
          <a:ext cx="910260" cy="536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대회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도메인 지식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접근 방식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EDA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모델 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성능 향상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결과 제출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7" name="Group 23">
            <a:extLst>
              <a:ext uri="{FF2B5EF4-FFF2-40B4-BE49-F238E27FC236}">
                <a16:creationId xmlns:a16="http://schemas.microsoft.com/office/drawing/2014/main" id="{EEE85990-5001-C6E1-374B-5DCF4D6FB8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001" y="4730638"/>
            <a:ext cx="176601" cy="162098"/>
            <a:chOff x="2577" y="1104"/>
            <a:chExt cx="414" cy="380"/>
          </a:xfrm>
          <a:solidFill>
            <a:schemeClr val="tx2">
              <a:lumMod val="75000"/>
            </a:schemeClr>
          </a:solidFill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6D1C5D56-1623-47E3-8FB9-33F996509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B8D1E4FD-E274-E481-0454-5B25EA0F2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571132FE-CACD-F0BD-B48D-BD67F5090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C71EFCC1-555B-CF37-0E66-9EC5A87FC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D6B353B2-ADAE-B8E7-D900-08FA50204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567B9F6-26A8-33AC-D689-0B9D000DD072}"/>
              </a:ext>
            </a:extLst>
          </p:cNvPr>
          <p:cNvSpPr txBox="1"/>
          <p:nvPr/>
        </p:nvSpPr>
        <p:spPr>
          <a:xfrm>
            <a:off x="2176360" y="1317749"/>
            <a:ext cx="3176126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성능 향상하기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0EB4767-DD87-5962-34B4-A2E158DC13B1}"/>
              </a:ext>
            </a:extLst>
          </p:cNvPr>
          <p:cNvSpPr/>
          <p:nvPr/>
        </p:nvSpPr>
        <p:spPr>
          <a:xfrm>
            <a:off x="2176359" y="2077479"/>
            <a:ext cx="4476109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</a:rPr>
              <a:t>ㆍ앙상블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하드 </a:t>
            </a:r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보팅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다수결원칙과 </a:t>
            </a:r>
            <a:r>
              <a:rPr lang="ko-KR" altLang="en-US" sz="1600" dirty="0" err="1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비슷</a:t>
            </a:r>
            <a:r>
              <a:rPr lang="ko-KR" altLang="en-US" sz="1600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/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소프트 </a:t>
            </a:r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보팅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레이블 값 결정 확률 예측해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44546A">
                    <a:lumMod val="75000"/>
                  </a:srgbClr>
                </a:solidFill>
                <a:sym typeface="Wingdings" panose="05000000000000000000" pitchFamily="2" charset="2"/>
              </a:rPr>
              <a:t>이것을 평균하여 이들 중 확률일 가장 높은 레이블 값을 최종 값으로 예측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1A02AA-D4F6-2AEB-A800-6870A409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54" y="1652409"/>
            <a:ext cx="5455344" cy="232526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C969A7-B87C-23D0-BC6C-4796185B43E5}"/>
              </a:ext>
            </a:extLst>
          </p:cNvPr>
          <p:cNvSpPr/>
          <p:nvPr/>
        </p:nvSpPr>
        <p:spPr>
          <a:xfrm>
            <a:off x="2063648" y="3854632"/>
            <a:ext cx="496052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600" b="1" kern="1200" dirty="0" err="1">
                <a:solidFill>
                  <a:srgbClr val="333F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ㆍ하이퍼파라미터튜닝</a:t>
            </a:r>
            <a:r>
              <a:rPr lang="ko-KR" altLang="ko-KR" sz="1600" b="1" kern="1200" dirty="0">
                <a:solidFill>
                  <a:srgbClr val="333F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600" b="1" kern="1200" dirty="0">
                <a:solidFill>
                  <a:srgbClr val="333F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600" b="1" kern="1200" dirty="0">
                <a:solidFill>
                  <a:srgbClr val="333F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600" b="1" kern="1200" dirty="0" err="1">
                <a:solidFill>
                  <a:srgbClr val="333F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GridSearchCV,RandomizedSearchCV</a:t>
            </a:r>
            <a:r>
              <a:rPr lang="en-US" altLang="ko-KR" sz="1600" b="1" kern="1200" dirty="0">
                <a:solidFill>
                  <a:srgbClr val="333F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sz="1600" b="1" dirty="0" err="1">
                <a:solidFill>
                  <a:srgbClr val="333F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Optuna</a:t>
            </a:r>
            <a:endParaRPr lang="ko-KR" altLang="ko-KR" sz="1600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AFF1C-8573-CFD6-9BCB-732342123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" t="-122" r="1"/>
          <a:stretch/>
        </p:blipFill>
        <p:spPr>
          <a:xfrm>
            <a:off x="6485754" y="4303343"/>
            <a:ext cx="5340486" cy="2259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E4A6E6-9071-4C25-713C-689A8BCB4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94" t="38491" r="40023" b="-1"/>
          <a:stretch/>
        </p:blipFill>
        <p:spPr>
          <a:xfrm>
            <a:off x="1822303" y="4723149"/>
            <a:ext cx="3530182" cy="18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206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548</Words>
  <Application>Microsoft Office PowerPoint</Application>
  <PresentationFormat>와이드스크린</PresentationFormat>
  <Paragraphs>182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Tmon몬소리 Black</vt:lpstr>
      <vt:lpstr>티웨이_하늘</vt:lpstr>
      <vt:lpstr>Arial</vt:lpstr>
      <vt:lpstr>Segoe UI Black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9</cp:revision>
  <dcterms:created xsi:type="dcterms:W3CDTF">2022-05-10T14:42:24Z</dcterms:created>
  <dcterms:modified xsi:type="dcterms:W3CDTF">2022-06-07T04:58:58Z</dcterms:modified>
</cp:coreProperties>
</file>