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6" r:id="rId4"/>
    <p:sldId id="267" r:id="rId5"/>
    <p:sldId id="273" r:id="rId6"/>
    <p:sldId id="272" r:id="rId7"/>
    <p:sldId id="279" r:id="rId8"/>
    <p:sldId id="278" r:id="rId9"/>
    <p:sldId id="277" r:id="rId10"/>
    <p:sldId id="269" r:id="rId11"/>
    <p:sldId id="274" r:id="rId12"/>
    <p:sldId id="270" r:id="rId13"/>
    <p:sldId id="271" r:id="rId14"/>
    <p:sldId id="260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94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7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9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60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4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85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5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88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0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5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0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0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7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-5103" y="-1"/>
            <a:ext cx="12197103" cy="4255129"/>
          </a:xfrm>
          <a:custGeom>
            <a:avLst/>
            <a:gdLst>
              <a:gd name="connsiteX0" fmla="*/ 3223977 w 12197103"/>
              <a:gd name="connsiteY0" fmla="*/ 0 h 4255129"/>
              <a:gd name="connsiteX1" fmla="*/ 3223977 w 12197103"/>
              <a:gd name="connsiteY1" fmla="*/ 0 h 4255129"/>
              <a:gd name="connsiteX2" fmla="*/ 12197103 w 12197103"/>
              <a:gd name="connsiteY2" fmla="*/ 0 h 4255129"/>
              <a:gd name="connsiteX3" fmla="*/ 12197103 w 12197103"/>
              <a:gd name="connsiteY3" fmla="*/ 4255129 h 4255129"/>
              <a:gd name="connsiteX4" fmla="*/ 1403783 w 12197103"/>
              <a:gd name="connsiteY4" fmla="*/ 3105464 h 4255129"/>
              <a:gd name="connsiteX5" fmla="*/ 1403073 w 12197103"/>
              <a:gd name="connsiteY5" fmla="*/ 3101858 h 4255129"/>
              <a:gd name="connsiteX6" fmla="*/ 1364036 w 12197103"/>
              <a:gd name="connsiteY6" fmla="*/ 3103562 h 4255129"/>
              <a:gd name="connsiteX7" fmla="*/ 1022598 w 12197103"/>
              <a:gd name="connsiteY7" fmla="*/ 2848909 h 4255129"/>
              <a:gd name="connsiteX8" fmla="*/ 0 w 12197103"/>
              <a:gd name="connsiteY8" fmla="*/ 0 h 425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7103" h="4255129">
                <a:moveTo>
                  <a:pt x="3223977" y="0"/>
                </a:moveTo>
                <a:lnTo>
                  <a:pt x="3223977" y="0"/>
                </a:lnTo>
                <a:lnTo>
                  <a:pt x="12197103" y="0"/>
                </a:lnTo>
                <a:lnTo>
                  <a:pt x="12197103" y="4255129"/>
                </a:lnTo>
                <a:lnTo>
                  <a:pt x="1403783" y="3105464"/>
                </a:lnTo>
                <a:lnTo>
                  <a:pt x="1403073" y="3101858"/>
                </a:lnTo>
                <a:lnTo>
                  <a:pt x="1364036" y="3103562"/>
                </a:lnTo>
                <a:cubicBezTo>
                  <a:pt x="1214111" y="3095229"/>
                  <a:pt x="1076517" y="2999126"/>
                  <a:pt x="1022598" y="2848909"/>
                </a:cubicBezTo>
                <a:lnTo>
                  <a:pt x="0" y="0"/>
                </a:lnTo>
                <a:close/>
              </a:path>
            </a:pathLst>
          </a:custGeom>
          <a:solidFill>
            <a:srgbClr val="77A7CD"/>
          </a:solidFill>
          <a:ln>
            <a:noFill/>
          </a:ln>
          <a:effectLst>
            <a:outerShdw dist="12700" dir="8100000" algn="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178091" y="636554"/>
            <a:ext cx="5916838" cy="242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개인 </a:t>
            </a:r>
            <a:r>
              <a:rPr lang="en-US" altLang="ko-KR" sz="4000" b="1" kern="0" dirty="0">
                <a:solidFill>
                  <a:prstClr val="white"/>
                </a:solidFill>
              </a:rPr>
              <a:t>EDA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white"/>
                </a:solidFill>
              </a:rPr>
              <a:t>국내 카드사 비교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916869" y="3140697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832961" y="3452126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384456" y="3305403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20262" y="2977631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95962" y="3892066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67269" y="4345910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롯데카드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83361" y="4195534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우리카드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8392" y="4006395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삼성카드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EDFE688-7DB7-4861-A205-8621016D3600}"/>
              </a:ext>
            </a:extLst>
          </p:cNvPr>
          <p:cNvSpPr/>
          <p:nvPr/>
        </p:nvSpPr>
        <p:spPr>
          <a:xfrm>
            <a:off x="2132595" y="2792114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3D2D215-3D91-4654-A8D3-73D4189A7509}"/>
              </a:ext>
            </a:extLst>
          </p:cNvPr>
          <p:cNvSpPr/>
          <p:nvPr/>
        </p:nvSpPr>
        <p:spPr>
          <a:xfrm>
            <a:off x="9261215" y="3611095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4855F06-7355-4E18-AD7F-E67B5C62F510}"/>
              </a:ext>
            </a:extLst>
          </p:cNvPr>
          <p:cNvSpPr/>
          <p:nvPr/>
        </p:nvSpPr>
        <p:spPr>
          <a:xfrm>
            <a:off x="10748420" y="3786044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F9FEBE-B93F-4147-ACD5-1607797E00FE}"/>
              </a:ext>
            </a:extLst>
          </p:cNvPr>
          <p:cNvSpPr/>
          <p:nvPr/>
        </p:nvSpPr>
        <p:spPr>
          <a:xfrm>
            <a:off x="727207" y="2608618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C8E88-29DC-447B-A862-B5C46799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185" y="3635855"/>
            <a:ext cx="631892" cy="4806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B3E8F4-A59B-4FE4-812C-F50140F8D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91" y="3430792"/>
            <a:ext cx="541922" cy="541922"/>
          </a:xfrm>
          <a:prstGeom prst="rect">
            <a:avLst/>
          </a:prstGeom>
        </p:spPr>
      </p:pic>
      <p:pic>
        <p:nvPicPr>
          <p:cNvPr id="1026" name="Picture 2" descr="Corporate Identity">
            <a:extLst>
              <a:ext uri="{FF2B5EF4-FFF2-40B4-BE49-F238E27FC236}">
                <a16:creationId xmlns:a16="http://schemas.microsoft.com/office/drawing/2014/main" id="{24CFC414-91B8-4DA1-A1E4-05A8D51E6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8" t="57999"/>
          <a:stretch/>
        </p:blipFill>
        <p:spPr bwMode="auto">
          <a:xfrm>
            <a:off x="9409449" y="4061358"/>
            <a:ext cx="522511" cy="1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porate Identity">
            <a:extLst>
              <a:ext uri="{FF2B5EF4-FFF2-40B4-BE49-F238E27FC236}">
                <a16:creationId xmlns:a16="http://schemas.microsoft.com/office/drawing/2014/main" id="{B093A2A5-3EA0-43C5-A29C-78B544CB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" t="60784" r="64236" b="-3116"/>
          <a:stretch/>
        </p:blipFill>
        <p:spPr bwMode="auto">
          <a:xfrm>
            <a:off x="9462794" y="3741459"/>
            <a:ext cx="360475" cy="3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BD9A45-D131-478A-8BB6-8B460398A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56" y="3113528"/>
            <a:ext cx="827762" cy="1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005935-E127-4E79-9B3B-51738E5593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19" y="3049408"/>
            <a:ext cx="921662" cy="921662"/>
          </a:xfrm>
          <a:prstGeom prst="rect">
            <a:avLst/>
          </a:prstGeom>
        </p:spPr>
      </p:pic>
      <p:pic>
        <p:nvPicPr>
          <p:cNvPr id="1032" name="Picture 8" descr="신한카드로고 국문">
            <a:extLst>
              <a:ext uri="{FF2B5EF4-FFF2-40B4-BE49-F238E27FC236}">
                <a16:creationId xmlns:a16="http://schemas.microsoft.com/office/drawing/2014/main" id="{92605119-B545-4417-9C32-96C650AB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52" y="2738615"/>
            <a:ext cx="506538" cy="47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C455CF6-C843-4068-B038-FB590089E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6" t="4981" r="41139" b="71900"/>
          <a:stretch/>
        </p:blipFill>
        <p:spPr bwMode="auto">
          <a:xfrm>
            <a:off x="3537825" y="3276180"/>
            <a:ext cx="778539" cy="24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3E18308-F2D6-46AF-B5F5-BB2D27681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3" t="36153" r="44183" b="43943"/>
          <a:stretch/>
        </p:blipFill>
        <p:spPr bwMode="auto">
          <a:xfrm>
            <a:off x="10812265" y="4020585"/>
            <a:ext cx="720302" cy="30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C8B421-BBEC-4C83-BC7F-C73818750647}"/>
              </a:ext>
            </a:extLst>
          </p:cNvPr>
          <p:cNvSpPr/>
          <p:nvPr/>
        </p:nvSpPr>
        <p:spPr>
          <a:xfrm>
            <a:off x="553896" y="3569855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신한카드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556B4B-189E-44DF-8DE6-BD1BE9F64B56}"/>
              </a:ext>
            </a:extLst>
          </p:cNvPr>
          <p:cNvSpPr/>
          <p:nvPr/>
        </p:nvSpPr>
        <p:spPr>
          <a:xfrm>
            <a:off x="2042610" y="3661953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현대카드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A93A1E-66C1-4CE8-A43B-B905D5A1FB64}"/>
              </a:ext>
            </a:extLst>
          </p:cNvPr>
          <p:cNvSpPr/>
          <p:nvPr/>
        </p:nvSpPr>
        <p:spPr>
          <a:xfrm>
            <a:off x="9160939" y="4530327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비씨카드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76E948-80B4-4FC4-A2B4-6D2BA89E00AA}"/>
              </a:ext>
            </a:extLst>
          </p:cNvPr>
          <p:cNvSpPr/>
          <p:nvPr/>
        </p:nvSpPr>
        <p:spPr>
          <a:xfrm>
            <a:off x="10639943" y="4672757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하나카드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28F3AC-E475-4DAC-8F70-6739EDA26618}"/>
              </a:ext>
            </a:extLst>
          </p:cNvPr>
          <p:cNvSpPr/>
          <p:nvPr/>
        </p:nvSpPr>
        <p:spPr>
          <a:xfrm>
            <a:off x="10261115" y="6274849"/>
            <a:ext cx="2612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김연지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5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120212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509063" y="3045706"/>
            <a:ext cx="261257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특이점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b="1" dirty="0">
                <a:solidFill>
                  <a:srgbClr val="0070C0"/>
                </a:solidFill>
              </a:rPr>
              <a:t>신한카드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임원의 비율이 매우 적지만 임원의 급여는 매우 높음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6987176" y="1963458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529011" y="4437253"/>
            <a:ext cx="261257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특이점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400" b="1" dirty="0">
                <a:solidFill>
                  <a:srgbClr val="0070C0"/>
                </a:solidFill>
              </a:rPr>
              <a:t>현대카드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급여가 다른 회사에 비해 낮지 않은데 근속 연수가 낮다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7508327" y="2014216"/>
            <a:ext cx="339553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근속연수도 길고 급여도 많이 주는 회사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KB</a:t>
            </a:r>
            <a:r>
              <a:rPr lang="ko-KR" altLang="en-US" sz="1400" b="1" dirty="0">
                <a:solidFill>
                  <a:srgbClr val="0070C0"/>
                </a:solidFill>
              </a:rPr>
              <a:t>국민카드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</a:rPr>
              <a:t>삼성카드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</a:rPr>
              <a:t>신한카드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818621" y="1073067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2-3)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직급별 평균 급여 비교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855B4A-C620-441F-BC2F-43B0581C5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79" b="51068"/>
          <a:stretch/>
        </p:blipFill>
        <p:spPr>
          <a:xfrm>
            <a:off x="6007805" y="2014216"/>
            <a:ext cx="992061" cy="24561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BDD15B-599B-4D7F-8876-2EF51353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49" y="1864522"/>
            <a:ext cx="4867027" cy="41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40" grpId="0"/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320191" y="1857821"/>
            <a:ext cx="2612572" cy="1242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신한카드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20%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이상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삼성카드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</a:rPr>
              <a:t>국민카드</a:t>
            </a:r>
            <a:r>
              <a:rPr lang="en-US" altLang="ko-KR" sz="1400" b="1" dirty="0">
                <a:solidFill>
                  <a:srgbClr val="0070C0"/>
                </a:solidFill>
              </a:rPr>
              <a:t>,</a:t>
            </a:r>
            <a:r>
              <a:rPr lang="ko-KR" altLang="en-US" sz="1400" b="1" dirty="0">
                <a:solidFill>
                  <a:srgbClr val="0070C0"/>
                </a:solidFill>
              </a:rPr>
              <a:t>현대카드는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15%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이상 점유율을 차지하고 있다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320191" y="3610244"/>
            <a:ext cx="2612572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특이점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1400" b="1" dirty="0" err="1">
                <a:solidFill>
                  <a:srgbClr val="0070C0"/>
                </a:solidFill>
              </a:rPr>
              <a:t>비씨카드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는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점유율은 매우 적게 차지하지만 급여나 근속 연수는 작지 않다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384450" y="1123741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점유율 비교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FE54FF-2ED7-41E2-A1C8-0DA4DD53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14" y="2110566"/>
            <a:ext cx="4557941" cy="34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210421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0916501-7F54-44B5-B6AF-69143F0DFB2B}"/>
              </a:ext>
            </a:extLst>
          </p:cNvPr>
          <p:cNvGrpSpPr/>
          <p:nvPr/>
        </p:nvGrpSpPr>
        <p:grpSpPr>
          <a:xfrm>
            <a:off x="449418" y="2256357"/>
            <a:ext cx="11299135" cy="2939171"/>
            <a:chOff x="645198" y="1678190"/>
            <a:chExt cx="11299135" cy="2939171"/>
          </a:xfrm>
        </p:grpSpPr>
        <p:sp>
          <p:nvSpPr>
            <p:cNvPr id="88" name="원호 87"/>
            <p:cNvSpPr/>
            <p:nvPr/>
          </p:nvSpPr>
          <p:spPr>
            <a:xfrm>
              <a:off x="2788109" y="1678190"/>
              <a:ext cx="2775444" cy="2733523"/>
            </a:xfrm>
            <a:prstGeom prst="arc">
              <a:avLst>
                <a:gd name="adj1" fmla="val 14200550"/>
                <a:gd name="adj2" fmla="val 99211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원호 88"/>
            <p:cNvSpPr/>
            <p:nvPr/>
          </p:nvSpPr>
          <p:spPr>
            <a:xfrm>
              <a:off x="645198" y="1678193"/>
              <a:ext cx="2817906" cy="2829481"/>
            </a:xfrm>
            <a:prstGeom prst="arc">
              <a:avLst>
                <a:gd name="adj1" fmla="val 3326001"/>
                <a:gd name="adj2" fmla="val 118028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원호 89"/>
            <p:cNvSpPr/>
            <p:nvPr/>
          </p:nvSpPr>
          <p:spPr>
            <a:xfrm>
              <a:off x="2861719" y="1899920"/>
              <a:ext cx="2496184" cy="2607754"/>
            </a:xfrm>
            <a:prstGeom prst="arc">
              <a:avLst>
                <a:gd name="adj1" fmla="val 3326001"/>
                <a:gd name="adj2" fmla="val 12208953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원호 90"/>
            <p:cNvSpPr/>
            <p:nvPr/>
          </p:nvSpPr>
          <p:spPr>
            <a:xfrm>
              <a:off x="5053984" y="1816363"/>
              <a:ext cx="2440770" cy="2691311"/>
            </a:xfrm>
            <a:prstGeom prst="arc">
              <a:avLst>
                <a:gd name="adj1" fmla="val 3216789"/>
                <a:gd name="adj2" fmla="val 12146462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원호 91"/>
            <p:cNvSpPr/>
            <p:nvPr/>
          </p:nvSpPr>
          <p:spPr>
            <a:xfrm>
              <a:off x="4914553" y="1696488"/>
              <a:ext cx="2775444" cy="2866088"/>
            </a:xfrm>
            <a:prstGeom prst="arc">
              <a:avLst>
                <a:gd name="adj1" fmla="val 14207423"/>
                <a:gd name="adj2" fmla="val 118028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원호 92"/>
            <p:cNvSpPr/>
            <p:nvPr/>
          </p:nvSpPr>
          <p:spPr>
            <a:xfrm>
              <a:off x="9296174" y="1782889"/>
              <a:ext cx="2648159" cy="2834472"/>
            </a:xfrm>
            <a:prstGeom prst="arc">
              <a:avLst>
                <a:gd name="adj1" fmla="val 14320089"/>
                <a:gd name="adj2" fmla="val 1249758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950137" y="3128208"/>
              <a:ext cx="1620958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ZERO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Edition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현대카드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338253" y="3123524"/>
              <a:ext cx="1620957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Mr. Life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신한카드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594394" y="3162018"/>
              <a:ext cx="1620957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LOCA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LIKIT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롯데카드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715010" y="3123524"/>
              <a:ext cx="1620958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Deep Dream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신한카드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803C5622-D3CC-488B-8E93-FF379F963132}"/>
                </a:ext>
              </a:extLst>
            </p:cNvPr>
            <p:cNvSpPr/>
            <p:nvPr/>
          </p:nvSpPr>
          <p:spPr>
            <a:xfrm>
              <a:off x="7051667" y="1728974"/>
              <a:ext cx="2775444" cy="2866088"/>
            </a:xfrm>
            <a:prstGeom prst="arc">
              <a:avLst>
                <a:gd name="adj1" fmla="val 14207423"/>
                <a:gd name="adj2" fmla="val 118028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17C992EF-93FE-4660-A561-851C5FD1520A}"/>
                </a:ext>
              </a:extLst>
            </p:cNvPr>
            <p:cNvSpPr/>
            <p:nvPr/>
          </p:nvSpPr>
          <p:spPr>
            <a:xfrm>
              <a:off x="7191297" y="1954822"/>
              <a:ext cx="2496184" cy="2607754"/>
            </a:xfrm>
            <a:prstGeom prst="arc">
              <a:avLst>
                <a:gd name="adj1" fmla="val 3326001"/>
                <a:gd name="adj2" fmla="val 12208953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BC5565C-70AE-4BA1-9CBE-52D5DFC21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800" y="1861602"/>
              <a:ext cx="786205" cy="124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B39EEC7-06B0-428F-8E96-FBE0CC172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3965" y="2055250"/>
              <a:ext cx="1145624" cy="725562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A15B860-A50F-49BB-A4DD-F5BC57206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47" y="1875809"/>
              <a:ext cx="683200" cy="108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F500D69-A94A-414F-BAD7-5E4E1FDA6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877" y="2092998"/>
              <a:ext cx="1127980" cy="71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8F915E5-251A-4D17-B44A-C9520F427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2888" y="2106548"/>
              <a:ext cx="1144522" cy="725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D023A63-4F4A-4DAD-BAAF-B4E8D0DD295F}"/>
                </a:ext>
              </a:extLst>
            </p:cNvPr>
            <p:cNvSpPr/>
            <p:nvPr/>
          </p:nvSpPr>
          <p:spPr>
            <a:xfrm>
              <a:off x="9812810" y="3175957"/>
              <a:ext cx="1620957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Taptap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삼성카드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7F3B16-1D7C-4D03-96E2-CD559A740D51}"/>
              </a:ext>
            </a:extLst>
          </p:cNvPr>
          <p:cNvSpPr/>
          <p:nvPr/>
        </p:nvSpPr>
        <p:spPr>
          <a:xfrm>
            <a:off x="344643" y="1154003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인기 있는 신용카드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top 5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92E84A-F8E9-4B80-8EA6-0ADA1006DBB9}"/>
              </a:ext>
            </a:extLst>
          </p:cNvPr>
          <p:cNvSpPr/>
          <p:nvPr/>
        </p:nvSpPr>
        <p:spPr>
          <a:xfrm>
            <a:off x="9815540" y="6208493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카드 고릴라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1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03–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 결과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B445A3DD-E9EE-4E53-84F7-88C542A0FDB2}"/>
              </a:ext>
            </a:extLst>
          </p:cNvPr>
          <p:cNvSpPr/>
          <p:nvPr/>
        </p:nvSpPr>
        <p:spPr>
          <a:xfrm>
            <a:off x="1319986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원호 132">
            <a:extLst>
              <a:ext uri="{FF2B5EF4-FFF2-40B4-BE49-F238E27FC236}">
                <a16:creationId xmlns:a16="http://schemas.microsoft.com/office/drawing/2014/main" id="{FF90F025-0B4C-421A-9C1F-5BF9F3ECFD0E}"/>
              </a:ext>
            </a:extLst>
          </p:cNvPr>
          <p:cNvSpPr/>
          <p:nvPr/>
        </p:nvSpPr>
        <p:spPr>
          <a:xfrm rot="19675239">
            <a:off x="1977116" y="2569414"/>
            <a:ext cx="1770503" cy="1746000"/>
          </a:xfrm>
          <a:prstGeom prst="arc">
            <a:avLst>
              <a:gd name="adj1" fmla="val 16200000"/>
              <a:gd name="adj2" fmla="val 14196404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943162" y="4841021"/>
            <a:ext cx="2612572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급여와 입지를 비교하면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직급별 급여도 높고 점유율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21.7%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위인 </a:t>
            </a:r>
            <a:r>
              <a:rPr lang="ko-KR" altLang="en-US" sz="1600" b="1" dirty="0">
                <a:solidFill>
                  <a:srgbClr val="0070C0"/>
                </a:solidFill>
              </a:rPr>
              <a:t>신한카드 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  <p:sp>
        <p:nvSpPr>
          <p:cNvPr id="13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257155" y="1846688"/>
            <a:ext cx="1598960" cy="491007"/>
          </a:xfrm>
          <a:prstGeom prst="roundRect">
            <a:avLst>
              <a:gd name="adj" fmla="val 50000"/>
            </a:avLst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KB </a:t>
            </a:r>
            <a:r>
              <a:rPr lang="ko-KR" altLang="en-US" sz="1600" b="1" dirty="0">
                <a:solidFill>
                  <a:prstClr val="white"/>
                </a:solidFill>
              </a:rPr>
              <a:t>국민카드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38" name="원호 137">
            <a:extLst>
              <a:ext uri="{FF2B5EF4-FFF2-40B4-BE49-F238E27FC236}">
                <a16:creationId xmlns:a16="http://schemas.microsoft.com/office/drawing/2014/main" id="{79C2D093-B045-4488-BFDE-506F4BEBB1F2}"/>
              </a:ext>
            </a:extLst>
          </p:cNvPr>
          <p:cNvSpPr/>
          <p:nvPr/>
        </p:nvSpPr>
        <p:spPr>
          <a:xfrm rot="16200000">
            <a:off x="563925" y="2530642"/>
            <a:ext cx="1759419" cy="1724060"/>
          </a:xfrm>
          <a:prstGeom prst="arc">
            <a:avLst>
              <a:gd name="adj1" fmla="val 3910971"/>
              <a:gd name="adj2" fmla="val 2310267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B5A8E16-88AE-4D89-B92C-9E303314405C}"/>
              </a:ext>
            </a:extLst>
          </p:cNvPr>
          <p:cNvSpPr/>
          <p:nvPr/>
        </p:nvSpPr>
        <p:spPr>
          <a:xfrm>
            <a:off x="769076" y="3038519"/>
            <a:ext cx="11288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급여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4673870" y="4807852"/>
            <a:ext cx="2800985" cy="138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정규직비율과 근속연수를 비교하면 정규직 비율이 가장 많고 근속연수도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16.48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년으로 가장 긴 </a:t>
            </a:r>
            <a:r>
              <a:rPr lang="en-US" altLang="ko-KR" sz="1600" b="1" dirty="0">
                <a:solidFill>
                  <a:srgbClr val="0070C0"/>
                </a:solidFill>
              </a:rPr>
              <a:t>KB </a:t>
            </a:r>
            <a:r>
              <a:rPr lang="ko-KR" altLang="en-US" sz="1600" b="1" dirty="0">
                <a:solidFill>
                  <a:srgbClr val="0070C0"/>
                </a:solidFill>
              </a:rPr>
              <a:t>국민카드 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  <p:sp>
        <p:nvSpPr>
          <p:cNvPr id="141" name="모서리가 둥근 직사각형 10">
            <a:extLst>
              <a:ext uri="{FF2B5EF4-FFF2-40B4-BE49-F238E27FC236}">
                <a16:creationId xmlns:a16="http://schemas.microsoft.com/office/drawing/2014/main" id="{D5DE85C8-09ED-4ED3-A472-97F61CBB5CB5}"/>
              </a:ext>
            </a:extLst>
          </p:cNvPr>
          <p:cNvSpPr/>
          <p:nvPr/>
        </p:nvSpPr>
        <p:spPr>
          <a:xfrm>
            <a:off x="1319986" y="1860781"/>
            <a:ext cx="1465729" cy="45795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신한카드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8448778" y="4769065"/>
            <a:ext cx="2816434" cy="138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초봉연봉과 채용수를 비교하면 초봉연봉이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5000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만원으로 가장 높고 채용수도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125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명으로 가장 많이 채용하는  </a:t>
            </a:r>
            <a:r>
              <a:rPr lang="ko-KR" altLang="en-US" sz="1600" b="1" dirty="0">
                <a:solidFill>
                  <a:srgbClr val="0070C0"/>
                </a:solidFill>
              </a:rPr>
              <a:t>현대카드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  <p:sp>
        <p:nvSpPr>
          <p:cNvPr id="146" name="모서리가 둥근 직사각형 10">
            <a:extLst>
              <a:ext uri="{FF2B5EF4-FFF2-40B4-BE49-F238E27FC236}">
                <a16:creationId xmlns:a16="http://schemas.microsoft.com/office/drawing/2014/main" id="{AB1C03F2-0F43-4D16-B70D-583665C45E14}"/>
              </a:ext>
            </a:extLst>
          </p:cNvPr>
          <p:cNvSpPr/>
          <p:nvPr/>
        </p:nvSpPr>
        <p:spPr>
          <a:xfrm>
            <a:off x="9207914" y="1857822"/>
            <a:ext cx="1377730" cy="453598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현대카드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264016" y="1098446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E0EA3F-0DC1-4C18-8E65-CEF175FAB4C0}"/>
              </a:ext>
            </a:extLst>
          </p:cNvPr>
          <p:cNvSpPr/>
          <p:nvPr/>
        </p:nvSpPr>
        <p:spPr>
          <a:xfrm>
            <a:off x="2221925" y="3013206"/>
            <a:ext cx="1465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입지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974965D0-8D10-4B77-AEB8-63BBE4ED62D5}"/>
              </a:ext>
            </a:extLst>
          </p:cNvPr>
          <p:cNvSpPr/>
          <p:nvPr/>
        </p:nvSpPr>
        <p:spPr>
          <a:xfrm rot="16200000">
            <a:off x="4394872" y="2511814"/>
            <a:ext cx="1724823" cy="1755925"/>
          </a:xfrm>
          <a:prstGeom prst="arc">
            <a:avLst>
              <a:gd name="adj1" fmla="val 3910971"/>
              <a:gd name="adj2" fmla="val 2310267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FE2EC201-4C38-4F0A-9BDC-37D7EBBEE777}"/>
              </a:ext>
            </a:extLst>
          </p:cNvPr>
          <p:cNvSpPr/>
          <p:nvPr/>
        </p:nvSpPr>
        <p:spPr>
          <a:xfrm rot="19675239">
            <a:off x="5770940" y="2567787"/>
            <a:ext cx="1770503" cy="1767304"/>
          </a:xfrm>
          <a:prstGeom prst="arc">
            <a:avLst>
              <a:gd name="adj1" fmla="val 16200000"/>
              <a:gd name="adj2" fmla="val 14196404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BD9434-E86A-47C1-8992-80DB6319C0A2}"/>
              </a:ext>
            </a:extLst>
          </p:cNvPr>
          <p:cNvSpPr/>
          <p:nvPr/>
        </p:nvSpPr>
        <p:spPr>
          <a:xfrm>
            <a:off x="6091809" y="3102819"/>
            <a:ext cx="1465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근속연수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E1A2E8-3F98-4B99-9EF7-90A132124E06}"/>
              </a:ext>
            </a:extLst>
          </p:cNvPr>
          <p:cNvSpPr/>
          <p:nvPr/>
        </p:nvSpPr>
        <p:spPr>
          <a:xfrm>
            <a:off x="4393823" y="3104784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정규직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480D934D-DADA-4B6E-A8A4-541ECFAD22B0}"/>
              </a:ext>
            </a:extLst>
          </p:cNvPr>
          <p:cNvSpPr/>
          <p:nvPr/>
        </p:nvSpPr>
        <p:spPr>
          <a:xfrm rot="19675239">
            <a:off x="9510786" y="2550624"/>
            <a:ext cx="1824158" cy="1767357"/>
          </a:xfrm>
          <a:prstGeom prst="arc">
            <a:avLst>
              <a:gd name="adj1" fmla="val 16200000"/>
              <a:gd name="adj2" fmla="val 14196404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BFCEEE0D-B587-485E-A25B-0337F751BE96}"/>
              </a:ext>
            </a:extLst>
          </p:cNvPr>
          <p:cNvSpPr/>
          <p:nvPr/>
        </p:nvSpPr>
        <p:spPr>
          <a:xfrm rot="16200000">
            <a:off x="8109137" y="2421609"/>
            <a:ext cx="1714140" cy="1834033"/>
          </a:xfrm>
          <a:prstGeom prst="arc">
            <a:avLst>
              <a:gd name="adj1" fmla="val 3910971"/>
              <a:gd name="adj2" fmla="val 2310267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830277-8798-415C-9328-3A53117F0FED}"/>
              </a:ext>
            </a:extLst>
          </p:cNvPr>
          <p:cNvSpPr/>
          <p:nvPr/>
        </p:nvSpPr>
        <p:spPr>
          <a:xfrm>
            <a:off x="8312425" y="3007112"/>
            <a:ext cx="1163010" cy="581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초봉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4C9F30-53CC-4328-B098-5D52BD12D5FA}"/>
              </a:ext>
            </a:extLst>
          </p:cNvPr>
          <p:cNvSpPr/>
          <p:nvPr/>
        </p:nvSpPr>
        <p:spPr>
          <a:xfrm>
            <a:off x="9755064" y="2981799"/>
            <a:ext cx="1510148" cy="581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채용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1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 animBg="1"/>
      <p:bldP spid="140" grpId="0"/>
      <p:bldP spid="141" grpId="0" animBg="1"/>
      <p:bldP spid="145" grpId="0"/>
      <p:bldP spid="1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</a:t>
              </a: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직사각형 79"/>
          <p:cNvSpPr/>
          <p:nvPr/>
        </p:nvSpPr>
        <p:spPr>
          <a:xfrm>
            <a:off x="3750749" y="3169729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srgbClr val="FFC000"/>
                </a:solidFill>
              </a:rPr>
              <a:t>감사합니다</a:t>
            </a:r>
            <a:r>
              <a:rPr lang="en-US" altLang="ko-KR" sz="3600" b="1" dirty="0">
                <a:solidFill>
                  <a:srgbClr val="FFC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02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 6"/>
          <p:cNvSpPr/>
          <p:nvPr/>
        </p:nvSpPr>
        <p:spPr>
          <a:xfrm>
            <a:off x="1490098" y="2155459"/>
            <a:ext cx="4251325" cy="108508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076511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445134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2813757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3182380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3551003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3919626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4"/>
          <p:cNvGrpSpPr>
            <a:grpSpLocks noChangeAspect="1"/>
          </p:cNvGrpSpPr>
          <p:nvPr/>
        </p:nvGrpSpPr>
        <p:grpSpPr bwMode="auto">
          <a:xfrm>
            <a:off x="4288249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4656872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5025495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67845" y="1589143"/>
            <a:ext cx="2130286" cy="194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 이용비율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지급 수단별 이용 비중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현금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26.4% </a:t>
            </a:r>
            <a:r>
              <a:rPr lang="ko-KR" altLang="en-US" sz="1000" dirty="0">
                <a:solidFill>
                  <a:schemeClr val="accent2"/>
                </a:solidFill>
              </a:rPr>
              <a:t>신용카드 </a:t>
            </a:r>
            <a:r>
              <a:rPr lang="en-US" altLang="ko-KR" sz="1000" dirty="0">
                <a:solidFill>
                  <a:schemeClr val="accent2"/>
                </a:solidFill>
              </a:rPr>
              <a:t>43.7%      </a:t>
            </a:r>
            <a:r>
              <a:rPr lang="ko-KR" altLang="en-US" sz="1000" dirty="0">
                <a:solidFill>
                  <a:schemeClr val="accent2"/>
                </a:solidFill>
              </a:rPr>
              <a:t>체크카드 </a:t>
            </a:r>
            <a:r>
              <a:rPr lang="en-US" altLang="ko-KR" sz="1000" dirty="0">
                <a:solidFill>
                  <a:schemeClr val="accent2"/>
                </a:solidFill>
              </a:rPr>
              <a:t>19.2%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계좌이체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3%    </a:t>
            </a:r>
            <a:r>
              <a:rPr lang="ko-KR" altLang="en-US" sz="1000" dirty="0">
                <a:solidFill>
                  <a:schemeClr val="accent2"/>
                </a:solidFill>
              </a:rPr>
              <a:t>모바일카드 </a:t>
            </a:r>
            <a:r>
              <a:rPr lang="en-US" altLang="ko-KR" sz="1000" dirty="0">
                <a:solidFill>
                  <a:schemeClr val="accent2"/>
                </a:solidFill>
              </a:rPr>
              <a:t>3.8%</a:t>
            </a:r>
            <a:r>
              <a:rPr lang="ko-KR" altLang="en-US" sz="10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128" name="타원 127"/>
          <p:cNvSpPr/>
          <p:nvPr/>
        </p:nvSpPr>
        <p:spPr>
          <a:xfrm>
            <a:off x="8781804" y="1976776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744743" y="1934330"/>
            <a:ext cx="475506" cy="475506"/>
          </a:xfrm>
          <a:prstGeom prst="ellipse">
            <a:avLst/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r>
              <a:rPr lang="ko-KR" altLang="en-US" sz="1100" b="1" dirty="0">
                <a:solidFill>
                  <a:prstClr val="white"/>
                </a:solidFill>
              </a:rPr>
              <a:t>위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1195739" y="1327947"/>
            <a:ext cx="363652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1)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카드 이용율의 상승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3CB4B7-1C11-4857-8055-53D957FA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29" y="3624613"/>
            <a:ext cx="5082745" cy="2847610"/>
          </a:xfrm>
          <a:prstGeom prst="rect">
            <a:avLst/>
          </a:prstGeom>
        </p:spPr>
      </p:pic>
      <p:grpSp>
        <p:nvGrpSpPr>
          <p:cNvPr id="133" name="Group 4">
            <a:extLst>
              <a:ext uri="{FF2B5EF4-FFF2-40B4-BE49-F238E27FC236}">
                <a16:creationId xmlns:a16="http://schemas.microsoft.com/office/drawing/2014/main" id="{FB7EDD97-1F68-4270-B46E-53908660E0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83157" y="237581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CBFA10A7-5EE5-4847-8F9D-0E180BAB2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D60C9BC7-A813-43CF-98BB-5FB3ABB73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6" name="Group 4">
            <a:extLst>
              <a:ext uri="{FF2B5EF4-FFF2-40B4-BE49-F238E27FC236}">
                <a16:creationId xmlns:a16="http://schemas.microsoft.com/office/drawing/2014/main" id="{B56A0F81-C3F8-409B-AE02-37A51B9AC1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57463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06D876DE-1CB1-4C4E-AD6E-F84AB724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D4E45343-AE7E-49A8-B40F-787FB2B0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9" name="Group 4">
            <a:extLst>
              <a:ext uri="{FF2B5EF4-FFF2-40B4-BE49-F238E27FC236}">
                <a16:creationId xmlns:a16="http://schemas.microsoft.com/office/drawing/2014/main" id="{7100DC41-C74E-4F91-96A5-02ACBDFB69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3933" y="238806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65682BA1-C064-4614-8E3B-F07521B67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9A1D9462-76A9-4A1F-A17B-3C388AB64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Group 4">
            <a:extLst>
              <a:ext uri="{FF2B5EF4-FFF2-40B4-BE49-F238E27FC236}">
                <a16:creationId xmlns:a16="http://schemas.microsoft.com/office/drawing/2014/main" id="{1A83738B-087A-459C-9BE5-D858E6859C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03936" y="237581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EDA7F084-27B0-40D5-BDF1-656307EA2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E451ED87-029A-4B17-BF6D-C7A3EC1D2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50" name="Picture 2" descr="💳 신용카드 윈도우 플랫폼 이모티콘">
            <a:extLst>
              <a:ext uri="{FF2B5EF4-FFF2-40B4-BE49-F238E27FC236}">
                <a16:creationId xmlns:a16="http://schemas.microsoft.com/office/drawing/2014/main" id="{99D43467-334A-4684-ABBC-6699515A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32" y="2158625"/>
            <a:ext cx="1073313" cy="10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BFE91D0-9A10-45B7-84A3-12D08BDF4CB7}"/>
              </a:ext>
            </a:extLst>
          </p:cNvPr>
          <p:cNvSpPr/>
          <p:nvPr/>
        </p:nvSpPr>
        <p:spPr>
          <a:xfrm>
            <a:off x="8061804" y="5494970"/>
            <a:ext cx="1440000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 한국은행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542035" y="1163504"/>
            <a:ext cx="2925006" cy="147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AI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〮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채용공고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증가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성별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‧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연령대 등 인구통계에 따른 카드 이용         패턴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가맹점 및 업종별 카드 매출 분석 가능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738319" y="1236412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데이터 관련 업무 비중 증가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FDEC6-6B22-4642-BE7B-8EE3A6BF45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81" b="26975"/>
          <a:stretch/>
        </p:blipFill>
        <p:spPr>
          <a:xfrm rot="21052759">
            <a:off x="597837" y="2421199"/>
            <a:ext cx="1939456" cy="3613432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2646F629-64EE-4487-B5EE-09E3A55BC5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524" r="16" b="50000"/>
          <a:stretch/>
        </p:blipFill>
        <p:spPr>
          <a:xfrm>
            <a:off x="6679600" y="3750532"/>
            <a:ext cx="2682512" cy="2193408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7FD973E5-550C-4EAE-B7CD-679C87EF02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337">
            <a:off x="4413019" y="2236152"/>
            <a:ext cx="2545906" cy="3983527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8D3977EC-B5A7-4775-9081-5E1CE7B1FB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0" r="565"/>
          <a:stretch/>
        </p:blipFill>
        <p:spPr>
          <a:xfrm>
            <a:off x="2475237" y="2330654"/>
            <a:ext cx="1986951" cy="3892911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3CA81B14-38C3-483B-AD8B-33C173CD1F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191">
            <a:off x="8565563" y="2929858"/>
            <a:ext cx="2783671" cy="32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210421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B445A3DD-E9EE-4E53-84F7-88C542A0FDB2}"/>
              </a:ext>
            </a:extLst>
          </p:cNvPr>
          <p:cNvSpPr/>
          <p:nvPr/>
        </p:nvSpPr>
        <p:spPr>
          <a:xfrm>
            <a:off x="1319986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원호 132">
            <a:extLst>
              <a:ext uri="{FF2B5EF4-FFF2-40B4-BE49-F238E27FC236}">
                <a16:creationId xmlns:a16="http://schemas.microsoft.com/office/drawing/2014/main" id="{FF90F025-0B4C-421A-9C1F-5BF9F3ECFD0E}"/>
              </a:ext>
            </a:extLst>
          </p:cNvPr>
          <p:cNvSpPr/>
          <p:nvPr/>
        </p:nvSpPr>
        <p:spPr>
          <a:xfrm>
            <a:off x="3601052" y="2154753"/>
            <a:ext cx="2165146" cy="2165146"/>
          </a:xfrm>
          <a:prstGeom prst="arc">
            <a:avLst>
              <a:gd name="adj1" fmla="val 16200000"/>
              <a:gd name="adj2" fmla="val 11263204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200555B-9154-42F8-8D1A-067BCC9C19EF}"/>
              </a:ext>
            </a:extLst>
          </p:cNvPr>
          <p:cNvSpPr/>
          <p:nvPr/>
        </p:nvSpPr>
        <p:spPr>
          <a:xfrm>
            <a:off x="3898919" y="2665650"/>
            <a:ext cx="14657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채용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이직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098340" y="4828194"/>
            <a:ext cx="26125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급여는 많으면 많을수록 좋으니 많이 주는 곳으로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3359001" y="1918908"/>
            <a:ext cx="946280" cy="270964"/>
          </a:xfrm>
          <a:prstGeom prst="roundRect">
            <a:avLst>
              <a:gd name="adj" fmla="val 50000"/>
            </a:avLst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비교 </a:t>
            </a:r>
            <a:r>
              <a:rPr lang="en-US" altLang="ko-KR" sz="800" b="1" dirty="0">
                <a:solidFill>
                  <a:prstClr val="white"/>
                </a:solidFill>
              </a:rPr>
              <a:t>2) 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4862284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원호 137">
            <a:extLst>
              <a:ext uri="{FF2B5EF4-FFF2-40B4-BE49-F238E27FC236}">
                <a16:creationId xmlns:a16="http://schemas.microsoft.com/office/drawing/2014/main" id="{79C2D093-B045-4488-BFDE-506F4BEBB1F2}"/>
              </a:ext>
            </a:extLst>
          </p:cNvPr>
          <p:cNvSpPr/>
          <p:nvPr/>
        </p:nvSpPr>
        <p:spPr>
          <a:xfrm>
            <a:off x="881162" y="2163221"/>
            <a:ext cx="2165146" cy="2165146"/>
          </a:xfrm>
          <a:prstGeom prst="arc">
            <a:avLst>
              <a:gd name="adj1" fmla="val 16200000"/>
              <a:gd name="adj2" fmla="val 12721005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B5A8E16-88AE-4D89-B92C-9E303314405C}"/>
              </a:ext>
            </a:extLst>
          </p:cNvPr>
          <p:cNvSpPr/>
          <p:nvPr/>
        </p:nvSpPr>
        <p:spPr>
          <a:xfrm>
            <a:off x="1230870" y="2707185"/>
            <a:ext cx="14657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정규직 비율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460846" y="4857467"/>
            <a:ext cx="26125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비정규직보다 정규직을 많이 채용하는 곳으로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1" name="모서리가 둥근 직사각형 10">
            <a:extLst>
              <a:ext uri="{FF2B5EF4-FFF2-40B4-BE49-F238E27FC236}">
                <a16:creationId xmlns:a16="http://schemas.microsoft.com/office/drawing/2014/main" id="{D5DE85C8-09ED-4ED3-A472-97F61CBB5CB5}"/>
              </a:ext>
            </a:extLst>
          </p:cNvPr>
          <p:cNvSpPr/>
          <p:nvPr/>
        </p:nvSpPr>
        <p:spPr>
          <a:xfrm>
            <a:off x="820852" y="1949301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비교 </a:t>
            </a:r>
            <a:r>
              <a:rPr lang="en-US" altLang="ko-KR" sz="800" b="1" dirty="0">
                <a:solidFill>
                  <a:prstClr val="white"/>
                </a:solidFill>
              </a:rPr>
              <a:t>1)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원호 142">
            <a:extLst>
              <a:ext uri="{FF2B5EF4-FFF2-40B4-BE49-F238E27FC236}">
                <a16:creationId xmlns:a16="http://schemas.microsoft.com/office/drawing/2014/main" id="{0C893AF1-6CE2-4E05-9EB7-7B8F0BBF2429}"/>
              </a:ext>
            </a:extLst>
          </p:cNvPr>
          <p:cNvSpPr/>
          <p:nvPr/>
        </p:nvSpPr>
        <p:spPr>
          <a:xfrm>
            <a:off x="6252026" y="2163221"/>
            <a:ext cx="2165146" cy="2165146"/>
          </a:xfrm>
          <a:prstGeom prst="arc">
            <a:avLst>
              <a:gd name="adj1" fmla="val 16200000"/>
              <a:gd name="adj2" fmla="val 10154969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727F10-34D6-4D84-A7CE-6D0AFC19E261}"/>
              </a:ext>
            </a:extLst>
          </p:cNvPr>
          <p:cNvSpPr/>
          <p:nvPr/>
        </p:nvSpPr>
        <p:spPr>
          <a:xfrm>
            <a:off x="6602055" y="2740526"/>
            <a:ext cx="1429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급여</a:t>
            </a: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3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9000891" y="4826861"/>
            <a:ext cx="26125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회사의 규모가 크고 다른 회사에 비해서 입지가 좋은 곳으로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6" name="모서리가 둥근 직사각형 10">
            <a:extLst>
              <a:ext uri="{FF2B5EF4-FFF2-40B4-BE49-F238E27FC236}">
                <a16:creationId xmlns:a16="http://schemas.microsoft.com/office/drawing/2014/main" id="{AB1C03F2-0F43-4D16-B70D-583665C45E14}"/>
              </a:ext>
            </a:extLst>
          </p:cNvPr>
          <p:cNvSpPr/>
          <p:nvPr/>
        </p:nvSpPr>
        <p:spPr>
          <a:xfrm>
            <a:off x="6096000" y="1942764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비교 </a:t>
            </a:r>
            <a:r>
              <a:rPr lang="en-US" altLang="ko-KR" sz="800" b="1" dirty="0">
                <a:solidFill>
                  <a:prstClr val="white"/>
                </a:solidFill>
              </a:rPr>
              <a:t>3)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602164" y="1126979"/>
            <a:ext cx="944027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그렇다면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개나 되는 카드사 중에서 어디로 </a:t>
            </a: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취업하는게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좋을까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모서리가 둥근 직사각형 10">
            <a:extLst>
              <a:ext uri="{FF2B5EF4-FFF2-40B4-BE49-F238E27FC236}">
                <a16:creationId xmlns:a16="http://schemas.microsoft.com/office/drawing/2014/main" id="{1DB1E69D-52E3-4FB8-95DD-ACFC7CD7488F}"/>
              </a:ext>
            </a:extLst>
          </p:cNvPr>
          <p:cNvSpPr/>
          <p:nvPr/>
        </p:nvSpPr>
        <p:spPr>
          <a:xfrm>
            <a:off x="8770883" y="1892257"/>
            <a:ext cx="946280" cy="270964"/>
          </a:xfrm>
          <a:prstGeom prst="roundRect">
            <a:avLst>
              <a:gd name="adj" fmla="val 50000"/>
            </a:avLst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비교 </a:t>
            </a:r>
            <a:r>
              <a:rPr lang="en-US" altLang="ko-KR" sz="800" b="1" dirty="0">
                <a:solidFill>
                  <a:prstClr val="white"/>
                </a:solidFill>
              </a:rPr>
              <a:t>4) </a:t>
            </a: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4EB8F8A9-6F50-44B3-B326-C269BA170644}"/>
              </a:ext>
            </a:extLst>
          </p:cNvPr>
          <p:cNvSpPr/>
          <p:nvPr/>
        </p:nvSpPr>
        <p:spPr>
          <a:xfrm>
            <a:off x="9000891" y="2078246"/>
            <a:ext cx="2165146" cy="2165146"/>
          </a:xfrm>
          <a:prstGeom prst="arc">
            <a:avLst>
              <a:gd name="adj1" fmla="val 16200000"/>
              <a:gd name="adj2" fmla="val 9440297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CA394E-44F0-464E-8F5D-116C06994FC9}"/>
              </a:ext>
            </a:extLst>
          </p:cNvPr>
          <p:cNvSpPr/>
          <p:nvPr/>
        </p:nvSpPr>
        <p:spPr>
          <a:xfrm>
            <a:off x="9406286" y="2613404"/>
            <a:ext cx="1242050" cy="110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회사입지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5E1AD2-FC13-4F07-8B7A-6BDC460864BC}"/>
              </a:ext>
            </a:extLst>
          </p:cNvPr>
          <p:cNvSpPr/>
          <p:nvPr/>
        </p:nvSpPr>
        <p:spPr>
          <a:xfrm>
            <a:off x="3254853" y="4861936"/>
            <a:ext cx="26125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많이 채용하고 적게 이직 하는 곳으로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9" grpId="0"/>
      <p:bldP spid="140" grpId="0"/>
      <p:bldP spid="144" grpId="0"/>
      <p:bldP spid="145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143969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8617698" y="1896052"/>
            <a:ext cx="261257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정규직 비율이 제일 높은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KB</a:t>
            </a:r>
            <a:r>
              <a:rPr lang="ko-KR" altLang="en-US" sz="1200" b="1" dirty="0">
                <a:solidFill>
                  <a:srgbClr val="0070C0"/>
                </a:solidFill>
              </a:rPr>
              <a:t>국민카드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8500035" y="3002441"/>
            <a:ext cx="286059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비정규직 비율이 가장 낮은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70C0"/>
                </a:solidFill>
              </a:rPr>
              <a:t>KB</a:t>
            </a:r>
            <a:r>
              <a:rPr lang="ko-KR" altLang="en-US" sz="1200" b="1" dirty="0">
                <a:solidFill>
                  <a:srgbClr val="0070C0"/>
                </a:solidFill>
              </a:rPr>
              <a:t>국민카드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8617698" y="4000969"/>
            <a:ext cx="261257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임원의 비율이 거의 없는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70C0"/>
                </a:solidFill>
              </a:rPr>
              <a:t>KB</a:t>
            </a:r>
            <a:r>
              <a:rPr lang="ko-KR" altLang="en-US" sz="1200" b="1" dirty="0">
                <a:solidFill>
                  <a:srgbClr val="0070C0"/>
                </a:solidFill>
              </a:rPr>
              <a:t>국민카드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</a:rPr>
              <a:t>신한카드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159949" y="1091753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임원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정규직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비정규직 비율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789CA-A180-4DEF-BB4F-17CA5B33481F}"/>
              </a:ext>
            </a:extLst>
          </p:cNvPr>
          <p:cNvSpPr/>
          <p:nvPr/>
        </p:nvSpPr>
        <p:spPr>
          <a:xfrm>
            <a:off x="1617292" y="4873632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1618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229F94-4896-4D1D-BAE8-134CD4F0887D}"/>
              </a:ext>
            </a:extLst>
          </p:cNvPr>
          <p:cNvSpPr/>
          <p:nvPr/>
        </p:nvSpPr>
        <p:spPr>
          <a:xfrm>
            <a:off x="2210231" y="4886503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2631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DCF673-5502-4FB3-A7DB-6FF85207CEEC}"/>
              </a:ext>
            </a:extLst>
          </p:cNvPr>
          <p:cNvSpPr/>
          <p:nvPr/>
        </p:nvSpPr>
        <p:spPr>
          <a:xfrm>
            <a:off x="2774197" y="4899139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763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9F73FB-19B4-4A93-AE67-25AD324D3DBA}"/>
              </a:ext>
            </a:extLst>
          </p:cNvPr>
          <p:cNvSpPr/>
          <p:nvPr/>
        </p:nvSpPr>
        <p:spPr>
          <a:xfrm>
            <a:off x="3349092" y="4913375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866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14D355-289F-4FEB-8F44-EBA88CF15E8C}"/>
              </a:ext>
            </a:extLst>
          </p:cNvPr>
          <p:cNvSpPr/>
          <p:nvPr/>
        </p:nvSpPr>
        <p:spPr>
          <a:xfrm>
            <a:off x="3868916" y="4911083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2057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332654-B4ED-4E69-B015-F53CD8528EAD}"/>
              </a:ext>
            </a:extLst>
          </p:cNvPr>
          <p:cNvSpPr/>
          <p:nvPr/>
        </p:nvSpPr>
        <p:spPr>
          <a:xfrm>
            <a:off x="4432882" y="4905623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861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7315DF-86BA-47BA-A1DC-728ECEBE010B}"/>
              </a:ext>
            </a:extLst>
          </p:cNvPr>
          <p:cNvSpPr/>
          <p:nvPr/>
        </p:nvSpPr>
        <p:spPr>
          <a:xfrm>
            <a:off x="4952706" y="4910625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1396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685368-943E-4E4D-9B4D-FC943258B625}"/>
              </a:ext>
            </a:extLst>
          </p:cNvPr>
          <p:cNvSpPr/>
          <p:nvPr/>
        </p:nvSpPr>
        <p:spPr>
          <a:xfrm>
            <a:off x="5516672" y="4898065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1899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DDAFC9-155E-48AB-AE80-F89927F99B75}"/>
              </a:ext>
            </a:extLst>
          </p:cNvPr>
          <p:cNvSpPr/>
          <p:nvPr/>
        </p:nvSpPr>
        <p:spPr>
          <a:xfrm>
            <a:off x="6057537" y="4905623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12091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41A69C-B7B7-465E-A477-1B0F8D02DD21}"/>
              </a:ext>
            </a:extLst>
          </p:cNvPr>
          <p:cNvSpPr/>
          <p:nvPr/>
        </p:nvSpPr>
        <p:spPr>
          <a:xfrm>
            <a:off x="8689593" y="5020339"/>
            <a:ext cx="261257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직원이 제일 많은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70C0"/>
                </a:solidFill>
              </a:rPr>
              <a:t>신한카드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CC9BEF-20FC-46BD-B438-550A4D55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42" y="1858642"/>
            <a:ext cx="7196717" cy="3105583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C72A18-A012-4A72-A178-3EB93D2A047E}"/>
              </a:ext>
            </a:extLst>
          </p:cNvPr>
          <p:cNvSpPr/>
          <p:nvPr/>
        </p:nvSpPr>
        <p:spPr>
          <a:xfrm>
            <a:off x="1733916" y="2003905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1590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(0.98)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A24776-35A7-4BB6-B32F-838421C5CBB6}"/>
              </a:ext>
            </a:extLst>
          </p:cNvPr>
          <p:cNvSpPr/>
          <p:nvPr/>
        </p:nvSpPr>
        <p:spPr>
          <a:xfrm>
            <a:off x="2256484" y="2010341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2452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(0.93)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F8D70D-B3EC-4C9A-A4F6-B3235163CB77}"/>
              </a:ext>
            </a:extLst>
          </p:cNvPr>
          <p:cNvSpPr/>
          <p:nvPr/>
        </p:nvSpPr>
        <p:spPr>
          <a:xfrm>
            <a:off x="2774197" y="1997218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712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(0.93)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0DBE17-F117-4253-B05A-D424EDC47B22}"/>
              </a:ext>
            </a:extLst>
          </p:cNvPr>
          <p:cNvSpPr/>
          <p:nvPr/>
        </p:nvSpPr>
        <p:spPr>
          <a:xfrm>
            <a:off x="3339682" y="1968682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750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(0.87)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600DD7-09BC-425B-A843-06D235130A82}"/>
              </a:ext>
            </a:extLst>
          </p:cNvPr>
          <p:cNvSpPr/>
          <p:nvPr/>
        </p:nvSpPr>
        <p:spPr>
          <a:xfrm>
            <a:off x="3845337" y="1982950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1772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(0.86)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713609-85F3-4CBC-A98A-89FD9ACAB9BC}"/>
              </a:ext>
            </a:extLst>
          </p:cNvPr>
          <p:cNvSpPr/>
          <p:nvPr/>
        </p:nvSpPr>
        <p:spPr>
          <a:xfrm>
            <a:off x="4367211" y="1945112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742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(0.86)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53A7A7-3FE5-4EB7-AB7E-2E4B335F8982}"/>
              </a:ext>
            </a:extLst>
          </p:cNvPr>
          <p:cNvSpPr/>
          <p:nvPr/>
        </p:nvSpPr>
        <p:spPr>
          <a:xfrm>
            <a:off x="4912095" y="1945112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1181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(0.85)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6B7B004-6114-4410-9537-0BDBBE8520BF}"/>
              </a:ext>
            </a:extLst>
          </p:cNvPr>
          <p:cNvSpPr/>
          <p:nvPr/>
        </p:nvSpPr>
        <p:spPr>
          <a:xfrm>
            <a:off x="5398082" y="1944934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1378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(0.73)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068CAF-C08B-4959-BCDF-BE80B410E13F}"/>
              </a:ext>
            </a:extLst>
          </p:cNvPr>
          <p:cNvSpPr/>
          <p:nvPr/>
        </p:nvSpPr>
        <p:spPr>
          <a:xfrm>
            <a:off x="5960573" y="1983965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10577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(0.87)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1E77C7-7005-4003-870F-263BEADA18A8}"/>
              </a:ext>
            </a:extLst>
          </p:cNvPr>
          <p:cNvSpPr/>
          <p:nvPr/>
        </p:nvSpPr>
        <p:spPr>
          <a:xfrm>
            <a:off x="1751344" y="4242683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21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(0.01)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95F2C4E-BD2B-4724-8D08-F4C0D78DDD1A}"/>
              </a:ext>
            </a:extLst>
          </p:cNvPr>
          <p:cNvSpPr/>
          <p:nvPr/>
        </p:nvSpPr>
        <p:spPr>
          <a:xfrm>
            <a:off x="2279570" y="4259349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172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(0.07)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58CA04-B684-4EE6-984C-E4799647F9F6}"/>
              </a:ext>
            </a:extLst>
          </p:cNvPr>
          <p:cNvSpPr/>
          <p:nvPr/>
        </p:nvSpPr>
        <p:spPr>
          <a:xfrm>
            <a:off x="2802466" y="4226423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32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(0.04)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CBE473D-EC10-45ED-B902-D5723B33911B}"/>
              </a:ext>
            </a:extLst>
          </p:cNvPr>
          <p:cNvSpPr/>
          <p:nvPr/>
        </p:nvSpPr>
        <p:spPr>
          <a:xfrm>
            <a:off x="3322365" y="4164878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96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(0.11)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A86791-1459-4999-BDDC-96B79D75D0A7}"/>
              </a:ext>
            </a:extLst>
          </p:cNvPr>
          <p:cNvSpPr/>
          <p:nvPr/>
        </p:nvSpPr>
        <p:spPr>
          <a:xfrm>
            <a:off x="3861243" y="4117276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255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(0.12)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32EDC40-BD67-4AD6-A4E3-8D6FF9CEE76E}"/>
              </a:ext>
            </a:extLst>
          </p:cNvPr>
          <p:cNvSpPr/>
          <p:nvPr/>
        </p:nvSpPr>
        <p:spPr>
          <a:xfrm>
            <a:off x="4367211" y="4088845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94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(0.11)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B4C3A8-E75F-4AE0-A012-8A259358AB76}"/>
              </a:ext>
            </a:extLst>
          </p:cNvPr>
          <p:cNvSpPr/>
          <p:nvPr/>
        </p:nvSpPr>
        <p:spPr>
          <a:xfrm>
            <a:off x="4912095" y="4060414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185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(0.13)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6DF962-4577-4307-A821-138FE7E69F33}"/>
              </a:ext>
            </a:extLst>
          </p:cNvPr>
          <p:cNvSpPr/>
          <p:nvPr/>
        </p:nvSpPr>
        <p:spPr>
          <a:xfrm>
            <a:off x="5433295" y="3947871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495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(0.26)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216D0F-BB40-4FB4-81EE-68FC746F94E9}"/>
              </a:ext>
            </a:extLst>
          </p:cNvPr>
          <p:cNvSpPr/>
          <p:nvPr/>
        </p:nvSpPr>
        <p:spPr>
          <a:xfrm>
            <a:off x="5954495" y="4180301"/>
            <a:ext cx="787839" cy="481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1350</a:t>
            </a: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(0.11)</a:t>
            </a:r>
          </a:p>
        </p:txBody>
      </p:sp>
    </p:spTree>
    <p:extLst>
      <p:ext uri="{BB962C8B-B14F-4D97-AF65-F5344CB8AC3E}">
        <p14:creationId xmlns:p14="http://schemas.microsoft.com/office/powerpoint/2010/main" val="313399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40" grpId="0"/>
      <p:bldP spid="14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143969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223814" y="1043063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채용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퇴사자 수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85C40D9-FD06-4BF8-AFDC-BACFE77E6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2" b="5743"/>
          <a:stretch/>
        </p:blipFill>
        <p:spPr>
          <a:xfrm>
            <a:off x="631288" y="1813421"/>
            <a:ext cx="10663136" cy="19363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58A7CAF-E66C-4231-AC51-AE572B76D7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05" b="2294"/>
          <a:stretch/>
        </p:blipFill>
        <p:spPr>
          <a:xfrm>
            <a:off x="631288" y="3945204"/>
            <a:ext cx="10663136" cy="1914507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A776F181-81FD-4DAC-9713-888D09A9382F}"/>
              </a:ext>
            </a:extLst>
          </p:cNvPr>
          <p:cNvSpPr/>
          <p:nvPr/>
        </p:nvSpPr>
        <p:spPr>
          <a:xfrm>
            <a:off x="6257809" y="3749812"/>
            <a:ext cx="2433037" cy="24122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DF5C64E-7289-4617-867F-4D1496A96020}"/>
              </a:ext>
            </a:extLst>
          </p:cNvPr>
          <p:cNvSpPr/>
          <p:nvPr/>
        </p:nvSpPr>
        <p:spPr>
          <a:xfrm>
            <a:off x="8012051" y="5867867"/>
            <a:ext cx="475506" cy="475506"/>
          </a:xfrm>
          <a:prstGeom prst="ellipse">
            <a:avLst/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최저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r>
              <a:rPr lang="ko-KR" altLang="en-US" sz="1100" b="1" dirty="0">
                <a:solidFill>
                  <a:prstClr val="white"/>
                </a:solidFill>
              </a:rPr>
              <a:t>위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EF13A6B-366A-4146-9E05-6EB3815B05EE}"/>
              </a:ext>
            </a:extLst>
          </p:cNvPr>
          <p:cNvSpPr/>
          <p:nvPr/>
        </p:nvSpPr>
        <p:spPr>
          <a:xfrm>
            <a:off x="8788441" y="3749812"/>
            <a:ext cx="2512839" cy="2412280"/>
          </a:xfrm>
          <a:prstGeom prst="ellipse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2000EB-17DF-41FA-9830-59AA599A2ABB}"/>
              </a:ext>
            </a:extLst>
          </p:cNvPr>
          <p:cNvSpPr/>
          <p:nvPr/>
        </p:nvSpPr>
        <p:spPr>
          <a:xfrm>
            <a:off x="10728179" y="5859711"/>
            <a:ext cx="475506" cy="475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최대</a:t>
            </a:r>
            <a:endParaRPr lang="en-US" altLang="ko-KR" sz="1100" b="1" dirty="0">
              <a:solidFill>
                <a:prstClr val="white"/>
              </a:solidFill>
            </a:endParaRPr>
          </a:p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r>
              <a:rPr lang="ko-KR" altLang="en-US" sz="1100" b="1" dirty="0">
                <a:solidFill>
                  <a:prstClr val="white"/>
                </a:solidFill>
              </a:rPr>
              <a:t>위</a:t>
            </a:r>
          </a:p>
        </p:txBody>
      </p:sp>
    </p:spTree>
    <p:extLst>
      <p:ext uri="{BB962C8B-B14F-4D97-AF65-F5344CB8AC3E}">
        <p14:creationId xmlns:p14="http://schemas.microsoft.com/office/powerpoint/2010/main" val="44845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797" y="168534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 6"/>
          <p:cNvSpPr/>
          <p:nvPr/>
        </p:nvSpPr>
        <p:spPr>
          <a:xfrm rot="10800000">
            <a:off x="2252006" y="2017480"/>
            <a:ext cx="4251325" cy="1066086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304324" y="219425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4933492" y="2172083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497002" y="2172083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2900495" y="2187510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자유형 43"/>
          <p:cNvSpPr/>
          <p:nvPr/>
        </p:nvSpPr>
        <p:spPr>
          <a:xfrm>
            <a:off x="5388716" y="3184732"/>
            <a:ext cx="4251325" cy="1060929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5" name="Group 9"/>
          <p:cNvGrpSpPr>
            <a:grpSpLocks noChangeAspect="1"/>
          </p:cNvGrpSpPr>
          <p:nvPr/>
        </p:nvGrpSpPr>
        <p:grpSpPr bwMode="auto">
          <a:xfrm>
            <a:off x="5295321" y="217860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9"/>
          <p:cNvGrpSpPr>
            <a:grpSpLocks noChangeAspect="1"/>
          </p:cNvGrpSpPr>
          <p:nvPr/>
        </p:nvGrpSpPr>
        <p:grpSpPr bwMode="auto">
          <a:xfrm>
            <a:off x="5685394" y="217860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9"/>
          <p:cNvGrpSpPr>
            <a:grpSpLocks noChangeAspect="1"/>
          </p:cNvGrpSpPr>
          <p:nvPr/>
        </p:nvGrpSpPr>
        <p:grpSpPr bwMode="auto">
          <a:xfrm>
            <a:off x="6073157" y="216368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8" name="타원 127"/>
          <p:cNvSpPr/>
          <p:nvPr/>
        </p:nvSpPr>
        <p:spPr>
          <a:xfrm>
            <a:off x="691871" y="1849113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725927" y="2938277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-266877" y="1130039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2-1)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카드사별 남녀 성비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4" name="Group 4">
            <a:extLst>
              <a:ext uri="{FF2B5EF4-FFF2-40B4-BE49-F238E27FC236}">
                <a16:creationId xmlns:a16="http://schemas.microsoft.com/office/drawing/2014/main" id="{D318FB1E-AB36-4D01-BCCB-865E51A412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29754" y="218980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4FA22539-66B7-4A1F-9F49-086A6774B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B05ABA8D-8FCC-4C86-B93E-99EDF321B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Group 4">
            <a:extLst>
              <a:ext uri="{FF2B5EF4-FFF2-40B4-BE49-F238E27FC236}">
                <a16:creationId xmlns:a16="http://schemas.microsoft.com/office/drawing/2014/main" id="{FB133E03-D609-4559-BA32-8E5358F5DE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16737" y="218980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7F9BBDB8-7707-4A53-B02A-A721255B4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70209C42-5D1F-41BC-8F40-1E89086E3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3" name="Group 4">
            <a:extLst>
              <a:ext uri="{FF2B5EF4-FFF2-40B4-BE49-F238E27FC236}">
                <a16:creationId xmlns:a16="http://schemas.microsoft.com/office/drawing/2014/main" id="{0F17DAA5-497E-48AE-89B4-D2AC9686F8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825" y="2172384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232C874D-FEBE-4AA1-8F9A-1D918E4B1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EF8AF04E-BBBA-48C2-B077-A7DCFA21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6" name="타원 145">
            <a:extLst>
              <a:ext uri="{FF2B5EF4-FFF2-40B4-BE49-F238E27FC236}">
                <a16:creationId xmlns:a16="http://schemas.microsoft.com/office/drawing/2014/main" id="{C07FD117-B043-4928-8C90-9872F0B3D0A4}"/>
              </a:ext>
            </a:extLst>
          </p:cNvPr>
          <p:cNvSpPr/>
          <p:nvPr/>
        </p:nvSpPr>
        <p:spPr>
          <a:xfrm>
            <a:off x="9725927" y="4988553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056CE3E-28AF-4E96-BC41-97F4708400D0}"/>
              </a:ext>
            </a:extLst>
          </p:cNvPr>
          <p:cNvSpPr/>
          <p:nvPr/>
        </p:nvSpPr>
        <p:spPr>
          <a:xfrm>
            <a:off x="785589" y="4206908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자유형 6">
            <a:extLst>
              <a:ext uri="{FF2B5EF4-FFF2-40B4-BE49-F238E27FC236}">
                <a16:creationId xmlns:a16="http://schemas.microsoft.com/office/drawing/2014/main" id="{4AD20E01-C4EF-43DD-966B-7156E943FC84}"/>
              </a:ext>
            </a:extLst>
          </p:cNvPr>
          <p:cNvSpPr/>
          <p:nvPr/>
        </p:nvSpPr>
        <p:spPr>
          <a:xfrm rot="10800000">
            <a:off x="2341855" y="4335437"/>
            <a:ext cx="4251325" cy="101011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자유형 43">
            <a:extLst>
              <a:ext uri="{FF2B5EF4-FFF2-40B4-BE49-F238E27FC236}">
                <a16:creationId xmlns:a16="http://schemas.microsoft.com/office/drawing/2014/main" id="{E73C003D-DDBF-48E9-9B20-BF6A1317FE5A}"/>
              </a:ext>
            </a:extLst>
          </p:cNvPr>
          <p:cNvSpPr/>
          <p:nvPr/>
        </p:nvSpPr>
        <p:spPr>
          <a:xfrm>
            <a:off x="5308557" y="5470563"/>
            <a:ext cx="4251325" cy="101011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8" name="Group 4">
            <a:extLst>
              <a:ext uri="{FF2B5EF4-FFF2-40B4-BE49-F238E27FC236}">
                <a16:creationId xmlns:a16="http://schemas.microsoft.com/office/drawing/2014/main" id="{F774EBA9-DE94-447D-950E-536D4CA33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9865" y="452853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1AC5D651-E1A1-48CE-A8E5-178301F10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0AD4C60E-C12F-4F9C-BD93-F7B07AF52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8F6AB036-A3AF-4A73-9FFE-D601FD3673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19033" y="4506363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F392CCAF-25D2-4B45-991E-1A8DA85C4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D23E8113-C7E8-4C03-A228-6D13CE606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Group 4">
            <a:extLst>
              <a:ext uri="{FF2B5EF4-FFF2-40B4-BE49-F238E27FC236}">
                <a16:creationId xmlns:a16="http://schemas.microsoft.com/office/drawing/2014/main" id="{55ABA8AE-46AD-4828-8608-F9F6CBCF20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82543" y="4506363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43076413-9BAC-428E-8975-E761FF08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F83885A3-4EFF-44C6-98D8-C84D81E3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Group 4">
            <a:extLst>
              <a:ext uri="{FF2B5EF4-FFF2-40B4-BE49-F238E27FC236}">
                <a16:creationId xmlns:a16="http://schemas.microsoft.com/office/drawing/2014/main" id="{9A9AFC83-7629-4F6E-95AA-14B538285C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86036" y="4521790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6269A975-1390-408C-B8DD-2CC58677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35E8E6BE-43D2-4300-95E5-4F1E729E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Group 9">
            <a:extLst>
              <a:ext uri="{FF2B5EF4-FFF2-40B4-BE49-F238E27FC236}">
                <a16:creationId xmlns:a16="http://schemas.microsoft.com/office/drawing/2014/main" id="{60ED3826-5332-4FB2-B516-E3F4BDF0C3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80862" y="451288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CFCD42E0-11AC-4028-BED8-6FB7FA576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D483E678-FB44-4FC9-BCE2-6BACA8147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oup 9">
            <a:extLst>
              <a:ext uri="{FF2B5EF4-FFF2-40B4-BE49-F238E27FC236}">
                <a16:creationId xmlns:a16="http://schemas.microsoft.com/office/drawing/2014/main" id="{CCCEF3DD-CB6E-4C96-B866-7CA220A222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70935" y="451288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9973FEBD-E18F-4C98-9C26-A25ED4ACE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6D041C57-5F36-42FF-89CA-5CBBE9C2E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Group 9">
            <a:extLst>
              <a:ext uri="{FF2B5EF4-FFF2-40B4-BE49-F238E27FC236}">
                <a16:creationId xmlns:a16="http://schemas.microsoft.com/office/drawing/2014/main" id="{A9135DB8-A3C2-4DF6-B5E5-E748973F05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60310" y="451288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68A53DB2-2693-43F4-BBC6-AA012B5CA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24FBBC59-6D9B-4A46-8709-0F613FBFA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4">
            <a:extLst>
              <a:ext uri="{FF2B5EF4-FFF2-40B4-BE49-F238E27FC236}">
                <a16:creationId xmlns:a16="http://schemas.microsoft.com/office/drawing/2014/main" id="{72605B61-5425-4D7A-B263-C4E256260B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15295" y="452408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85DC563E-F903-4BD0-99CD-B3AA0583B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E2702315-93A6-4D8A-BE93-E9EC96810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Group 4">
            <a:extLst>
              <a:ext uri="{FF2B5EF4-FFF2-40B4-BE49-F238E27FC236}">
                <a16:creationId xmlns:a16="http://schemas.microsoft.com/office/drawing/2014/main" id="{469AA0A2-F99A-43C6-9699-7A00BB6AB7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02278" y="452408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C78F4C9E-E543-4CDD-993B-F28395DB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FB1D4A3A-D948-45F9-9B80-BCEEB97C0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6" name="Group 4">
            <a:extLst>
              <a:ext uri="{FF2B5EF4-FFF2-40B4-BE49-F238E27FC236}">
                <a16:creationId xmlns:a16="http://schemas.microsoft.com/office/drawing/2014/main" id="{6846A845-E2CF-440A-8633-4190263A00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17366" y="4506664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3593057-C387-4949-98FE-6FDDBE6D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E3CDB29-C60F-497C-A794-75F6709F2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9">
            <a:extLst>
              <a:ext uri="{FF2B5EF4-FFF2-40B4-BE49-F238E27FC236}">
                <a16:creationId xmlns:a16="http://schemas.microsoft.com/office/drawing/2014/main" id="{674B2D6D-95AC-4736-BB24-C7628536C6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20024" y="570982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44BAA135-8B46-44D8-9F13-D705F8D14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647376B9-941C-468E-8A45-1EF13E4E1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" name="Group 9">
            <a:extLst>
              <a:ext uri="{FF2B5EF4-FFF2-40B4-BE49-F238E27FC236}">
                <a16:creationId xmlns:a16="http://schemas.microsoft.com/office/drawing/2014/main" id="{F1BF5FA9-1274-4CA2-9A80-B0EF37278B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2722" y="569363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562A1708-0E98-4A15-90FD-B6E22BAAC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DFE890FA-E087-4452-84A4-5708C8778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48C37F26-6635-48B6-8FCD-1A0ABEC57E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8062" y="569503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82810017-E674-4F52-86B3-EC905EB5D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56791430-C1E3-4D33-BBFC-4151C356C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8" name="Group 9">
            <a:extLst>
              <a:ext uri="{FF2B5EF4-FFF2-40B4-BE49-F238E27FC236}">
                <a16:creationId xmlns:a16="http://schemas.microsoft.com/office/drawing/2014/main" id="{A9C1D7C9-20FA-45AA-9AF6-C9536614FF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6751" y="569363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7DD33DFD-5EDD-4929-A7B7-D2D261AE8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9A4F754F-0B91-403D-8D47-7762F31D8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Group 4">
            <a:extLst>
              <a:ext uri="{FF2B5EF4-FFF2-40B4-BE49-F238E27FC236}">
                <a16:creationId xmlns:a16="http://schemas.microsoft.com/office/drawing/2014/main" id="{C8114C83-AC68-4859-A4D4-CB38C6A32A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93489" y="568120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39C24059-EA6B-44BC-A35B-78D5957DE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6A20F28D-22E2-401F-8431-8CD8FB69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4" name="Group 4">
            <a:extLst>
              <a:ext uri="{FF2B5EF4-FFF2-40B4-BE49-F238E27FC236}">
                <a16:creationId xmlns:a16="http://schemas.microsoft.com/office/drawing/2014/main" id="{1C4B84E7-55DB-496B-8EA4-EB528657A9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00074" y="569363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E1B5B230-BE4D-473C-8BB3-CF1BB8B72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34505FED-BC9E-4E2C-8A32-4D781990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7" name="Group 4">
            <a:extLst>
              <a:ext uri="{FF2B5EF4-FFF2-40B4-BE49-F238E27FC236}">
                <a16:creationId xmlns:a16="http://schemas.microsoft.com/office/drawing/2014/main" id="{70058FEE-4735-4007-8883-B02C9C6FD7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93624" y="568120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58E3EB98-6175-465B-A4EF-D72D75EE6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ACA4A539-5BC5-4974-82DA-70819A376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24C1E583-ED23-43E0-92C8-7B0DE24C7B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8728" y="568426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B4AE3A2D-3965-42B5-9D37-C2A89F40A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16CA42C2-4F82-4FFC-9164-995F95060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Group 4">
            <a:extLst>
              <a:ext uri="{FF2B5EF4-FFF2-40B4-BE49-F238E27FC236}">
                <a16:creationId xmlns:a16="http://schemas.microsoft.com/office/drawing/2014/main" id="{0DC4E02B-C4C5-425C-B4FF-FC99F86CB4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70627" y="5703605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64977657-4223-4EE5-9A41-7169BCC40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A76177DA-5851-4711-BC89-394DCA59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Group 9">
            <a:extLst>
              <a:ext uri="{FF2B5EF4-FFF2-40B4-BE49-F238E27FC236}">
                <a16:creationId xmlns:a16="http://schemas.microsoft.com/office/drawing/2014/main" id="{5D383548-36F6-47DF-89DD-8915EFD266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15003" y="570217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0A4D69DD-13CA-4A08-B5CC-1046C0F12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E35CF9F9-BA2D-4396-89B4-D21382DCC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1" name="Group 9">
            <a:extLst>
              <a:ext uri="{FF2B5EF4-FFF2-40B4-BE49-F238E27FC236}">
                <a16:creationId xmlns:a16="http://schemas.microsoft.com/office/drawing/2014/main" id="{4DCD0EA4-5E5B-4CAB-8B66-A5BF01459E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07177" y="340647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77138017-E6CE-4173-8253-AA323F79E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A2A0FC4F-1F5D-4E4A-9783-AC53C32F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Group 9">
            <a:extLst>
              <a:ext uri="{FF2B5EF4-FFF2-40B4-BE49-F238E27FC236}">
                <a16:creationId xmlns:a16="http://schemas.microsoft.com/office/drawing/2014/main" id="{B611F203-98B1-4842-A7C0-2B61B2AFE7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89875" y="339028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316470D6-62D5-4E86-BD35-0D2304FB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EAE4F66C-2668-4F9F-AD6A-A854AF902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4" name="Group 9">
            <a:extLst>
              <a:ext uri="{FF2B5EF4-FFF2-40B4-BE49-F238E27FC236}">
                <a16:creationId xmlns:a16="http://schemas.microsoft.com/office/drawing/2014/main" id="{CF603228-AF2D-4D67-9224-2165E220C2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5215" y="339168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4EB3BF38-1046-4A5E-919F-45EA159B9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D9535696-CF07-4481-A1DC-9A214333D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Group 9">
            <a:extLst>
              <a:ext uri="{FF2B5EF4-FFF2-40B4-BE49-F238E27FC236}">
                <a16:creationId xmlns:a16="http://schemas.microsoft.com/office/drawing/2014/main" id="{EF872780-7E0E-4E5E-BC30-B932F03C26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3904" y="339028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2EFCCAA1-4CA4-4327-9241-512A9EFAD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BE23438C-7C4D-4277-A84B-1009F0728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Group 4">
            <a:extLst>
              <a:ext uri="{FF2B5EF4-FFF2-40B4-BE49-F238E27FC236}">
                <a16:creationId xmlns:a16="http://schemas.microsoft.com/office/drawing/2014/main" id="{F7CC280F-A587-4058-A978-926AEB7D71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0642" y="337785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DC6C9183-C760-43E7-BAC6-B20F9C918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466B1B68-8E52-44A9-9E93-ACB7582C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Group 4">
            <a:extLst>
              <a:ext uri="{FF2B5EF4-FFF2-40B4-BE49-F238E27FC236}">
                <a16:creationId xmlns:a16="http://schemas.microsoft.com/office/drawing/2014/main" id="{29B5EFA6-15A3-47E7-B830-6FD71F3119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87227" y="339028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64" name="Freeform 5">
              <a:extLst>
                <a:ext uri="{FF2B5EF4-FFF2-40B4-BE49-F238E27FC236}">
                  <a16:creationId xmlns:a16="http://schemas.microsoft.com/office/drawing/2014/main" id="{140F6CD8-09FF-42F3-AE63-CD446C8AD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CC9F960F-1EEC-40A6-80CA-D11069BDB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6" name="Group 4">
            <a:extLst>
              <a:ext uri="{FF2B5EF4-FFF2-40B4-BE49-F238E27FC236}">
                <a16:creationId xmlns:a16="http://schemas.microsoft.com/office/drawing/2014/main" id="{7E0254C2-3F15-4F93-9FBD-0E9874A705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80777" y="337785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632A6F70-184A-4C39-AB8E-EAD42C9A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95762300-D7A8-40B5-A4FE-63576398C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9" name="Group 4">
            <a:extLst>
              <a:ext uri="{FF2B5EF4-FFF2-40B4-BE49-F238E27FC236}">
                <a16:creationId xmlns:a16="http://schemas.microsoft.com/office/drawing/2014/main" id="{E4FBC00A-A317-4A2A-8394-7C39AE6E72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5881" y="338091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0" name="Freeform 5">
              <a:extLst>
                <a:ext uri="{FF2B5EF4-FFF2-40B4-BE49-F238E27FC236}">
                  <a16:creationId xmlns:a16="http://schemas.microsoft.com/office/drawing/2014/main" id="{1DBD4C35-D19C-47C6-A937-AF6978BBA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6">
              <a:extLst>
                <a:ext uri="{FF2B5EF4-FFF2-40B4-BE49-F238E27FC236}">
                  <a16:creationId xmlns:a16="http://schemas.microsoft.com/office/drawing/2014/main" id="{0D78D27C-0196-4408-B03F-548A7E56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2" name="Group 4">
            <a:extLst>
              <a:ext uri="{FF2B5EF4-FFF2-40B4-BE49-F238E27FC236}">
                <a16:creationId xmlns:a16="http://schemas.microsoft.com/office/drawing/2014/main" id="{E859A3B3-CDC6-455A-9092-E1B047821B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57780" y="3400255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3" name="Freeform 5">
              <a:extLst>
                <a:ext uri="{FF2B5EF4-FFF2-40B4-BE49-F238E27FC236}">
                  <a16:creationId xmlns:a16="http://schemas.microsoft.com/office/drawing/2014/main" id="{AEF137B1-7364-42F1-A617-7FF15291D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EB3C826C-B883-487B-A9A7-FAB782310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Group 4">
            <a:extLst>
              <a:ext uri="{FF2B5EF4-FFF2-40B4-BE49-F238E27FC236}">
                <a16:creationId xmlns:a16="http://schemas.microsoft.com/office/drawing/2014/main" id="{EAF4DD61-D89E-4864-A2E7-8EA07ED791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4331" y="338711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DE191D76-3889-45B4-9158-424B19018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A26B2E00-4AD5-402C-B097-098E65F0C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A58EB2E-DBA7-46C4-8554-05362C9722AB}"/>
              </a:ext>
            </a:extLst>
          </p:cNvPr>
          <p:cNvSpPr/>
          <p:nvPr/>
        </p:nvSpPr>
        <p:spPr>
          <a:xfrm>
            <a:off x="7016204" y="1643250"/>
            <a:ext cx="282769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성비가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5:5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ko-KR" altLang="en-US" sz="1600" b="1" dirty="0" err="1">
                <a:solidFill>
                  <a:srgbClr val="0070C0"/>
                </a:solidFill>
              </a:rPr>
              <a:t>우리카드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빼고 다른 카드사는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6:4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비율이다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75" name="Picture 8" descr="신한카드로고 국문">
            <a:extLst>
              <a:ext uri="{FF2B5EF4-FFF2-40B4-BE49-F238E27FC236}">
                <a16:creationId xmlns:a16="http://schemas.microsoft.com/office/drawing/2014/main" id="{8EF28948-003C-4C9D-A0B6-D4B543F5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73" y="2233922"/>
            <a:ext cx="740298" cy="69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0">
            <a:extLst>
              <a:ext uri="{FF2B5EF4-FFF2-40B4-BE49-F238E27FC236}">
                <a16:creationId xmlns:a16="http://schemas.microsoft.com/office/drawing/2014/main" id="{84B6043D-EDBB-45A0-A11C-7A19F6327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6" t="4981" r="41139" b="71900"/>
          <a:stretch/>
        </p:blipFill>
        <p:spPr bwMode="auto">
          <a:xfrm>
            <a:off x="9821369" y="3457298"/>
            <a:ext cx="1296931" cy="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2">
            <a:extLst>
              <a:ext uri="{FF2B5EF4-FFF2-40B4-BE49-F238E27FC236}">
                <a16:creationId xmlns:a16="http://schemas.microsoft.com/office/drawing/2014/main" id="{586AC739-0A66-4E01-9C5A-66D13B2E9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3" t="36153" r="44183" b="43943"/>
          <a:stretch/>
        </p:blipFill>
        <p:spPr bwMode="auto">
          <a:xfrm>
            <a:off x="1020039" y="4617634"/>
            <a:ext cx="1069425" cy="45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그림 181">
            <a:extLst>
              <a:ext uri="{FF2B5EF4-FFF2-40B4-BE49-F238E27FC236}">
                <a16:creationId xmlns:a16="http://schemas.microsoft.com/office/drawing/2014/main" id="{A908057D-551B-40BA-84D6-36BAFE6F9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46" y="5265408"/>
            <a:ext cx="763000" cy="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797" y="168534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 6"/>
          <p:cNvSpPr/>
          <p:nvPr/>
        </p:nvSpPr>
        <p:spPr>
          <a:xfrm rot="10800000">
            <a:off x="2252006" y="2017480"/>
            <a:ext cx="4251325" cy="1066086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304324" y="219425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4933492" y="2172083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497002" y="2172083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2900495" y="2187510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자유형 43"/>
          <p:cNvSpPr/>
          <p:nvPr/>
        </p:nvSpPr>
        <p:spPr>
          <a:xfrm>
            <a:off x="5388716" y="3184732"/>
            <a:ext cx="4251325" cy="1060929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5" name="Group 9"/>
          <p:cNvGrpSpPr>
            <a:grpSpLocks noChangeAspect="1"/>
          </p:cNvGrpSpPr>
          <p:nvPr/>
        </p:nvGrpSpPr>
        <p:grpSpPr bwMode="auto">
          <a:xfrm>
            <a:off x="5295321" y="217860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9"/>
          <p:cNvGrpSpPr>
            <a:grpSpLocks noChangeAspect="1"/>
          </p:cNvGrpSpPr>
          <p:nvPr/>
        </p:nvGrpSpPr>
        <p:grpSpPr bwMode="auto">
          <a:xfrm>
            <a:off x="5685394" y="217860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9"/>
          <p:cNvGrpSpPr>
            <a:grpSpLocks noChangeAspect="1"/>
          </p:cNvGrpSpPr>
          <p:nvPr/>
        </p:nvGrpSpPr>
        <p:grpSpPr bwMode="auto">
          <a:xfrm>
            <a:off x="6073157" y="216368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8" name="타원 127"/>
          <p:cNvSpPr/>
          <p:nvPr/>
        </p:nvSpPr>
        <p:spPr>
          <a:xfrm>
            <a:off x="691871" y="1849113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725927" y="2938277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-266877" y="1130039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2-1)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카드사별 남녀 성비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4" name="Group 4">
            <a:extLst>
              <a:ext uri="{FF2B5EF4-FFF2-40B4-BE49-F238E27FC236}">
                <a16:creationId xmlns:a16="http://schemas.microsoft.com/office/drawing/2014/main" id="{D318FB1E-AB36-4D01-BCCB-865E51A412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29754" y="218980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4FA22539-66B7-4A1F-9F49-086A6774B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B05ABA8D-8FCC-4C86-B93E-99EDF321B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Group 4">
            <a:extLst>
              <a:ext uri="{FF2B5EF4-FFF2-40B4-BE49-F238E27FC236}">
                <a16:creationId xmlns:a16="http://schemas.microsoft.com/office/drawing/2014/main" id="{FB133E03-D609-4559-BA32-8E5358F5DE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16737" y="218980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7F9BBDB8-7707-4A53-B02A-A721255B4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70209C42-5D1F-41BC-8F40-1E89086E3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3" name="Group 4">
            <a:extLst>
              <a:ext uri="{FF2B5EF4-FFF2-40B4-BE49-F238E27FC236}">
                <a16:creationId xmlns:a16="http://schemas.microsoft.com/office/drawing/2014/main" id="{0F17DAA5-497E-48AE-89B4-D2AC9686F8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825" y="2172384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232C874D-FEBE-4AA1-8F9A-1D918E4B1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EF8AF04E-BBBA-48C2-B077-A7DCFA21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6" name="타원 145">
            <a:extLst>
              <a:ext uri="{FF2B5EF4-FFF2-40B4-BE49-F238E27FC236}">
                <a16:creationId xmlns:a16="http://schemas.microsoft.com/office/drawing/2014/main" id="{C07FD117-B043-4928-8C90-9872F0B3D0A4}"/>
              </a:ext>
            </a:extLst>
          </p:cNvPr>
          <p:cNvSpPr/>
          <p:nvPr/>
        </p:nvSpPr>
        <p:spPr>
          <a:xfrm>
            <a:off x="9725927" y="4988553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056CE3E-28AF-4E96-BC41-97F4708400D0}"/>
              </a:ext>
            </a:extLst>
          </p:cNvPr>
          <p:cNvSpPr/>
          <p:nvPr/>
        </p:nvSpPr>
        <p:spPr>
          <a:xfrm>
            <a:off x="785589" y="4206908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자유형 6">
            <a:extLst>
              <a:ext uri="{FF2B5EF4-FFF2-40B4-BE49-F238E27FC236}">
                <a16:creationId xmlns:a16="http://schemas.microsoft.com/office/drawing/2014/main" id="{4AD20E01-C4EF-43DD-966B-7156E943FC84}"/>
              </a:ext>
            </a:extLst>
          </p:cNvPr>
          <p:cNvSpPr/>
          <p:nvPr/>
        </p:nvSpPr>
        <p:spPr>
          <a:xfrm rot="10800000">
            <a:off x="2341855" y="4335437"/>
            <a:ext cx="4251325" cy="101011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자유형 43">
            <a:extLst>
              <a:ext uri="{FF2B5EF4-FFF2-40B4-BE49-F238E27FC236}">
                <a16:creationId xmlns:a16="http://schemas.microsoft.com/office/drawing/2014/main" id="{E73C003D-DDBF-48E9-9B20-BF6A1317FE5A}"/>
              </a:ext>
            </a:extLst>
          </p:cNvPr>
          <p:cNvSpPr/>
          <p:nvPr/>
        </p:nvSpPr>
        <p:spPr>
          <a:xfrm>
            <a:off x="5308557" y="5470563"/>
            <a:ext cx="4251325" cy="101011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FD93A7D4-6D61-4495-BAE2-318E2FCA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711" y="5556379"/>
            <a:ext cx="1270473" cy="2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CED8536-2430-477A-A3E8-0234C56E2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8" y="1853834"/>
            <a:ext cx="1196385" cy="1196385"/>
          </a:xfrm>
          <a:prstGeom prst="rect">
            <a:avLst/>
          </a:prstGeom>
        </p:spPr>
      </p:pic>
      <p:pic>
        <p:nvPicPr>
          <p:cNvPr id="62" name="Picture 2" descr="Corporate Identity">
            <a:extLst>
              <a:ext uri="{FF2B5EF4-FFF2-40B4-BE49-F238E27FC236}">
                <a16:creationId xmlns:a16="http://schemas.microsoft.com/office/drawing/2014/main" id="{A4E4C39D-8EE4-41A1-A7ED-7DEF79899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8" t="57999"/>
          <a:stretch/>
        </p:blipFill>
        <p:spPr bwMode="auto">
          <a:xfrm>
            <a:off x="10106173" y="3744607"/>
            <a:ext cx="717713" cy="2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orporate Identity">
            <a:extLst>
              <a:ext uri="{FF2B5EF4-FFF2-40B4-BE49-F238E27FC236}">
                <a16:creationId xmlns:a16="http://schemas.microsoft.com/office/drawing/2014/main" id="{63B9D40D-D8CE-4691-A80B-1F4AAF974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" t="60784" r="64236" b="-3116"/>
          <a:stretch/>
        </p:blipFill>
        <p:spPr bwMode="auto">
          <a:xfrm>
            <a:off x="10159518" y="3377850"/>
            <a:ext cx="495143" cy="43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C976DD4-839D-42EE-B551-003FF82DB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689" y="4530977"/>
            <a:ext cx="949874" cy="722510"/>
          </a:xfrm>
          <a:prstGeom prst="rect">
            <a:avLst/>
          </a:prstGeom>
        </p:spPr>
      </p:pic>
      <p:grpSp>
        <p:nvGrpSpPr>
          <p:cNvPr id="68" name="Group 4">
            <a:extLst>
              <a:ext uri="{FF2B5EF4-FFF2-40B4-BE49-F238E27FC236}">
                <a16:creationId xmlns:a16="http://schemas.microsoft.com/office/drawing/2014/main" id="{F774EBA9-DE94-447D-950E-536D4CA33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9865" y="452853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1AC5D651-E1A1-48CE-A8E5-178301F10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0AD4C60E-C12F-4F9C-BD93-F7B07AF52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8F6AB036-A3AF-4A73-9FFE-D601FD3673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19033" y="4506363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F392CCAF-25D2-4B45-991E-1A8DA85C4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D23E8113-C7E8-4C03-A228-6D13CE606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Group 4">
            <a:extLst>
              <a:ext uri="{FF2B5EF4-FFF2-40B4-BE49-F238E27FC236}">
                <a16:creationId xmlns:a16="http://schemas.microsoft.com/office/drawing/2014/main" id="{55ABA8AE-46AD-4828-8608-F9F6CBCF20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82543" y="4506363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43076413-9BAC-428E-8975-E761FF08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F83885A3-4EFF-44C6-98D8-C84D81E3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Group 4">
            <a:extLst>
              <a:ext uri="{FF2B5EF4-FFF2-40B4-BE49-F238E27FC236}">
                <a16:creationId xmlns:a16="http://schemas.microsoft.com/office/drawing/2014/main" id="{9A9AFC83-7629-4F6E-95AA-14B538285C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86036" y="4521790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6269A975-1390-408C-B8DD-2CC58677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35E8E6BE-43D2-4300-95E5-4F1E729E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Group 9">
            <a:extLst>
              <a:ext uri="{FF2B5EF4-FFF2-40B4-BE49-F238E27FC236}">
                <a16:creationId xmlns:a16="http://schemas.microsoft.com/office/drawing/2014/main" id="{60ED3826-5332-4FB2-B516-E3F4BDF0C3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80862" y="451288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CFCD42E0-11AC-4028-BED8-6FB7FA576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D483E678-FB44-4FC9-BCE2-6BACA8147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oup 9">
            <a:extLst>
              <a:ext uri="{FF2B5EF4-FFF2-40B4-BE49-F238E27FC236}">
                <a16:creationId xmlns:a16="http://schemas.microsoft.com/office/drawing/2014/main" id="{CCCEF3DD-CB6E-4C96-B866-7CA220A222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70935" y="451288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9973FEBD-E18F-4C98-9C26-A25ED4ACE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6D041C57-5F36-42FF-89CA-5CBBE9C2E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Group 9">
            <a:extLst>
              <a:ext uri="{FF2B5EF4-FFF2-40B4-BE49-F238E27FC236}">
                <a16:creationId xmlns:a16="http://schemas.microsoft.com/office/drawing/2014/main" id="{A9135DB8-A3C2-4DF6-B5E5-E748973F05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60310" y="451288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68A53DB2-2693-43F4-BBC6-AA012B5CA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24FBBC59-6D9B-4A46-8709-0F613FBFA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4">
            <a:extLst>
              <a:ext uri="{FF2B5EF4-FFF2-40B4-BE49-F238E27FC236}">
                <a16:creationId xmlns:a16="http://schemas.microsoft.com/office/drawing/2014/main" id="{72605B61-5425-4D7A-B263-C4E256260B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15295" y="452408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85DC563E-F903-4BD0-99CD-B3AA0583B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E2702315-93A6-4D8A-BE93-E9EC96810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Group 4">
            <a:extLst>
              <a:ext uri="{FF2B5EF4-FFF2-40B4-BE49-F238E27FC236}">
                <a16:creationId xmlns:a16="http://schemas.microsoft.com/office/drawing/2014/main" id="{469AA0A2-F99A-43C6-9699-7A00BB6AB7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02278" y="452408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C78F4C9E-E543-4CDD-993B-F28395DB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FB1D4A3A-D948-45F9-9B80-BCEEB97C0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6" name="Group 4">
            <a:extLst>
              <a:ext uri="{FF2B5EF4-FFF2-40B4-BE49-F238E27FC236}">
                <a16:creationId xmlns:a16="http://schemas.microsoft.com/office/drawing/2014/main" id="{6846A845-E2CF-440A-8633-4190263A00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17366" y="4506664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3593057-C387-4949-98FE-6FDDBE6D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E3CDB29-C60F-497C-A794-75F6709F2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9">
            <a:extLst>
              <a:ext uri="{FF2B5EF4-FFF2-40B4-BE49-F238E27FC236}">
                <a16:creationId xmlns:a16="http://schemas.microsoft.com/office/drawing/2014/main" id="{674B2D6D-95AC-4736-BB24-C7628536C6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20024" y="570982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44BAA135-8B46-44D8-9F13-D705F8D14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647376B9-941C-468E-8A45-1EF13E4E1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" name="Group 9">
            <a:extLst>
              <a:ext uri="{FF2B5EF4-FFF2-40B4-BE49-F238E27FC236}">
                <a16:creationId xmlns:a16="http://schemas.microsoft.com/office/drawing/2014/main" id="{F1BF5FA9-1274-4CA2-9A80-B0EF37278B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2722" y="569363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562A1708-0E98-4A15-90FD-B6E22BAAC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DFE890FA-E087-4452-84A4-5708C8778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48C37F26-6635-48B6-8FCD-1A0ABEC57E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8062" y="569503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82810017-E674-4F52-86B3-EC905EB5D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56791430-C1E3-4D33-BBFC-4151C356C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8" name="Group 9">
            <a:extLst>
              <a:ext uri="{FF2B5EF4-FFF2-40B4-BE49-F238E27FC236}">
                <a16:creationId xmlns:a16="http://schemas.microsoft.com/office/drawing/2014/main" id="{A9C1D7C9-20FA-45AA-9AF6-C9536614FF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6751" y="569363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7DD33DFD-5EDD-4929-A7B7-D2D261AE8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9A4F754F-0B91-403D-8D47-7762F31D8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Group 4">
            <a:extLst>
              <a:ext uri="{FF2B5EF4-FFF2-40B4-BE49-F238E27FC236}">
                <a16:creationId xmlns:a16="http://schemas.microsoft.com/office/drawing/2014/main" id="{C8114C83-AC68-4859-A4D4-CB38C6A32A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93489" y="568120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39C24059-EA6B-44BC-A35B-78D5957DE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6A20F28D-22E2-401F-8431-8CD8FB69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4" name="Group 4">
            <a:extLst>
              <a:ext uri="{FF2B5EF4-FFF2-40B4-BE49-F238E27FC236}">
                <a16:creationId xmlns:a16="http://schemas.microsoft.com/office/drawing/2014/main" id="{1C4B84E7-55DB-496B-8EA4-EB528657A9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00074" y="569363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E1B5B230-BE4D-473C-8BB3-CF1BB8B72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34505FED-BC9E-4E2C-8A32-4D781990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7" name="Group 4">
            <a:extLst>
              <a:ext uri="{FF2B5EF4-FFF2-40B4-BE49-F238E27FC236}">
                <a16:creationId xmlns:a16="http://schemas.microsoft.com/office/drawing/2014/main" id="{70058FEE-4735-4007-8883-B02C9C6FD7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93624" y="568120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58E3EB98-6175-465B-A4EF-D72D75EE6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ACA4A539-5BC5-4974-82DA-70819A376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24C1E583-ED23-43E0-92C8-7B0DE24C7B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8728" y="568426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B4AE3A2D-3965-42B5-9D37-C2A89F40A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16CA42C2-4F82-4FFC-9164-995F95060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Group 4">
            <a:extLst>
              <a:ext uri="{FF2B5EF4-FFF2-40B4-BE49-F238E27FC236}">
                <a16:creationId xmlns:a16="http://schemas.microsoft.com/office/drawing/2014/main" id="{0DC4E02B-C4C5-425C-B4FF-FC99F86CB4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70627" y="5703605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64977657-4223-4EE5-9A41-7169BCC40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A76177DA-5851-4711-BC89-394DCA59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Group 9">
            <a:extLst>
              <a:ext uri="{FF2B5EF4-FFF2-40B4-BE49-F238E27FC236}">
                <a16:creationId xmlns:a16="http://schemas.microsoft.com/office/drawing/2014/main" id="{5D383548-36F6-47DF-89DD-8915EFD266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15003" y="570217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0A4D69DD-13CA-4A08-B5CC-1046C0F12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E35CF9F9-BA2D-4396-89B4-D21382DCC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1" name="Group 9">
            <a:extLst>
              <a:ext uri="{FF2B5EF4-FFF2-40B4-BE49-F238E27FC236}">
                <a16:creationId xmlns:a16="http://schemas.microsoft.com/office/drawing/2014/main" id="{4DCD0EA4-5E5B-4CAB-8B66-A5BF01459E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07177" y="340647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77138017-E6CE-4173-8253-AA323F79E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A2A0FC4F-1F5D-4E4A-9783-AC53C32F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Group 9">
            <a:extLst>
              <a:ext uri="{FF2B5EF4-FFF2-40B4-BE49-F238E27FC236}">
                <a16:creationId xmlns:a16="http://schemas.microsoft.com/office/drawing/2014/main" id="{B611F203-98B1-4842-A7C0-2B61B2AFE7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89875" y="339028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316470D6-62D5-4E86-BD35-0D2304FB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EAE4F66C-2668-4F9F-AD6A-A854AF902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4" name="Group 9">
            <a:extLst>
              <a:ext uri="{FF2B5EF4-FFF2-40B4-BE49-F238E27FC236}">
                <a16:creationId xmlns:a16="http://schemas.microsoft.com/office/drawing/2014/main" id="{CF603228-AF2D-4D67-9224-2165E220C2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5215" y="339168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4EB3BF38-1046-4A5E-919F-45EA159B9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D9535696-CF07-4481-A1DC-9A214333D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Group 9">
            <a:extLst>
              <a:ext uri="{FF2B5EF4-FFF2-40B4-BE49-F238E27FC236}">
                <a16:creationId xmlns:a16="http://schemas.microsoft.com/office/drawing/2014/main" id="{EF872780-7E0E-4E5E-BC30-B932F03C26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3904" y="339028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2EFCCAA1-4CA4-4327-9241-512A9EFAD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BE23438C-7C4D-4277-A84B-1009F0728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Group 4">
            <a:extLst>
              <a:ext uri="{FF2B5EF4-FFF2-40B4-BE49-F238E27FC236}">
                <a16:creationId xmlns:a16="http://schemas.microsoft.com/office/drawing/2014/main" id="{F7CC280F-A587-4058-A978-926AEB7D71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0642" y="337785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DC6C9183-C760-43E7-BAC6-B20F9C918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466B1B68-8E52-44A9-9E93-ACB7582C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Group 4">
            <a:extLst>
              <a:ext uri="{FF2B5EF4-FFF2-40B4-BE49-F238E27FC236}">
                <a16:creationId xmlns:a16="http://schemas.microsoft.com/office/drawing/2014/main" id="{29B5EFA6-15A3-47E7-B830-6FD71F3119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87227" y="339028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64" name="Freeform 5">
              <a:extLst>
                <a:ext uri="{FF2B5EF4-FFF2-40B4-BE49-F238E27FC236}">
                  <a16:creationId xmlns:a16="http://schemas.microsoft.com/office/drawing/2014/main" id="{140F6CD8-09FF-42F3-AE63-CD446C8AD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CC9F960F-1EEC-40A6-80CA-D11069BDB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6" name="Group 4">
            <a:extLst>
              <a:ext uri="{FF2B5EF4-FFF2-40B4-BE49-F238E27FC236}">
                <a16:creationId xmlns:a16="http://schemas.microsoft.com/office/drawing/2014/main" id="{7E0254C2-3F15-4F93-9FBD-0E9874A705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80777" y="337785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632A6F70-184A-4C39-AB8E-EAD42C9A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95762300-D7A8-40B5-A4FE-63576398C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9" name="Group 4">
            <a:extLst>
              <a:ext uri="{FF2B5EF4-FFF2-40B4-BE49-F238E27FC236}">
                <a16:creationId xmlns:a16="http://schemas.microsoft.com/office/drawing/2014/main" id="{E4FBC00A-A317-4A2A-8394-7C39AE6E72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5881" y="338091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0" name="Freeform 5">
              <a:extLst>
                <a:ext uri="{FF2B5EF4-FFF2-40B4-BE49-F238E27FC236}">
                  <a16:creationId xmlns:a16="http://schemas.microsoft.com/office/drawing/2014/main" id="{1DBD4C35-D19C-47C6-A937-AF6978BBA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6">
              <a:extLst>
                <a:ext uri="{FF2B5EF4-FFF2-40B4-BE49-F238E27FC236}">
                  <a16:creationId xmlns:a16="http://schemas.microsoft.com/office/drawing/2014/main" id="{0D78D27C-0196-4408-B03F-548A7E56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2" name="Group 4">
            <a:extLst>
              <a:ext uri="{FF2B5EF4-FFF2-40B4-BE49-F238E27FC236}">
                <a16:creationId xmlns:a16="http://schemas.microsoft.com/office/drawing/2014/main" id="{E859A3B3-CDC6-455A-9092-E1B047821B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57780" y="3400255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3" name="Freeform 5">
              <a:extLst>
                <a:ext uri="{FF2B5EF4-FFF2-40B4-BE49-F238E27FC236}">
                  <a16:creationId xmlns:a16="http://schemas.microsoft.com/office/drawing/2014/main" id="{AEF137B1-7364-42F1-A617-7FF15291D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EB3C826C-B883-487B-A9A7-FAB782310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Group 4">
            <a:extLst>
              <a:ext uri="{FF2B5EF4-FFF2-40B4-BE49-F238E27FC236}">
                <a16:creationId xmlns:a16="http://schemas.microsoft.com/office/drawing/2014/main" id="{EAF4DD61-D89E-4864-A2E7-8EA07ED791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4331" y="338711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DE191D76-3889-45B4-9158-424B19018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A26B2E00-4AD5-402C-B097-098E65F0C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A58EB2E-DBA7-46C4-8554-05362C9722AB}"/>
              </a:ext>
            </a:extLst>
          </p:cNvPr>
          <p:cNvSpPr/>
          <p:nvPr/>
        </p:nvSpPr>
        <p:spPr>
          <a:xfrm>
            <a:off x="7134319" y="1464605"/>
            <a:ext cx="283597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성비가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5:5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ko-KR" altLang="en-US" sz="1600" b="1" dirty="0">
                <a:solidFill>
                  <a:srgbClr val="0070C0"/>
                </a:solidFill>
              </a:rPr>
              <a:t>현대카드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빼고 다른 카드사는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6:4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비율이다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210421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740637" y="2997427"/>
            <a:ext cx="2612572" cy="676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남자 평균 급여 높은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rgbClr val="0070C0"/>
                </a:solidFill>
              </a:rPr>
              <a:t>삼성카드</a:t>
            </a:r>
            <a:r>
              <a:rPr lang="en-US" altLang="ko-KR" sz="1300" b="1" dirty="0">
                <a:solidFill>
                  <a:srgbClr val="0070C0"/>
                </a:solidFill>
              </a:rPr>
              <a:t>, </a:t>
            </a:r>
            <a:r>
              <a:rPr lang="ko-KR" altLang="en-US" sz="1300" b="1" dirty="0" err="1">
                <a:solidFill>
                  <a:srgbClr val="0070C0"/>
                </a:solidFill>
              </a:rPr>
              <a:t>비씨카드</a:t>
            </a:r>
            <a:r>
              <a:rPr lang="en-US" altLang="ko-KR" sz="1300" b="1" dirty="0">
                <a:solidFill>
                  <a:srgbClr val="0070C0"/>
                </a:solidFill>
              </a:rPr>
              <a:t>, KB</a:t>
            </a:r>
            <a:r>
              <a:rPr lang="ko-KR" altLang="en-US" sz="1300" b="1" dirty="0">
                <a:solidFill>
                  <a:srgbClr val="0070C0"/>
                </a:solidFill>
              </a:rPr>
              <a:t>국민카드</a:t>
            </a:r>
            <a:endParaRPr lang="en-US" altLang="ko-KR" sz="1300" b="1" dirty="0">
              <a:solidFill>
                <a:srgbClr val="0070C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740637" y="4072676"/>
            <a:ext cx="26125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여자 평균 급여 높은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신한카드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7712599" y="5069795"/>
            <a:ext cx="284318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남녀 평균 급여 차이가 적은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신한카드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689250" y="1056609"/>
            <a:ext cx="6554115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2-2)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초봉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남자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여자 평균 급여 비교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361350-CA8D-4740-88A9-AE151C7B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9" y="2074089"/>
            <a:ext cx="6554115" cy="321037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9909F5-ACFF-46E9-BC01-AB9D03B73BEC}"/>
              </a:ext>
            </a:extLst>
          </p:cNvPr>
          <p:cNvSpPr/>
          <p:nvPr/>
        </p:nvSpPr>
        <p:spPr>
          <a:xfrm>
            <a:off x="7510029" y="2054471"/>
            <a:ext cx="284318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초봉 급여 높은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현대카드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DB3F63-58A6-4AAE-9280-5C5FA991E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57" y="1949968"/>
            <a:ext cx="6894919" cy="394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7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40" grpId="0"/>
      <p:bldP spid="145" grpId="0"/>
      <p:bldP spid="19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12541</TotalTime>
  <Words>648</Words>
  <Application>Microsoft Office PowerPoint</Application>
  <PresentationFormat>와이드스크린</PresentationFormat>
  <Paragraphs>170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1_Office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MEDICI</cp:lastModifiedBy>
  <cp:revision>11</cp:revision>
  <dcterms:created xsi:type="dcterms:W3CDTF">2021-09-29T07:52:39Z</dcterms:created>
  <dcterms:modified xsi:type="dcterms:W3CDTF">2022-03-22T08:26:26Z</dcterms:modified>
</cp:coreProperties>
</file>