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7" r:id="rId3"/>
    <p:sldId id="288" r:id="rId4"/>
    <p:sldId id="276" r:id="rId5"/>
    <p:sldId id="275" r:id="rId6"/>
    <p:sldId id="273" r:id="rId7"/>
    <p:sldId id="274" r:id="rId8"/>
    <p:sldId id="257" r:id="rId9"/>
    <p:sldId id="278" r:id="rId10"/>
    <p:sldId id="279" r:id="rId11"/>
    <p:sldId id="262" r:id="rId12"/>
    <p:sldId id="287" r:id="rId13"/>
    <p:sldId id="280" r:id="rId14"/>
    <p:sldId id="284" r:id="rId15"/>
    <p:sldId id="285" r:id="rId16"/>
    <p:sldId id="286" r:id="rId17"/>
    <p:sldId id="289" r:id="rId18"/>
    <p:sldId id="290" r:id="rId19"/>
    <p:sldId id="291" r:id="rId20"/>
    <p:sldId id="258" r:id="rId21"/>
    <p:sldId id="264" r:id="rId22"/>
    <p:sldId id="293" r:id="rId23"/>
    <p:sldId id="292" r:id="rId24"/>
    <p:sldId id="294" r:id="rId25"/>
    <p:sldId id="259" r:id="rId26"/>
    <p:sldId id="295" r:id="rId27"/>
    <p:sldId id="272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EADA"/>
    <a:srgbClr val="1A2A5E"/>
    <a:srgbClr val="354371"/>
    <a:srgbClr val="023858"/>
    <a:srgbClr val="FFCE4A"/>
    <a:srgbClr val="E6E6E6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E9149-3A4F-445A-829B-3B34BEE010A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358D-3864-49AB-9353-A4035D4B4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3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C358D-3864-49AB-9353-A4035D4B4A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2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3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408181"/>
            <a:ext cx="7318335" cy="7702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1513" y="5470292"/>
            <a:ext cx="12575467" cy="493714"/>
            <a:chOff x="2951513" y="5470292"/>
            <a:chExt cx="12575467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1513" y="5470292"/>
              <a:ext cx="125754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1CEF37-116B-45EF-8917-1B951ADD2BD6}"/>
              </a:ext>
            </a:extLst>
          </p:cNvPr>
          <p:cNvSpPr txBox="1"/>
          <p:nvPr/>
        </p:nvSpPr>
        <p:spPr>
          <a:xfrm>
            <a:off x="4397340" y="4236503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무작정 투자 </a:t>
            </a:r>
            <a:r>
              <a:rPr lang="en-US" altLang="ko-KR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No! No!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DCCAE-5D4F-4AB8-8EDC-12B45E8CE10B}"/>
              </a:ext>
            </a:extLst>
          </p:cNvPr>
          <p:cNvSpPr txBox="1"/>
          <p:nvPr/>
        </p:nvSpPr>
        <p:spPr>
          <a:xfrm>
            <a:off x="4031534" y="5964006"/>
            <a:ext cx="9723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</a:t>
            </a:r>
            <a:r>
              <a:rPr lang="ko-KR" altLang="en-US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투자하자</a:t>
            </a:r>
            <a:r>
              <a:rPr lang="en-US" altLang="ko-KR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466F-132E-4414-BC1A-478C5F293A7F}"/>
              </a:ext>
            </a:extLst>
          </p:cNvPr>
          <p:cNvSpPr txBox="1"/>
          <p:nvPr/>
        </p:nvSpPr>
        <p:spPr>
          <a:xfrm>
            <a:off x="9309751" y="94869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spc="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이대형</a:t>
            </a:r>
            <a:r>
              <a:rPr lang="en-US" altLang="ko-KR" sz="3600" spc="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spc="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채승일 </a:t>
            </a:r>
            <a:r>
              <a:rPr lang="ko-KR" altLang="en-US" sz="3600" spc="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호영훈</a:t>
            </a:r>
            <a:r>
              <a:rPr lang="en-US" altLang="ko-KR" sz="3600" spc="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spc="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정유경</a:t>
            </a:r>
            <a:r>
              <a:rPr lang="en-US" altLang="ko-KR" sz="3600" spc="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spc="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김연지</a:t>
            </a:r>
            <a:endParaRPr lang="ko-KR" altLang="en-US" sz="3600" spc="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728EB13-D7C1-4690-A764-29EB1D557E4E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B065E51-4B83-4BD6-8146-E55E3C750F9A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5240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7DA7C76-17FB-44FB-ACC3-AC41D577D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84162"/>
              </p:ext>
            </p:extLst>
          </p:nvPr>
        </p:nvGraphicFramePr>
        <p:xfrm>
          <a:off x="1924527" y="2933700"/>
          <a:ext cx="14438946" cy="27000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12982">
                  <a:extLst>
                    <a:ext uri="{9D8B030D-6E8A-4147-A177-3AD203B41FA5}">
                      <a16:colId xmlns:a16="http://schemas.microsoft.com/office/drawing/2014/main" val="1148723800"/>
                    </a:ext>
                  </a:extLst>
                </a:gridCol>
                <a:gridCol w="4812982">
                  <a:extLst>
                    <a:ext uri="{9D8B030D-6E8A-4147-A177-3AD203B41FA5}">
                      <a16:colId xmlns:a16="http://schemas.microsoft.com/office/drawing/2014/main" val="3251364389"/>
                    </a:ext>
                  </a:extLst>
                </a:gridCol>
                <a:gridCol w="4812982">
                  <a:extLst>
                    <a:ext uri="{9D8B030D-6E8A-4147-A177-3AD203B41FA5}">
                      <a16:colId xmlns:a16="http://schemas.microsoft.com/office/drawing/2014/main" val="1350657947"/>
                    </a:ext>
                  </a:extLst>
                </a:gridCol>
              </a:tblGrid>
              <a:tr h="81661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2022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년 </a:t>
                      </a:r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 기준에서 확보할 수 있는 데이터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04345"/>
                  </a:ext>
                </a:extLst>
              </a:tr>
              <a:tr h="816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주가관련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공시관련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무상증자 발생여부 예측 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133909"/>
                  </a:ext>
                </a:extLst>
              </a:tr>
              <a:tr h="81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2022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년 </a:t>
                      </a:r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2021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년 </a:t>
                      </a:r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2022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년 </a:t>
                      </a:r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568196"/>
                  </a:ext>
                </a:extLst>
              </a:tr>
            </a:tbl>
          </a:graphicData>
        </a:graphic>
      </p:graphicFrame>
      <p:graphicFrame>
        <p:nvGraphicFramePr>
          <p:cNvPr id="37" name="표 5">
            <a:extLst>
              <a:ext uri="{FF2B5EF4-FFF2-40B4-BE49-F238E27FC236}">
                <a16:creationId xmlns:a16="http://schemas.microsoft.com/office/drawing/2014/main" id="{9E734834-2887-4684-87E9-B39146303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41844"/>
              </p:ext>
            </p:extLst>
          </p:nvPr>
        </p:nvGraphicFramePr>
        <p:xfrm>
          <a:off x="1916778" y="7734300"/>
          <a:ext cx="14438946" cy="16332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12982">
                  <a:extLst>
                    <a:ext uri="{9D8B030D-6E8A-4147-A177-3AD203B41FA5}">
                      <a16:colId xmlns:a16="http://schemas.microsoft.com/office/drawing/2014/main" val="1148723800"/>
                    </a:ext>
                  </a:extLst>
                </a:gridCol>
                <a:gridCol w="4812982">
                  <a:extLst>
                    <a:ext uri="{9D8B030D-6E8A-4147-A177-3AD203B41FA5}">
                      <a16:colId xmlns:a16="http://schemas.microsoft.com/office/drawing/2014/main" val="3251364389"/>
                    </a:ext>
                  </a:extLst>
                </a:gridCol>
                <a:gridCol w="4812982">
                  <a:extLst>
                    <a:ext uri="{9D8B030D-6E8A-4147-A177-3AD203B41FA5}">
                      <a16:colId xmlns:a16="http://schemas.microsoft.com/office/drawing/2014/main" val="1350657947"/>
                    </a:ext>
                  </a:extLst>
                </a:gridCol>
              </a:tblGrid>
              <a:tr h="816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주가관련 데이터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공시관련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무상증자 발생여부 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133909"/>
                  </a:ext>
                </a:extLst>
              </a:tr>
              <a:tr h="816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발생 분기 </a:t>
                      </a:r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- 1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발생 분기 </a:t>
                      </a:r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- 2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발생 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568196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156D0C5-BBFE-4E79-8416-CE5C53A5D1C1}"/>
              </a:ext>
            </a:extLst>
          </p:cNvPr>
          <p:cNvSpPr/>
          <p:nvPr/>
        </p:nvSpPr>
        <p:spPr>
          <a:xfrm rot="5400000">
            <a:off x="8221851" y="4652127"/>
            <a:ext cx="1828800" cy="3725946"/>
          </a:xfrm>
          <a:prstGeom prst="rightArrow">
            <a:avLst>
              <a:gd name="adj1" fmla="val 50949"/>
              <a:gd name="adj2" fmla="val 4443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F79EE7-3375-496F-9F96-96A85C77F531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셋 설정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8BB339-12BF-4A74-84B5-BF7EDDE716FC}"/>
              </a:ext>
            </a:extLst>
          </p:cNvPr>
          <p:cNvSpPr txBox="1"/>
          <p:nvPr/>
        </p:nvSpPr>
        <p:spPr>
          <a:xfrm>
            <a:off x="10640724" y="6296886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CE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규칙으로 데이터 셋 설정</a:t>
            </a:r>
          </a:p>
        </p:txBody>
      </p:sp>
    </p:spTree>
    <p:extLst>
      <p:ext uri="{BB962C8B-B14F-4D97-AF65-F5344CB8AC3E}">
        <p14:creationId xmlns:p14="http://schemas.microsoft.com/office/powerpoint/2010/main" val="293394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A2DC6C-AB32-409D-8146-2C765323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0037"/>
            <a:ext cx="11058289" cy="8006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2FE4C-785F-4B3A-9C17-352AEFB72622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5B56C6-3470-4ED4-A815-2DE2A1E654DD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5240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06A23FE9-74E6-42BF-8741-91762F2F668F}"/>
              </a:ext>
            </a:extLst>
          </p:cNvPr>
          <p:cNvSpPr/>
          <p:nvPr/>
        </p:nvSpPr>
        <p:spPr>
          <a:xfrm>
            <a:off x="1752600" y="2040037"/>
            <a:ext cx="9762889" cy="1122263"/>
          </a:xfrm>
          <a:prstGeom prst="frame">
            <a:avLst>
              <a:gd name="adj1" fmla="val 14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6992C-FC6A-4BD9-BFDD-7A74E393134A}"/>
              </a:ext>
            </a:extLst>
          </p:cNvPr>
          <p:cNvSpPr txBox="1"/>
          <p:nvPr/>
        </p:nvSpPr>
        <p:spPr>
          <a:xfrm>
            <a:off x="12192000" y="2601168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중요변수 </a:t>
            </a:r>
            <a:r>
              <a:rPr lang="en-US" altLang="ko-KR" sz="44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Ranking</a:t>
            </a:r>
          </a:p>
          <a:p>
            <a:pPr algn="ctr"/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Tree Base ML</a:t>
            </a:r>
          </a:p>
          <a:p>
            <a:pPr algn="ctr"/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10,000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번의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Sampling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획득한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Scoring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2098" y="3174954"/>
            <a:ext cx="3244224" cy="8383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25" y="3849856"/>
            <a:ext cx="5911454" cy="5136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57789" y="3384720"/>
            <a:ext cx="1875269" cy="35013"/>
            <a:chOff x="6157789" y="3384720"/>
            <a:chExt cx="1875269" cy="350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7789" y="3384720"/>
              <a:ext cx="1875269" cy="3501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46286" y="4738152"/>
            <a:ext cx="1443560" cy="8256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89488" y="6958409"/>
            <a:ext cx="1443053" cy="8256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80899" y="5142857"/>
            <a:ext cx="678277" cy="35013"/>
            <a:chOff x="5780899" y="5142857"/>
            <a:chExt cx="678277" cy="350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0899" y="5142857"/>
              <a:ext cx="678277" cy="350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56313" y="7390144"/>
            <a:ext cx="1139110" cy="29383"/>
            <a:chOff x="5956313" y="7390144"/>
            <a:chExt cx="1139110" cy="293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56313" y="7390144"/>
              <a:ext cx="1139110" cy="2938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84215" y="3146383"/>
            <a:ext cx="2502541" cy="8383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30346" y="3853248"/>
            <a:ext cx="5832997" cy="5136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64064" y="3384720"/>
            <a:ext cx="1875269" cy="35013"/>
            <a:chOff x="10164064" y="3384720"/>
            <a:chExt cx="1875269" cy="350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4064" y="3384720"/>
              <a:ext cx="1875269" cy="350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76385" y="5246337"/>
            <a:ext cx="678277" cy="35013"/>
            <a:chOff x="11576385" y="5246337"/>
            <a:chExt cx="678277" cy="350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76385" y="5246337"/>
              <a:ext cx="678277" cy="3501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48185" y="4814602"/>
            <a:ext cx="2501017" cy="84340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63819" y="5527599"/>
            <a:ext cx="5343257" cy="90341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20288" y="6999207"/>
            <a:ext cx="1466376" cy="8256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10569" y="3648146"/>
            <a:ext cx="551724" cy="707656"/>
            <a:chOff x="9710569" y="3648146"/>
            <a:chExt cx="551724" cy="70765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10569" y="3648146"/>
              <a:ext cx="551724" cy="7076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34371" y="5314979"/>
            <a:ext cx="736790" cy="736790"/>
            <a:chOff x="10534371" y="5314979"/>
            <a:chExt cx="736790" cy="73679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34371" y="5314979"/>
              <a:ext cx="736790" cy="7367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25857" y="6863114"/>
            <a:ext cx="630740" cy="710757"/>
            <a:chOff x="9725857" y="6863114"/>
            <a:chExt cx="630740" cy="71075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25857" y="6863114"/>
              <a:ext cx="630740" cy="710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937367" y="6863114"/>
            <a:ext cx="575172" cy="644501"/>
            <a:chOff x="7937367" y="6863114"/>
            <a:chExt cx="575172" cy="64450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37367" y="6863114"/>
              <a:ext cx="575172" cy="64450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098321" y="5142857"/>
            <a:ext cx="595946" cy="800400"/>
            <a:chOff x="7098321" y="5142857"/>
            <a:chExt cx="595946" cy="8004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98321" y="5142857"/>
              <a:ext cx="595946" cy="8004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946891" y="3744740"/>
            <a:ext cx="611062" cy="611062"/>
            <a:chOff x="7946891" y="3744740"/>
            <a:chExt cx="611062" cy="61106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46891" y="3744740"/>
              <a:ext cx="611062" cy="611062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72955" y="5402600"/>
            <a:ext cx="5265742" cy="90554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25883" y="7594883"/>
            <a:ext cx="5282198" cy="51366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050763" y="7641077"/>
            <a:ext cx="4713335" cy="50817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115635" y="2901943"/>
            <a:ext cx="5594173" cy="5594173"/>
            <a:chOff x="6115635" y="2901943"/>
            <a:chExt cx="5594173" cy="559417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115635" y="2901943"/>
              <a:ext cx="5594173" cy="5594173"/>
              <a:chOff x="6115635" y="2901943"/>
              <a:chExt cx="5594173" cy="559417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115635" y="2901943"/>
                <a:ext cx="5594173" cy="559417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85165" y="3408241"/>
              <a:ext cx="1127343" cy="1127343"/>
              <a:chOff x="7385165" y="3408241"/>
              <a:chExt cx="1127343" cy="1127343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385165" y="3408241"/>
                <a:ext cx="1127343" cy="112734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9422881" y="3456710"/>
              <a:ext cx="972766" cy="972766"/>
              <a:chOff x="9422881" y="3456710"/>
              <a:chExt cx="972766" cy="972766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9422881" y="3456710"/>
                <a:ext cx="972766" cy="972766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0601486" y="5275446"/>
              <a:ext cx="635463" cy="635463"/>
              <a:chOff x="10601486" y="5275446"/>
              <a:chExt cx="635463" cy="635463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601486" y="5275446"/>
                <a:ext cx="635463" cy="63546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6464688" y="5136055"/>
              <a:ext cx="920477" cy="920477"/>
              <a:chOff x="6464688" y="5136055"/>
              <a:chExt cx="920477" cy="920477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464688" y="5136055"/>
                <a:ext cx="920477" cy="920477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7212209" y="6926170"/>
              <a:ext cx="1083250" cy="1083250"/>
              <a:chOff x="7212209" y="6926170"/>
              <a:chExt cx="1083250" cy="108325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7212209" y="6926170"/>
                <a:ext cx="1083250" cy="108325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9363870" y="6983972"/>
              <a:ext cx="993850" cy="993850"/>
              <a:chOff x="9363870" y="6983972"/>
              <a:chExt cx="993850" cy="993850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9363870" y="6983972"/>
                <a:ext cx="993850" cy="993850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10957366" y="7390144"/>
            <a:ext cx="1139110" cy="29383"/>
            <a:chOff x="10957366" y="7390144"/>
            <a:chExt cx="1139110" cy="2938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57366" y="7390144"/>
              <a:ext cx="1139110" cy="29383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3493745-BAAC-4AD9-967E-4FB0FD6DD47A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3FF93BB-CEB2-40F1-B405-5559AD2B44EC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5240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FF362F-49AA-48DA-8741-A655092625E6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중요변수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5E4B57-E861-4C63-90A5-B03F908B6C2D}"/>
              </a:ext>
            </a:extLst>
          </p:cNvPr>
          <p:cNvSpPr/>
          <p:nvPr/>
        </p:nvSpPr>
        <p:spPr>
          <a:xfrm>
            <a:off x="2255465" y="2079274"/>
            <a:ext cx="381000" cy="538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3600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43FE4F-5541-4D22-BFC0-B379B342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6324"/>
            <a:ext cx="12134216" cy="6307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7833A2-8C19-41CB-AD13-F43B15A593A2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7FB56D-065E-49A6-92D7-1FF9430DA433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5240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CA5E3-D2D7-425F-B087-FA8654105E69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 변수들의 상관관계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E380B-A324-4474-BF7D-7D6B9F3B7E4E}"/>
              </a:ext>
            </a:extLst>
          </p:cNvPr>
          <p:cNvSpPr txBox="1"/>
          <p:nvPr/>
        </p:nvSpPr>
        <p:spPr>
          <a:xfrm>
            <a:off x="12136799" y="5448298"/>
            <a:ext cx="533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02385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서로 연관성 없는</a:t>
            </a:r>
            <a:endParaRPr lang="en-US" altLang="ko-KR" sz="4000" dirty="0">
              <a:solidFill>
                <a:srgbClr val="02385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02385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독립적인 변수로만 구성</a:t>
            </a:r>
          </a:p>
        </p:txBody>
      </p:sp>
    </p:spTree>
    <p:extLst>
      <p:ext uri="{BB962C8B-B14F-4D97-AF65-F5344CB8AC3E}">
        <p14:creationId xmlns:p14="http://schemas.microsoft.com/office/powerpoint/2010/main" val="130910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833A2-8C19-41CB-AD13-F43B15A593A2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7FB56D-065E-49A6-92D7-1FF9430DA433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5240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CA5E3-D2D7-425F-B087-FA8654105E69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자본성장률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B1856-6B53-41C1-AD0C-E922D01042CD}"/>
              </a:ext>
            </a:extLst>
          </p:cNvPr>
          <p:cNvSpPr txBox="1"/>
          <p:nvPr/>
        </p:nvSpPr>
        <p:spPr>
          <a:xfrm>
            <a:off x="13868400" y="2151039"/>
            <a:ext cx="313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P-value : 0.03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82811E-472D-4B74-A5E6-A89DC79B0267}"/>
              </a:ext>
            </a:extLst>
          </p:cNvPr>
          <p:cNvGrpSpPr/>
          <p:nvPr/>
        </p:nvGrpSpPr>
        <p:grpSpPr>
          <a:xfrm>
            <a:off x="719131" y="2933700"/>
            <a:ext cx="16456874" cy="5894598"/>
            <a:chOff x="719131" y="2829657"/>
            <a:chExt cx="16456874" cy="589459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358327-83E5-4281-976A-2FE2B89EA3C3}"/>
                </a:ext>
              </a:extLst>
            </p:cNvPr>
            <p:cNvGrpSpPr/>
            <p:nvPr/>
          </p:nvGrpSpPr>
          <p:grpSpPr>
            <a:xfrm>
              <a:off x="719131" y="2829657"/>
              <a:ext cx="16456874" cy="5894598"/>
              <a:chOff x="719131" y="2829657"/>
              <a:chExt cx="16456874" cy="5894598"/>
            </a:xfrm>
          </p:grpSpPr>
          <p:pic>
            <p:nvPicPr>
              <p:cNvPr id="9218" name="Picture 2">
                <a:extLst>
                  <a:ext uri="{FF2B5EF4-FFF2-40B4-BE49-F238E27FC236}">
                    <a16:creationId xmlns:a16="http://schemas.microsoft.com/office/drawing/2014/main" id="{5665519E-D2AB-42E4-B7D2-27D6D77CBB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131" y="2923296"/>
                <a:ext cx="16456874" cy="5800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B535535-AD21-467F-857C-EFBC51641057}"/>
                  </a:ext>
                </a:extLst>
              </p:cNvPr>
              <p:cNvSpPr/>
              <p:nvPr/>
            </p:nvSpPr>
            <p:spPr>
              <a:xfrm>
                <a:off x="1981200" y="2829657"/>
                <a:ext cx="14554200" cy="4850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6BE15F-F27E-4470-8BD8-E0358261B98C}"/>
                  </a:ext>
                </a:extLst>
              </p:cNvPr>
              <p:cNvSpPr txBox="1"/>
              <p:nvPr/>
            </p:nvSpPr>
            <p:spPr>
              <a:xfrm>
                <a:off x="2351004" y="2872847"/>
                <a:ext cx="26781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평균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B8228A-7645-4914-A3E7-6A35CBDD43B6}"/>
                </a:ext>
              </a:extLst>
            </p:cNvPr>
            <p:cNvSpPr txBox="1"/>
            <p:nvPr/>
          </p:nvSpPr>
          <p:spPr>
            <a:xfrm>
              <a:off x="7804902" y="2845807"/>
              <a:ext cx="2678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중앙값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EB043E-8096-479A-BC0C-53F2577590C3}"/>
                </a:ext>
              </a:extLst>
            </p:cNvPr>
            <p:cNvSpPr txBox="1"/>
            <p:nvPr/>
          </p:nvSpPr>
          <p:spPr>
            <a:xfrm>
              <a:off x="13476204" y="2868969"/>
              <a:ext cx="2678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절사평균</a:t>
              </a: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E1074F74-BCC8-4AC2-9D9B-6862AAFDA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20" b="91701" l="7273" r="89455">
                        <a14:foregroundMark x1="48727" y1="7469" x2="48727" y2="7469"/>
                        <a14:foregroundMark x1="7636" y1="39004" x2="7636" y2="39004"/>
                        <a14:foregroundMark x1="47636" y1="3320" x2="47636" y2="3320"/>
                        <a14:foregroundMark x1="69455" y1="91286" x2="69455" y2="91286"/>
                        <a14:foregroundMark x1="25818" y1="91701" x2="25818" y2="917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8978" y="1739555"/>
            <a:ext cx="823138" cy="7213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FB0D41F-BC03-49BC-A53E-39C8CC8AF487}"/>
              </a:ext>
            </a:extLst>
          </p:cNvPr>
          <p:cNvSpPr txBox="1"/>
          <p:nvPr/>
        </p:nvSpPr>
        <p:spPr>
          <a:xfrm>
            <a:off x="1828800" y="9182100"/>
            <a:ext cx="163377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32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자본의 증가를 대표하는 공시 </a:t>
            </a:r>
            <a:r>
              <a:rPr lang="en-US" altLang="ko-KR" sz="32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</a:t>
            </a:r>
            <a:r>
              <a:rPr lang="ko-KR" altLang="en-US" sz="32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유상증자</a:t>
            </a:r>
            <a:endParaRPr lang="en-US" altLang="ko-KR" sz="3200" dirty="0"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유상증자와 무상증자를 </a:t>
            </a:r>
            <a:r>
              <a:rPr lang="ko-KR" altLang="en-US" sz="32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같이 발행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 경우 다반사</a:t>
            </a:r>
          </a:p>
        </p:txBody>
      </p:sp>
    </p:spTree>
    <p:extLst>
      <p:ext uri="{BB962C8B-B14F-4D97-AF65-F5344CB8AC3E}">
        <p14:creationId xmlns:p14="http://schemas.microsoft.com/office/powerpoint/2010/main" val="68620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833A2-8C19-41CB-AD13-F43B15A593A2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7FB56D-065E-49A6-92D7-1FF9430DA433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5240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CA5E3-D2D7-425F-B087-FA8654105E69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OBV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1B0E0-895B-464E-A6A6-B6160514D923}"/>
              </a:ext>
            </a:extLst>
          </p:cNvPr>
          <p:cNvSpPr txBox="1"/>
          <p:nvPr/>
        </p:nvSpPr>
        <p:spPr>
          <a:xfrm>
            <a:off x="12115800" y="2151039"/>
            <a:ext cx="489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P-value : 4.76e-11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263265-F50B-4EAE-A392-8D3E69EDF64D}"/>
              </a:ext>
            </a:extLst>
          </p:cNvPr>
          <p:cNvSpPr/>
          <p:nvPr/>
        </p:nvSpPr>
        <p:spPr>
          <a:xfrm>
            <a:off x="2133600" y="3086100"/>
            <a:ext cx="14554200" cy="485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3F27EB1-9402-43E1-9C9D-E87C78BAE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09900"/>
            <a:ext cx="16695926" cy="582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33E62E-00FE-4462-B0F6-811C203CE399}"/>
              </a:ext>
            </a:extLst>
          </p:cNvPr>
          <p:cNvSpPr/>
          <p:nvPr/>
        </p:nvSpPr>
        <p:spPr>
          <a:xfrm>
            <a:off x="1981200" y="2933700"/>
            <a:ext cx="14554200" cy="485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FF697-25D1-48A6-9F96-EFC8FCAD1A10}"/>
              </a:ext>
            </a:extLst>
          </p:cNvPr>
          <p:cNvSpPr txBox="1"/>
          <p:nvPr/>
        </p:nvSpPr>
        <p:spPr>
          <a:xfrm>
            <a:off x="2351004" y="2976890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527AC-367A-4521-B3A1-B3BA5D9098C3}"/>
              </a:ext>
            </a:extLst>
          </p:cNvPr>
          <p:cNvSpPr txBox="1"/>
          <p:nvPr/>
        </p:nvSpPr>
        <p:spPr>
          <a:xfrm>
            <a:off x="7804902" y="2949850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중앙값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563DC9-46CE-4A54-8878-692F6D0E4D2D}"/>
              </a:ext>
            </a:extLst>
          </p:cNvPr>
          <p:cNvSpPr txBox="1"/>
          <p:nvPr/>
        </p:nvSpPr>
        <p:spPr>
          <a:xfrm>
            <a:off x="13476204" y="2973012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절사평균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48C10-DB06-42E2-AFC6-5C11F14F4975}"/>
              </a:ext>
            </a:extLst>
          </p:cNvPr>
          <p:cNvSpPr txBox="1"/>
          <p:nvPr/>
        </p:nvSpPr>
        <p:spPr>
          <a:xfrm>
            <a:off x="5649996" y="9486900"/>
            <a:ext cx="12516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유동성을 높이기 위해 </a:t>
            </a:r>
            <a:r>
              <a:rPr lang="en-US" altLang="ko-KR" sz="32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OBV</a:t>
            </a:r>
            <a:r>
              <a:rPr lang="ko-KR" altLang="en-US" sz="32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낮은 기업일수록 무상증자를 발행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92A6362-6FEA-4541-B7EB-22EC9AD22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20" b="91701" l="7273" r="89455">
                        <a14:foregroundMark x1="48727" y1="7469" x2="48727" y2="7469"/>
                        <a14:foregroundMark x1="7636" y1="39004" x2="7636" y2="39004"/>
                        <a14:foregroundMark x1="47636" y1="3320" x2="47636" y2="3320"/>
                        <a14:foregroundMark x1="69455" y1="91286" x2="69455" y2="91286"/>
                        <a14:foregroundMark x1="25818" y1="91701" x2="25818" y2="917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8978" y="1739555"/>
            <a:ext cx="823138" cy="7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0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7371BDA-6E7C-421D-94F8-D5D7B6FC3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0" y="3009900"/>
            <a:ext cx="16629015" cy="57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7833A2-8C19-41CB-AD13-F43B15A593A2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7FB56D-065E-49A6-92D7-1FF9430DA433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5240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CA5E3-D2D7-425F-B087-FA8654105E69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PBR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809405-CAE1-4B8A-9284-274DB59CCF61}"/>
              </a:ext>
            </a:extLst>
          </p:cNvPr>
          <p:cNvSpPr/>
          <p:nvPr/>
        </p:nvSpPr>
        <p:spPr>
          <a:xfrm>
            <a:off x="1981200" y="2933700"/>
            <a:ext cx="14554200" cy="485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CBEF8-0D98-4935-A169-3B72033DDC05}"/>
              </a:ext>
            </a:extLst>
          </p:cNvPr>
          <p:cNvSpPr/>
          <p:nvPr/>
        </p:nvSpPr>
        <p:spPr>
          <a:xfrm>
            <a:off x="1981200" y="2933700"/>
            <a:ext cx="14554200" cy="485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798FF-2225-4FBF-B2A5-8BFB4409C80E}"/>
              </a:ext>
            </a:extLst>
          </p:cNvPr>
          <p:cNvSpPr txBox="1"/>
          <p:nvPr/>
        </p:nvSpPr>
        <p:spPr>
          <a:xfrm>
            <a:off x="2351004" y="2976890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CCC5F-DAE5-4482-8476-B7536AAC3EC6}"/>
              </a:ext>
            </a:extLst>
          </p:cNvPr>
          <p:cNvSpPr txBox="1"/>
          <p:nvPr/>
        </p:nvSpPr>
        <p:spPr>
          <a:xfrm>
            <a:off x="7804902" y="2949850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05B5EA-2066-48CD-8D66-FEF46DCF9FE9}"/>
              </a:ext>
            </a:extLst>
          </p:cNvPr>
          <p:cNvSpPr txBox="1"/>
          <p:nvPr/>
        </p:nvSpPr>
        <p:spPr>
          <a:xfrm>
            <a:off x="13476204" y="2973012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절사평균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428EC6-7E27-4C76-AD69-12B12999D428}"/>
              </a:ext>
            </a:extLst>
          </p:cNvPr>
          <p:cNvSpPr txBox="1"/>
          <p:nvPr/>
        </p:nvSpPr>
        <p:spPr>
          <a:xfrm>
            <a:off x="12115800" y="2151039"/>
            <a:ext cx="489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P-value : 0.06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B30293-2AED-44D0-ADFE-910E0AD3032B}"/>
              </a:ext>
            </a:extLst>
          </p:cNvPr>
          <p:cNvSpPr txBox="1"/>
          <p:nvPr/>
        </p:nvSpPr>
        <p:spPr>
          <a:xfrm>
            <a:off x="4267200" y="9486900"/>
            <a:ext cx="138993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자산에 비해 주가가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고평가된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기업일수록 무상증자 발행</a:t>
            </a:r>
          </a:p>
        </p:txBody>
      </p:sp>
    </p:spTree>
    <p:extLst>
      <p:ext uri="{BB962C8B-B14F-4D97-AF65-F5344CB8AC3E}">
        <p14:creationId xmlns:p14="http://schemas.microsoft.com/office/powerpoint/2010/main" val="69305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3C6FF105-E84B-4B50-AD24-DD8156EA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19659"/>
            <a:ext cx="16467325" cy="574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7833A2-8C19-41CB-AD13-F43B15A593A2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7FB56D-065E-49A6-92D7-1FF9430DA433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5240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CA5E3-D2D7-425F-B087-FA8654105E69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베타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72302B-561E-407E-A775-5E8C36736461}"/>
              </a:ext>
            </a:extLst>
          </p:cNvPr>
          <p:cNvSpPr/>
          <p:nvPr/>
        </p:nvSpPr>
        <p:spPr>
          <a:xfrm>
            <a:off x="1981200" y="2933700"/>
            <a:ext cx="14554200" cy="485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F8476-07C1-4D3C-97B6-68B059C7CD11}"/>
              </a:ext>
            </a:extLst>
          </p:cNvPr>
          <p:cNvSpPr txBox="1"/>
          <p:nvPr/>
        </p:nvSpPr>
        <p:spPr>
          <a:xfrm>
            <a:off x="2351004" y="2976890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72CEE-478E-4CA1-9D2F-FE14D28FFBA2}"/>
              </a:ext>
            </a:extLst>
          </p:cNvPr>
          <p:cNvSpPr txBox="1"/>
          <p:nvPr/>
        </p:nvSpPr>
        <p:spPr>
          <a:xfrm>
            <a:off x="7804902" y="2949850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4735D-789F-4373-B374-3650B0A05D5C}"/>
              </a:ext>
            </a:extLst>
          </p:cNvPr>
          <p:cNvSpPr txBox="1"/>
          <p:nvPr/>
        </p:nvSpPr>
        <p:spPr>
          <a:xfrm>
            <a:off x="13476204" y="2973012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절사평균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5473E-D90F-44DD-A458-69FB5AE4FFCE}"/>
              </a:ext>
            </a:extLst>
          </p:cNvPr>
          <p:cNvSpPr txBox="1"/>
          <p:nvPr/>
        </p:nvSpPr>
        <p:spPr>
          <a:xfrm>
            <a:off x="12115800" y="2151039"/>
            <a:ext cx="489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P-value : 0.0003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405A0A-5EF5-4D82-A875-9F0D530A3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20" b="91701" l="7273" r="89455">
                        <a14:foregroundMark x1="48727" y1="7469" x2="48727" y2="7469"/>
                        <a14:foregroundMark x1="7636" y1="39004" x2="7636" y2="39004"/>
                        <a14:foregroundMark x1="47636" y1="3320" x2="47636" y2="3320"/>
                        <a14:foregroundMark x1="69455" y1="91286" x2="69455" y2="91286"/>
                        <a14:foregroundMark x1="25818" y1="91701" x2="25818" y2="917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8978" y="1739555"/>
            <a:ext cx="823138" cy="7213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3DFDF7-2FD4-4105-8403-00B8F3A22870}"/>
              </a:ext>
            </a:extLst>
          </p:cNvPr>
          <p:cNvSpPr txBox="1"/>
          <p:nvPr/>
        </p:nvSpPr>
        <p:spPr>
          <a:xfrm>
            <a:off x="365527" y="9116403"/>
            <a:ext cx="177855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무상증자 발행 기업들이 발행을 하지 않는 기업보다 베타 지수가 더 크다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베타 지수가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 크면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증권의 가격이 시장보다 더 변동적이라고 판단 가능 </a:t>
            </a:r>
          </a:p>
        </p:txBody>
      </p:sp>
    </p:spTree>
    <p:extLst>
      <p:ext uri="{BB962C8B-B14F-4D97-AF65-F5344CB8AC3E}">
        <p14:creationId xmlns:p14="http://schemas.microsoft.com/office/powerpoint/2010/main" val="107816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833A2-8C19-41CB-AD13-F43B15A593A2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7FB56D-065E-49A6-92D7-1FF9430DA433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5240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CA5E3-D2D7-425F-B087-FA8654105E69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거래회전율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58BE313-7FCA-4001-9486-332C0FB79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5" y="3009900"/>
            <a:ext cx="16553975" cy="570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67C640-0F46-4D8B-90E1-26C274B9DE84}"/>
              </a:ext>
            </a:extLst>
          </p:cNvPr>
          <p:cNvSpPr/>
          <p:nvPr/>
        </p:nvSpPr>
        <p:spPr>
          <a:xfrm>
            <a:off x="1981200" y="2933700"/>
            <a:ext cx="14554200" cy="485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9C2B6-982D-46B7-8473-B7364AA4B91C}"/>
              </a:ext>
            </a:extLst>
          </p:cNvPr>
          <p:cNvSpPr txBox="1"/>
          <p:nvPr/>
        </p:nvSpPr>
        <p:spPr>
          <a:xfrm>
            <a:off x="2351004" y="2976890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0A67A-CB90-4802-9146-78AE6A09716D}"/>
              </a:ext>
            </a:extLst>
          </p:cNvPr>
          <p:cNvSpPr txBox="1"/>
          <p:nvPr/>
        </p:nvSpPr>
        <p:spPr>
          <a:xfrm>
            <a:off x="7804902" y="2949850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BB501-DA90-420C-AE7F-B84854291F66}"/>
              </a:ext>
            </a:extLst>
          </p:cNvPr>
          <p:cNvSpPr txBox="1"/>
          <p:nvPr/>
        </p:nvSpPr>
        <p:spPr>
          <a:xfrm>
            <a:off x="13476204" y="2973012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절사평균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F24CD-FA8B-4740-AA9F-176449DEBD82}"/>
              </a:ext>
            </a:extLst>
          </p:cNvPr>
          <p:cNvSpPr txBox="1"/>
          <p:nvPr/>
        </p:nvSpPr>
        <p:spPr>
          <a:xfrm>
            <a:off x="12115800" y="2151039"/>
            <a:ext cx="489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P-value : 0.18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C285EC-AA56-441F-87E0-9FFA9120A2A3}"/>
              </a:ext>
            </a:extLst>
          </p:cNvPr>
          <p:cNvSpPr txBox="1"/>
          <p:nvPr/>
        </p:nvSpPr>
        <p:spPr>
          <a:xfrm>
            <a:off x="4267200" y="9486900"/>
            <a:ext cx="138993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무상증자가 이루어기전에 거래가 많이 이루어지고 있음을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1698494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833A2-8C19-41CB-AD13-F43B15A593A2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7FB56D-065E-49A6-92D7-1FF9430DA433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5240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FCA5E3-D2D7-425F-B087-FA8654105E69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자산성장률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A2D9BC3-5737-4F15-A8D5-33E8D67D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75" y="3019659"/>
            <a:ext cx="16323050" cy="571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62F059-878F-4D07-B56E-C35E0EAD9538}"/>
              </a:ext>
            </a:extLst>
          </p:cNvPr>
          <p:cNvSpPr/>
          <p:nvPr/>
        </p:nvSpPr>
        <p:spPr>
          <a:xfrm>
            <a:off x="1981200" y="2933700"/>
            <a:ext cx="14554200" cy="485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F7C14-BDB9-4F8D-BD53-0D33ADE19ECE}"/>
              </a:ext>
            </a:extLst>
          </p:cNvPr>
          <p:cNvSpPr txBox="1"/>
          <p:nvPr/>
        </p:nvSpPr>
        <p:spPr>
          <a:xfrm>
            <a:off x="2351004" y="2976890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6426C1-5AAD-4F4C-B1AB-1CA30C3D2E09}"/>
              </a:ext>
            </a:extLst>
          </p:cNvPr>
          <p:cNvSpPr txBox="1"/>
          <p:nvPr/>
        </p:nvSpPr>
        <p:spPr>
          <a:xfrm>
            <a:off x="7804902" y="2949850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DD051-FFB1-47E3-A962-EEF036025FD7}"/>
              </a:ext>
            </a:extLst>
          </p:cNvPr>
          <p:cNvSpPr txBox="1"/>
          <p:nvPr/>
        </p:nvSpPr>
        <p:spPr>
          <a:xfrm>
            <a:off x="13476204" y="2973012"/>
            <a:ext cx="26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절사평균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066AD-F2EA-4C07-BDD0-91C58E0421BC}"/>
              </a:ext>
            </a:extLst>
          </p:cNvPr>
          <p:cNvSpPr txBox="1"/>
          <p:nvPr/>
        </p:nvSpPr>
        <p:spPr>
          <a:xfrm>
            <a:off x="12115800" y="2151039"/>
            <a:ext cx="489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P-value : 0.000055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1B0EF40-EBF9-4332-91AD-09B733A39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20" b="91701" l="7273" r="89455">
                        <a14:foregroundMark x1="48727" y1="7469" x2="48727" y2="7469"/>
                        <a14:foregroundMark x1="7636" y1="39004" x2="7636" y2="39004"/>
                        <a14:foregroundMark x1="47636" y1="3320" x2="47636" y2="3320"/>
                        <a14:foregroundMark x1="69455" y1="91286" x2="69455" y2="91286"/>
                        <a14:foregroundMark x1="25818" y1="91701" x2="25818" y2="917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8978" y="1739555"/>
            <a:ext cx="823138" cy="721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CF6DB0-FAC6-45DC-ACBC-0B218C0DC6FA}"/>
              </a:ext>
            </a:extLst>
          </p:cNvPr>
          <p:cNvSpPr txBox="1"/>
          <p:nvPr/>
        </p:nvSpPr>
        <p:spPr>
          <a:xfrm>
            <a:off x="4388654" y="9702225"/>
            <a:ext cx="138993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무상증자를 발행한 기업들이 </a:t>
            </a:r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자산성장률이 더 높음 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76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71039" y="2386634"/>
            <a:ext cx="4743637" cy="408869"/>
            <a:chOff x="6771039" y="2386634"/>
            <a:chExt cx="4743637" cy="408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1039" y="2386634"/>
              <a:ext cx="4743637" cy="40886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AABAB9-4A07-4157-B5EE-7E0E6A8048A1}"/>
              </a:ext>
            </a:extLst>
          </p:cNvPr>
          <p:cNvGrpSpPr>
            <a:grpSpLocks noChangeAspect="1"/>
          </p:cNvGrpSpPr>
          <p:nvPr/>
        </p:nvGrpSpPr>
        <p:grpSpPr>
          <a:xfrm>
            <a:off x="685800" y="4533900"/>
            <a:ext cx="16575809" cy="2523959"/>
            <a:chOff x="1154027" y="5039336"/>
            <a:chExt cx="15596868" cy="23748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000347" y="6688098"/>
              <a:ext cx="3653695" cy="29325"/>
              <a:chOff x="3000347" y="6688098"/>
              <a:chExt cx="3653695" cy="2932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3000347" y="6688098"/>
                <a:ext cx="3653695" cy="2932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220524" y="6688098"/>
              <a:ext cx="3653695" cy="29325"/>
              <a:chOff x="7220524" y="6688098"/>
              <a:chExt cx="3653695" cy="2932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7220524" y="6688098"/>
                <a:ext cx="3653695" cy="2932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517912" y="6688098"/>
              <a:ext cx="3653695" cy="29325"/>
              <a:chOff x="11517912" y="6688098"/>
              <a:chExt cx="3653695" cy="2932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11517912" y="6688098"/>
                <a:ext cx="3653695" cy="29325"/>
              </a:xfrm>
              <a:prstGeom prst="rect">
                <a:avLst/>
              </a:prstGeom>
            </p:spPr>
          </p:pic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D48F91E-52EA-49F0-A575-80CC65A3B6BE}"/>
                </a:ext>
              </a:extLst>
            </p:cNvPr>
            <p:cNvGrpSpPr/>
            <p:nvPr/>
          </p:nvGrpSpPr>
          <p:grpSpPr>
            <a:xfrm>
              <a:off x="1154027" y="5039336"/>
              <a:ext cx="15596868" cy="2374898"/>
              <a:chOff x="1154027" y="5039336"/>
              <a:chExt cx="15596868" cy="237489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150644" y="6750154"/>
                <a:ext cx="1583020" cy="664080"/>
              </a:xfrm>
              <a:prstGeom prst="rect">
                <a:avLst/>
              </a:prstGeom>
            </p:spPr>
          </p:pic>
          <p:grpSp>
            <p:nvGrpSpPr>
              <p:cNvPr id="1003" name="그룹 1003"/>
              <p:cNvGrpSpPr/>
              <p:nvPr/>
            </p:nvGrpSpPr>
            <p:grpSpPr>
              <a:xfrm>
                <a:off x="10515191" y="5142857"/>
                <a:ext cx="1563130" cy="1322642"/>
                <a:chOff x="10515191" y="5142857"/>
                <a:chExt cx="1563130" cy="1322642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515191" y="5142857"/>
                  <a:ext cx="1563130" cy="1322642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6287297" y="5039336"/>
                <a:ext cx="1427379" cy="1466362"/>
                <a:chOff x="6287297" y="5039336"/>
                <a:chExt cx="1427379" cy="1466362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287297" y="5039336"/>
                  <a:ext cx="1427379" cy="1466362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2855" y="6743155"/>
                <a:ext cx="2246034" cy="664820"/>
              </a:xfrm>
              <a:prstGeom prst="rect">
                <a:avLst/>
              </a:prstGeom>
            </p:spPr>
          </p:pic>
          <p:grpSp>
            <p:nvGrpSpPr>
              <p:cNvPr id="1006" name="그룹 1006"/>
              <p:cNvGrpSpPr/>
              <p:nvPr/>
            </p:nvGrpSpPr>
            <p:grpSpPr>
              <a:xfrm>
                <a:off x="1776069" y="5268909"/>
                <a:ext cx="1466362" cy="1236788"/>
                <a:chOff x="1776069" y="5268909"/>
                <a:chExt cx="1466362" cy="1236788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776069" y="5268909"/>
                  <a:ext cx="1466362" cy="1236788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54027" y="6713256"/>
                <a:ext cx="2677870" cy="664080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14835289" y="5514388"/>
                <a:ext cx="1466362" cy="951112"/>
                <a:chOff x="14835289" y="5514388"/>
                <a:chExt cx="1466362" cy="951112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4835289" y="5514388"/>
                  <a:ext cx="1466362" cy="951112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713618" y="6743151"/>
                <a:ext cx="2037277" cy="664080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DADC894-DE9A-4C56-B2A3-BD09462D6E77}"/>
              </a:ext>
            </a:extLst>
          </p:cNvPr>
          <p:cNvSpPr txBox="1"/>
          <p:nvPr/>
        </p:nvSpPr>
        <p:spPr>
          <a:xfrm>
            <a:off x="6448636" y="1575405"/>
            <a:ext cx="5504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 O N T E N T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0F496D-B304-49E0-85F2-1444AF509B51}"/>
              </a:ext>
            </a:extLst>
          </p:cNvPr>
          <p:cNvSpPr/>
          <p:nvPr/>
        </p:nvSpPr>
        <p:spPr>
          <a:xfrm>
            <a:off x="685800" y="6352098"/>
            <a:ext cx="297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선정 배경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241578-F28F-46EF-BCC0-65E9D72E53DD}"/>
              </a:ext>
            </a:extLst>
          </p:cNvPr>
          <p:cNvSpPr/>
          <p:nvPr/>
        </p:nvSpPr>
        <p:spPr>
          <a:xfrm>
            <a:off x="5365899" y="6344655"/>
            <a:ext cx="297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3200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15BC9F-5EFD-43FC-9A85-A7ED5AFB04D8}"/>
              </a:ext>
            </a:extLst>
          </p:cNvPr>
          <p:cNvSpPr/>
          <p:nvPr/>
        </p:nvSpPr>
        <p:spPr>
          <a:xfrm>
            <a:off x="9929606" y="6406846"/>
            <a:ext cx="297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</a:t>
            </a:r>
            <a:endParaRPr lang="ko-KR" altLang="en-US" sz="3200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AAB16B-1F77-4093-AA62-0C48F30DE4B1}"/>
              </a:ext>
            </a:extLst>
          </p:cNvPr>
          <p:cNvSpPr/>
          <p:nvPr/>
        </p:nvSpPr>
        <p:spPr>
          <a:xfrm>
            <a:off x="14519069" y="6346548"/>
            <a:ext cx="2971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투자</a:t>
            </a:r>
          </a:p>
        </p:txBody>
      </p:sp>
    </p:spTree>
    <p:extLst>
      <p:ext uri="{BB962C8B-B14F-4D97-AF65-F5344CB8AC3E}">
        <p14:creationId xmlns:p14="http://schemas.microsoft.com/office/powerpoint/2010/main" val="74233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95CD51C8-CDB1-41CD-913C-EB404FCE1291}"/>
              </a:ext>
            </a:extLst>
          </p:cNvPr>
          <p:cNvGrpSpPr/>
          <p:nvPr/>
        </p:nvGrpSpPr>
        <p:grpSpPr>
          <a:xfrm>
            <a:off x="1219200" y="4838700"/>
            <a:ext cx="8868114" cy="4509254"/>
            <a:chOff x="3727942" y="3956508"/>
            <a:chExt cx="8868114" cy="450925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E6B2DAA-C3E8-472D-A735-EEEA6B08554D}"/>
                </a:ext>
              </a:extLst>
            </p:cNvPr>
            <p:cNvSpPr/>
            <p:nvPr/>
          </p:nvSpPr>
          <p:spPr>
            <a:xfrm>
              <a:off x="5512601" y="5643988"/>
              <a:ext cx="7010400" cy="28194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964234-FB4E-4E4A-A6E0-95028C4B09CB}"/>
                </a:ext>
              </a:extLst>
            </p:cNvPr>
            <p:cNvSpPr/>
            <p:nvPr/>
          </p:nvSpPr>
          <p:spPr>
            <a:xfrm>
              <a:off x="4600700" y="5642929"/>
              <a:ext cx="892520" cy="281939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E19B570-B1A8-45A1-8684-19E766D3A36A}"/>
                </a:ext>
              </a:extLst>
            </p:cNvPr>
            <p:cNvGrpSpPr/>
            <p:nvPr/>
          </p:nvGrpSpPr>
          <p:grpSpPr>
            <a:xfrm>
              <a:off x="3727942" y="3956508"/>
              <a:ext cx="8868114" cy="4509254"/>
              <a:chOff x="1328221" y="2999638"/>
              <a:chExt cx="8868114" cy="4509254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C5E64B8-D002-418D-A753-79FED612F277}"/>
                  </a:ext>
                </a:extLst>
              </p:cNvPr>
              <p:cNvSpPr/>
              <p:nvPr/>
            </p:nvSpPr>
            <p:spPr>
              <a:xfrm>
                <a:off x="3109360" y="3832449"/>
                <a:ext cx="7010400" cy="84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72BFC81-23A3-4AC2-AF26-B03E0D8EFBF0}"/>
                  </a:ext>
                </a:extLst>
              </p:cNvPr>
              <p:cNvCxnSpPr>
                <a:cxnSpLocks/>
                <a:stCxn id="73" idx="2"/>
                <a:endCxn id="65" idx="2"/>
              </p:cNvCxnSpPr>
              <p:nvPr/>
            </p:nvCxnSpPr>
            <p:spPr>
              <a:xfrm>
                <a:off x="6614560" y="3843982"/>
                <a:ext cx="3520" cy="366253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8C1591E-B5A6-4500-B5FE-77ED1292A10C}"/>
                  </a:ext>
                </a:extLst>
              </p:cNvPr>
              <p:cNvSpPr txBox="1"/>
              <p:nvPr/>
            </p:nvSpPr>
            <p:spPr>
              <a:xfrm>
                <a:off x="1398951" y="4961801"/>
                <a:ext cx="75105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R</a:t>
                </a:r>
              </a:p>
              <a:p>
                <a:pPr algn="ctr"/>
                <a:r>
                  <a:rPr lang="en-US" altLang="ko-KR" sz="3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</a:p>
              <a:p>
                <a:pPr algn="ctr"/>
                <a:r>
                  <a:rPr lang="en-US" altLang="ko-KR" sz="3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</a:p>
              <a:p>
                <a:pPr algn="ctr"/>
                <a:r>
                  <a:rPr lang="en-US" altLang="ko-KR" sz="3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L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4F7C77A-1738-4AC2-83C9-4FE778E852A0}"/>
                  </a:ext>
                </a:extLst>
              </p:cNvPr>
              <p:cNvSpPr txBox="1"/>
              <p:nvPr/>
            </p:nvSpPr>
            <p:spPr>
              <a:xfrm>
                <a:off x="4002253" y="3115568"/>
                <a:ext cx="5224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  r  e  d  </a:t>
                </a:r>
                <a:r>
                  <a:rPr lang="en-US" altLang="ko-KR" sz="3600" dirty="0" err="1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i</a:t>
                </a:r>
                <a:r>
                  <a:rPr lang="en-US" altLang="ko-KR" sz="3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 c  t 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0E3E28-B69E-4071-8310-B68FCAD0DA25}"/>
                  </a:ext>
                </a:extLst>
              </p:cNvPr>
              <p:cNvSpPr txBox="1"/>
              <p:nvPr/>
            </p:nvSpPr>
            <p:spPr>
              <a:xfrm>
                <a:off x="5770679" y="4668907"/>
                <a:ext cx="9578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TP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A2CB620-E550-49C5-9386-81921174B566}"/>
                  </a:ext>
                </a:extLst>
              </p:cNvPr>
              <p:cNvSpPr/>
              <p:nvPr/>
            </p:nvSpPr>
            <p:spPr>
              <a:xfrm>
                <a:off x="3109360" y="2999638"/>
                <a:ext cx="7010400" cy="84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D413E9C-F711-4F9F-BA1A-F524F5F89AB1}"/>
                  </a:ext>
                </a:extLst>
              </p:cNvPr>
              <p:cNvSpPr/>
              <p:nvPr/>
            </p:nvSpPr>
            <p:spPr>
              <a:xfrm>
                <a:off x="1328221" y="4689493"/>
                <a:ext cx="892520" cy="281939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6C6EBCC-FBF2-4BE0-BA61-9C3126BF7206}"/>
                  </a:ext>
                </a:extLst>
              </p:cNvPr>
              <p:cNvSpPr txBox="1"/>
              <p:nvPr/>
            </p:nvSpPr>
            <p:spPr>
              <a:xfrm>
                <a:off x="3856701" y="3948379"/>
                <a:ext cx="19542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발행 </a:t>
                </a:r>
                <a:r>
                  <a:rPr lang="en-US" altLang="ko-KR" sz="3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B7B714E-47DC-48C3-A6FB-CF35AEE6A24D}"/>
                  </a:ext>
                </a:extLst>
              </p:cNvPr>
              <p:cNvSpPr txBox="1"/>
              <p:nvPr/>
            </p:nvSpPr>
            <p:spPr>
              <a:xfrm>
                <a:off x="7417061" y="3959912"/>
                <a:ext cx="19542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발행 </a:t>
                </a:r>
                <a:r>
                  <a:rPr lang="en-US" altLang="ko-KR" sz="3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X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3E8FE4-F3E7-48D8-88DE-F81051D874D9}"/>
                  </a:ext>
                </a:extLst>
              </p:cNvPr>
              <p:cNvSpPr txBox="1"/>
              <p:nvPr/>
            </p:nvSpPr>
            <p:spPr>
              <a:xfrm>
                <a:off x="2040312" y="4980584"/>
                <a:ext cx="12529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발행</a:t>
                </a:r>
                <a:endPara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E3F7DF-FEC5-41DC-AC3C-5FC3F6A6E969}"/>
                  </a:ext>
                </a:extLst>
              </p:cNvPr>
              <p:cNvSpPr txBox="1"/>
              <p:nvPr/>
            </p:nvSpPr>
            <p:spPr>
              <a:xfrm>
                <a:off x="2040312" y="6389969"/>
                <a:ext cx="12529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발행</a:t>
                </a:r>
                <a:endPara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X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BCF0675-2945-4F40-9DD5-CBE62A8A616C}"/>
                  </a:ext>
                </a:extLst>
              </p:cNvPr>
              <p:cNvSpPr txBox="1"/>
              <p:nvPr/>
            </p:nvSpPr>
            <p:spPr>
              <a:xfrm>
                <a:off x="9231304" y="4655761"/>
                <a:ext cx="9578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FN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09743E4-D04A-4BCF-8624-D241A61BABDA}"/>
                  </a:ext>
                </a:extLst>
              </p:cNvPr>
              <p:cNvSpPr txBox="1"/>
              <p:nvPr/>
            </p:nvSpPr>
            <p:spPr>
              <a:xfrm>
                <a:off x="9220651" y="5934947"/>
                <a:ext cx="9578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TN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25694D3-4C52-496E-BB2D-9A4CFEFBB894}"/>
                  </a:ext>
                </a:extLst>
              </p:cNvPr>
              <p:cNvSpPr txBox="1"/>
              <p:nvPr/>
            </p:nvSpPr>
            <p:spPr>
              <a:xfrm>
                <a:off x="5770678" y="5934947"/>
                <a:ext cx="9578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FP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95C0B68-EDDB-49BC-AEE2-289EAC38A7B6}"/>
                  </a:ext>
                </a:extLst>
              </p:cNvPr>
              <p:cNvSpPr txBox="1"/>
              <p:nvPr/>
            </p:nvSpPr>
            <p:spPr>
              <a:xfrm>
                <a:off x="3203955" y="4951550"/>
                <a:ext cx="32792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무상증자를 발행했고</a:t>
                </a:r>
                <a:endPara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발행했다고 맞춘 경우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CF2FBC-CC58-43A8-9841-FA9BDE889229}"/>
                  </a:ext>
                </a:extLst>
              </p:cNvPr>
              <p:cNvSpPr txBox="1"/>
              <p:nvPr/>
            </p:nvSpPr>
            <p:spPr>
              <a:xfrm>
                <a:off x="3066741" y="6451523"/>
                <a:ext cx="36043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무상증자를 발행하지 않았지만 발행했다고 틀린 경우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F14EB3-BA31-4E45-8342-1741FBED01EC}"/>
                  </a:ext>
                </a:extLst>
              </p:cNvPr>
              <p:cNvSpPr txBox="1"/>
              <p:nvPr/>
            </p:nvSpPr>
            <p:spPr>
              <a:xfrm>
                <a:off x="6592025" y="5020547"/>
                <a:ext cx="36043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무상증자를 발행했지만</a:t>
                </a:r>
                <a:endPara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발행하지 않았다고 틀린 경우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5020F3C-21B0-41F4-960F-51DC7F4605F2}"/>
                  </a:ext>
                </a:extLst>
              </p:cNvPr>
              <p:cNvSpPr txBox="1"/>
              <p:nvPr/>
            </p:nvSpPr>
            <p:spPr>
              <a:xfrm>
                <a:off x="6592025" y="6468347"/>
                <a:ext cx="36043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무상증자를 발행하지 않았고</a:t>
                </a:r>
                <a:endPara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발행하지 않았다고 맞춘 경우</a:t>
                </a:r>
              </a:p>
            </p:txBody>
          </p:sp>
        </p:grp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47FE32D-3248-420F-BC10-3472E9D082B2}"/>
              </a:ext>
            </a:extLst>
          </p:cNvPr>
          <p:cNvSpPr/>
          <p:nvPr/>
        </p:nvSpPr>
        <p:spPr>
          <a:xfrm>
            <a:off x="2111719" y="6538964"/>
            <a:ext cx="7906127" cy="128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액자 85">
            <a:extLst>
              <a:ext uri="{FF2B5EF4-FFF2-40B4-BE49-F238E27FC236}">
                <a16:creationId xmlns:a16="http://schemas.microsoft.com/office/drawing/2014/main" id="{33CA1031-C21A-47BB-A0BC-82E958861931}"/>
              </a:ext>
            </a:extLst>
          </p:cNvPr>
          <p:cNvSpPr/>
          <p:nvPr/>
        </p:nvSpPr>
        <p:spPr>
          <a:xfrm>
            <a:off x="3000272" y="6477913"/>
            <a:ext cx="3561758" cy="2866607"/>
          </a:xfrm>
          <a:prstGeom prst="frame">
            <a:avLst>
              <a:gd name="adj1" fmla="val 17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0463879-1985-47E0-A979-DF2ECE5AFEE9}"/>
              </a:ext>
            </a:extLst>
          </p:cNvPr>
          <p:cNvGrpSpPr/>
          <p:nvPr/>
        </p:nvGrpSpPr>
        <p:grpSpPr>
          <a:xfrm>
            <a:off x="13087157" y="5306856"/>
            <a:ext cx="2200504" cy="1589244"/>
            <a:chOff x="11120968" y="6312913"/>
            <a:chExt cx="2200504" cy="158924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EEFC9D4-EC10-4F65-8220-E419B65B82E1}"/>
                </a:ext>
              </a:extLst>
            </p:cNvPr>
            <p:cNvSpPr txBox="1"/>
            <p:nvPr/>
          </p:nvSpPr>
          <p:spPr>
            <a:xfrm>
              <a:off x="11724734" y="6312913"/>
              <a:ext cx="8925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TP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2826F7E-598B-4252-A6E4-6A609C909D45}"/>
                </a:ext>
              </a:extLst>
            </p:cNvPr>
            <p:cNvSpPr txBox="1"/>
            <p:nvPr/>
          </p:nvSpPr>
          <p:spPr>
            <a:xfrm>
              <a:off x="11120968" y="7132716"/>
              <a:ext cx="22005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TP + FP</a:t>
              </a: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5F679B1-AFE1-4BF1-8E0A-33B70945A869}"/>
                </a:ext>
              </a:extLst>
            </p:cNvPr>
            <p:cNvCxnSpPr>
              <a:cxnSpLocks/>
            </p:cNvCxnSpPr>
            <p:nvPr/>
          </p:nvCxnSpPr>
          <p:spPr>
            <a:xfrm>
              <a:off x="11120968" y="7034174"/>
              <a:ext cx="220050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FB6DB3B2-56A2-475B-9E40-7AB701F12BEA}"/>
              </a:ext>
            </a:extLst>
          </p:cNvPr>
          <p:cNvSpPr/>
          <p:nvPr/>
        </p:nvSpPr>
        <p:spPr>
          <a:xfrm>
            <a:off x="3275365" y="6620252"/>
            <a:ext cx="2896835" cy="111565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C9D656-F380-45E6-8DE7-4F8A37C37D49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96FFF5F-3131-484B-956D-96E7AEA93109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0668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8DDEB49-7F93-426C-9598-5ACC07F5F6B8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정밀도를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성능지표로 선택한 이유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2958BC-8AD0-452A-82CC-4F9CFA27B14B}"/>
              </a:ext>
            </a:extLst>
          </p:cNvPr>
          <p:cNvSpPr txBox="1"/>
          <p:nvPr/>
        </p:nvSpPr>
        <p:spPr>
          <a:xfrm>
            <a:off x="10931195" y="7200900"/>
            <a:ext cx="6475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정밀도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모델이 무상증자를 발행했다고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예측한 경우 중에서 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실제로 무상증자를 발행한 비율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0E04504-7E27-4423-A230-BDBC29FEB745}"/>
              </a:ext>
            </a:extLst>
          </p:cNvPr>
          <p:cNvCxnSpPr>
            <a:cxnSpLocks/>
          </p:cNvCxnSpPr>
          <p:nvPr/>
        </p:nvCxnSpPr>
        <p:spPr>
          <a:xfrm flipV="1">
            <a:off x="6505538" y="6076297"/>
            <a:ext cx="6143662" cy="82696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2C93A3-92C1-40E2-B67B-63F06345737B}"/>
              </a:ext>
            </a:extLst>
          </p:cNvPr>
          <p:cNvSpPr txBox="1"/>
          <p:nvPr/>
        </p:nvSpPr>
        <p:spPr>
          <a:xfrm>
            <a:off x="7620000" y="37719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모델이 </a:t>
            </a:r>
            <a:r>
              <a:rPr lang="ko-KR" altLang="en-US" sz="2400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무상증자를 발행할 것이라고 예측한 기업에 투자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 것이기 때문에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투자한 기업 중 무상증자 발행비율이 높아야 높은 수익을 기대할 수 있음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8D2918-ADCC-40E7-A96F-826487A18E7A}"/>
              </a:ext>
            </a:extLst>
          </p:cNvPr>
          <p:cNvSpPr/>
          <p:nvPr/>
        </p:nvSpPr>
        <p:spPr>
          <a:xfrm>
            <a:off x="614885" y="3592716"/>
            <a:ext cx="7043444" cy="5798466"/>
          </a:xfrm>
          <a:prstGeom prst="roundRect">
            <a:avLst/>
          </a:prstGeom>
          <a:solidFill>
            <a:srgbClr val="1A2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무장증자 발행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</a:t>
            </a:r>
          </a:p>
          <a:p>
            <a:pPr algn="ctr"/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13,016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(99%)</a:t>
            </a:r>
          </a:p>
          <a:p>
            <a:pPr algn="ctr"/>
            <a:endParaRPr lang="en-US" altLang="ko-KR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C9D656-F380-45E6-8DE7-4F8A37C37D49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96FFF5F-3131-484B-956D-96E7AEA93109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0668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01D5D2-0AF3-42A2-911A-75509370BB42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Unbalanced Data Issue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4A30C5-D360-4765-9949-C0B301DCE89C}"/>
              </a:ext>
            </a:extLst>
          </p:cNvPr>
          <p:cNvGrpSpPr/>
          <p:nvPr/>
        </p:nvGrpSpPr>
        <p:grpSpPr>
          <a:xfrm>
            <a:off x="8382000" y="2888873"/>
            <a:ext cx="8920466" cy="4509254"/>
            <a:chOff x="1219200" y="4838700"/>
            <a:chExt cx="8920466" cy="450925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0D36212-4119-4F9F-8378-CA4AFB2B164D}"/>
                </a:ext>
              </a:extLst>
            </p:cNvPr>
            <p:cNvGrpSpPr/>
            <p:nvPr/>
          </p:nvGrpSpPr>
          <p:grpSpPr>
            <a:xfrm>
              <a:off x="1219200" y="4838700"/>
              <a:ext cx="8920466" cy="4509254"/>
              <a:chOff x="3727942" y="3956508"/>
              <a:chExt cx="8920466" cy="450925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B75FD0E-2EC6-43C0-9D9E-E45BE00D477A}"/>
                  </a:ext>
                </a:extLst>
              </p:cNvPr>
              <p:cNvSpPr/>
              <p:nvPr/>
            </p:nvSpPr>
            <p:spPr>
              <a:xfrm>
                <a:off x="5512601" y="5643988"/>
                <a:ext cx="7010400" cy="28194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57C4EC-C55A-4720-A655-D0A297617422}"/>
                  </a:ext>
                </a:extLst>
              </p:cNvPr>
              <p:cNvSpPr/>
              <p:nvPr/>
            </p:nvSpPr>
            <p:spPr>
              <a:xfrm>
                <a:off x="4600700" y="5642929"/>
                <a:ext cx="892520" cy="281939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724CF0A-B928-431E-89D6-EB93BA7C3F40}"/>
                  </a:ext>
                </a:extLst>
              </p:cNvPr>
              <p:cNvGrpSpPr/>
              <p:nvPr/>
            </p:nvGrpSpPr>
            <p:grpSpPr>
              <a:xfrm>
                <a:off x="3727942" y="3956508"/>
                <a:ext cx="8920466" cy="4509254"/>
                <a:chOff x="1328221" y="2999638"/>
                <a:chExt cx="8920466" cy="4509254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3220E952-F446-48DF-937F-02D2BD593C2F}"/>
                    </a:ext>
                  </a:extLst>
                </p:cNvPr>
                <p:cNvSpPr/>
                <p:nvPr/>
              </p:nvSpPr>
              <p:spPr>
                <a:xfrm>
                  <a:off x="3109360" y="3832449"/>
                  <a:ext cx="7010400" cy="844344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D2362F65-11C6-40C7-8360-C4F971B0A93C}"/>
                    </a:ext>
                  </a:extLst>
                </p:cNvPr>
                <p:cNvCxnSpPr>
                  <a:cxnSpLocks/>
                  <a:stCxn id="47" idx="2"/>
                  <a:endCxn id="36" idx="2"/>
                </p:cNvCxnSpPr>
                <p:nvPr/>
              </p:nvCxnSpPr>
              <p:spPr>
                <a:xfrm>
                  <a:off x="6614560" y="3843982"/>
                  <a:ext cx="3520" cy="366253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D9F6DE8-D0E0-4B56-8243-F32ACBB2A5CC}"/>
                    </a:ext>
                  </a:extLst>
                </p:cNvPr>
                <p:cNvSpPr txBox="1"/>
                <p:nvPr/>
              </p:nvSpPr>
              <p:spPr>
                <a:xfrm>
                  <a:off x="1398951" y="4961801"/>
                  <a:ext cx="751059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6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R</a:t>
                  </a:r>
                </a:p>
                <a:p>
                  <a:pPr algn="ctr"/>
                  <a:r>
                    <a:rPr lang="en-US" altLang="ko-KR" sz="36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</a:p>
                <a:p>
                  <a:pPr algn="ctr"/>
                  <a:r>
                    <a:rPr lang="en-US" altLang="ko-KR" sz="36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a</a:t>
                  </a:r>
                </a:p>
                <a:p>
                  <a:pPr algn="ctr"/>
                  <a:r>
                    <a:rPr lang="en-US" altLang="ko-KR" sz="36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L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CE077C-BEEB-4869-9E46-E44E385B8DBA}"/>
                    </a:ext>
                  </a:extLst>
                </p:cNvPr>
                <p:cNvSpPr txBox="1"/>
                <p:nvPr/>
              </p:nvSpPr>
              <p:spPr>
                <a:xfrm>
                  <a:off x="4002253" y="3115568"/>
                  <a:ext cx="522461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6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P  r  e  d  </a:t>
                  </a:r>
                  <a:r>
                    <a:rPr lang="en-US" altLang="ko-KR" sz="3600" dirty="0" err="1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i</a:t>
                  </a:r>
                  <a:r>
                    <a:rPr lang="en-US" altLang="ko-KR" sz="36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  c  t 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CA99D37-E29E-4FE1-9C72-DB382BFB8590}"/>
                    </a:ext>
                  </a:extLst>
                </p:cNvPr>
                <p:cNvSpPr txBox="1"/>
                <p:nvPr/>
              </p:nvSpPr>
              <p:spPr>
                <a:xfrm>
                  <a:off x="5770679" y="4668907"/>
                  <a:ext cx="95785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TP</a:t>
                  </a: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14EA32C-828C-4B1D-A86C-397B8F37A066}"/>
                    </a:ext>
                  </a:extLst>
                </p:cNvPr>
                <p:cNvSpPr/>
                <p:nvPr/>
              </p:nvSpPr>
              <p:spPr>
                <a:xfrm>
                  <a:off x="3109360" y="2999638"/>
                  <a:ext cx="7010400" cy="844344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5235188A-C591-4FFD-AAD1-BFD21B8FA570}"/>
                    </a:ext>
                  </a:extLst>
                </p:cNvPr>
                <p:cNvSpPr/>
                <p:nvPr/>
              </p:nvSpPr>
              <p:spPr>
                <a:xfrm>
                  <a:off x="1328221" y="4689493"/>
                  <a:ext cx="892520" cy="2819399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397D82-2D30-4650-B092-E0315435DFEF}"/>
                    </a:ext>
                  </a:extLst>
                </p:cNvPr>
                <p:cNvSpPr txBox="1"/>
                <p:nvPr/>
              </p:nvSpPr>
              <p:spPr>
                <a:xfrm>
                  <a:off x="3856701" y="3948379"/>
                  <a:ext cx="19542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6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발행 </a:t>
                  </a:r>
                  <a:r>
                    <a:rPr lang="en-US" altLang="ko-KR" sz="36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B4B092E-D182-4AF2-B97F-3EEFA80E2B7C}"/>
                    </a:ext>
                  </a:extLst>
                </p:cNvPr>
                <p:cNvSpPr txBox="1"/>
                <p:nvPr/>
              </p:nvSpPr>
              <p:spPr>
                <a:xfrm>
                  <a:off x="7417061" y="3959912"/>
                  <a:ext cx="19542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6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발행 </a:t>
                  </a:r>
                  <a:r>
                    <a:rPr lang="en-US" altLang="ko-KR" sz="36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X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CFBEDA1-58B9-4854-B4EA-0E2215FEA0A9}"/>
                    </a:ext>
                  </a:extLst>
                </p:cNvPr>
                <p:cNvSpPr txBox="1"/>
                <p:nvPr/>
              </p:nvSpPr>
              <p:spPr>
                <a:xfrm>
                  <a:off x="2040312" y="4980584"/>
                  <a:ext cx="125299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발행</a:t>
                  </a:r>
                  <a:endPara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  <a:p>
                  <a:pPr algn="ctr"/>
                  <a:r>
                    <a:rPr lang="en-US" altLang="ko-KR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FF8E70-B193-4D0E-8680-CEC663FACE61}"/>
                    </a:ext>
                  </a:extLst>
                </p:cNvPr>
                <p:cNvSpPr txBox="1"/>
                <p:nvPr/>
              </p:nvSpPr>
              <p:spPr>
                <a:xfrm>
                  <a:off x="2040312" y="6389969"/>
                  <a:ext cx="125299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발행</a:t>
                  </a:r>
                  <a:endParaRPr lang="en-US" altLang="ko-KR" sz="28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  <a:p>
                  <a:pPr algn="ctr"/>
                  <a:r>
                    <a:rPr lang="en-US" altLang="ko-KR" sz="28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X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4A25AC7-0DC7-4A87-8E7B-F27F94E8599C}"/>
                    </a:ext>
                  </a:extLst>
                </p:cNvPr>
                <p:cNvSpPr txBox="1"/>
                <p:nvPr/>
              </p:nvSpPr>
              <p:spPr>
                <a:xfrm>
                  <a:off x="9231304" y="4655761"/>
                  <a:ext cx="95785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FN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B5552B5-310A-4DEC-87A1-014FFB43A996}"/>
                    </a:ext>
                  </a:extLst>
                </p:cNvPr>
                <p:cNvSpPr txBox="1"/>
                <p:nvPr/>
              </p:nvSpPr>
              <p:spPr>
                <a:xfrm>
                  <a:off x="9220651" y="5934947"/>
                  <a:ext cx="95785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TN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488E764-0A39-4729-8471-B132535E10A8}"/>
                    </a:ext>
                  </a:extLst>
                </p:cNvPr>
                <p:cNvSpPr txBox="1"/>
                <p:nvPr/>
              </p:nvSpPr>
              <p:spPr>
                <a:xfrm>
                  <a:off x="5770678" y="5934947"/>
                  <a:ext cx="95785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FP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37ACC7F-8B57-497A-AD03-31FB06C494A8}"/>
                    </a:ext>
                  </a:extLst>
                </p:cNvPr>
                <p:cNvSpPr txBox="1"/>
                <p:nvPr/>
              </p:nvSpPr>
              <p:spPr>
                <a:xfrm>
                  <a:off x="3123615" y="5014749"/>
                  <a:ext cx="327923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110</a:t>
                  </a:r>
                  <a:r>
                    <a:rPr lang="ko-KR" altLang="en-US" sz="44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개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D9CB91-38C5-4E71-9C8D-E4673AE4F138}"/>
                    </a:ext>
                  </a:extLst>
                </p:cNvPr>
                <p:cNvSpPr txBox="1"/>
                <p:nvPr/>
              </p:nvSpPr>
              <p:spPr>
                <a:xfrm>
                  <a:off x="3007053" y="6449720"/>
                  <a:ext cx="360431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20</a:t>
                  </a:r>
                  <a:r>
                    <a:rPr lang="ko-KR" altLang="en-US" sz="44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개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516B817-769F-4E68-AD50-1D214E423534}"/>
                    </a:ext>
                  </a:extLst>
                </p:cNvPr>
                <p:cNvSpPr txBox="1"/>
                <p:nvPr/>
              </p:nvSpPr>
              <p:spPr>
                <a:xfrm>
                  <a:off x="6581546" y="4996801"/>
                  <a:ext cx="360431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30</a:t>
                  </a:r>
                  <a:r>
                    <a:rPr lang="ko-KR" altLang="en-US" sz="44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개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13C6C6D-71D0-474B-B8A7-F9FC0056EAB6}"/>
                    </a:ext>
                  </a:extLst>
                </p:cNvPr>
                <p:cNvSpPr txBox="1"/>
                <p:nvPr/>
              </p:nvSpPr>
              <p:spPr>
                <a:xfrm>
                  <a:off x="6644377" y="6402882"/>
                  <a:ext cx="360431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12,986</a:t>
                  </a:r>
                  <a:r>
                    <a:rPr lang="ko-KR" altLang="en-US" sz="44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개</a:t>
                  </a:r>
                </a:p>
              </p:txBody>
            </p:sp>
          </p:grp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4EF576F-2A35-4544-A873-CFBFE1792B71}"/>
                </a:ext>
              </a:extLst>
            </p:cNvPr>
            <p:cNvSpPr/>
            <p:nvPr/>
          </p:nvSpPr>
          <p:spPr>
            <a:xfrm>
              <a:off x="2111719" y="6538964"/>
              <a:ext cx="7906127" cy="128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B562D146-F5E0-4201-A535-17E5A1DA53C0}"/>
              </a:ext>
            </a:extLst>
          </p:cNvPr>
          <p:cNvSpPr/>
          <p:nvPr/>
        </p:nvSpPr>
        <p:spPr>
          <a:xfrm>
            <a:off x="4992606" y="8039100"/>
            <a:ext cx="2246394" cy="92021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무상증자 발행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130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(1%)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F4D237-37C7-4D01-8F3F-C135D5DB7B4C}"/>
              </a:ext>
            </a:extLst>
          </p:cNvPr>
          <p:cNvSpPr txBox="1"/>
          <p:nvPr/>
        </p:nvSpPr>
        <p:spPr>
          <a:xfrm>
            <a:off x="925596" y="40005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데이터 수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13,146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D1E2FB-DFA2-48BF-B0E3-C5F38517A483}"/>
              </a:ext>
            </a:extLst>
          </p:cNvPr>
          <p:cNvSpPr txBox="1"/>
          <p:nvPr/>
        </p:nvSpPr>
        <p:spPr>
          <a:xfrm>
            <a:off x="8154427" y="3100841"/>
            <a:ext cx="1300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</a:t>
            </a:r>
            <a:endParaRPr lang="ko-KR" altLang="en-US" sz="7200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12DEFC-84FE-4F73-983F-15E98116C695}"/>
              </a:ext>
            </a:extLst>
          </p:cNvPr>
          <p:cNvSpPr txBox="1"/>
          <p:nvPr/>
        </p:nvSpPr>
        <p:spPr>
          <a:xfrm>
            <a:off x="8610600" y="78867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B8941C-C066-4C7B-AFFF-1371F459499E}"/>
              </a:ext>
            </a:extLst>
          </p:cNvPr>
          <p:cNvSpPr txBox="1"/>
          <p:nvPr/>
        </p:nvSpPr>
        <p:spPr>
          <a:xfrm>
            <a:off x="8594490" y="9146399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재현율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DC96A3-647F-47CA-BF8F-5E0EB18233CE}"/>
              </a:ext>
            </a:extLst>
          </p:cNvPr>
          <p:cNvSpPr txBox="1"/>
          <p:nvPr/>
        </p:nvSpPr>
        <p:spPr>
          <a:xfrm>
            <a:off x="13249892" y="8460434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정밀도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9272D07-2702-4ED7-B1D2-6A6BAF47EC1F}"/>
              </a:ext>
            </a:extLst>
          </p:cNvPr>
          <p:cNvGrpSpPr/>
          <p:nvPr/>
        </p:nvGrpSpPr>
        <p:grpSpPr>
          <a:xfrm>
            <a:off x="10110769" y="7783320"/>
            <a:ext cx="1577674" cy="832029"/>
            <a:chOff x="10239339" y="7892871"/>
            <a:chExt cx="1577674" cy="83202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4F9DFA-B695-4A42-BC6A-C37F302E6FBB}"/>
                </a:ext>
              </a:extLst>
            </p:cNvPr>
            <p:cNvSpPr txBox="1"/>
            <p:nvPr/>
          </p:nvSpPr>
          <p:spPr>
            <a:xfrm>
              <a:off x="10239339" y="8324790"/>
              <a:ext cx="1571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13146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0D485D1-4A72-42DE-A12A-D1A8322D2365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0" y="8284277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E80118-4AF8-4568-98E6-0C26534A3AAA}"/>
                </a:ext>
              </a:extLst>
            </p:cNvPr>
            <p:cNvSpPr txBox="1"/>
            <p:nvPr/>
          </p:nvSpPr>
          <p:spPr>
            <a:xfrm>
              <a:off x="10245352" y="7892871"/>
              <a:ext cx="1571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13096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AD98F3F-6E7C-47D2-8DEF-E52BD0C7C3AA}"/>
              </a:ext>
            </a:extLst>
          </p:cNvPr>
          <p:cNvSpPr txBox="1"/>
          <p:nvPr/>
        </p:nvSpPr>
        <p:spPr>
          <a:xfrm>
            <a:off x="11589834" y="7888476"/>
            <a:ext cx="157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99.62%</a:t>
            </a:r>
            <a:endParaRPr lang="ko-KR" altLang="en-US" sz="3200" b="1" dirty="0"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78DB8DA-849C-406B-862D-D029D21D03BD}"/>
              </a:ext>
            </a:extLst>
          </p:cNvPr>
          <p:cNvGrpSpPr/>
          <p:nvPr/>
        </p:nvGrpSpPr>
        <p:grpSpPr>
          <a:xfrm>
            <a:off x="10222063" y="9095183"/>
            <a:ext cx="1577674" cy="832029"/>
            <a:chOff x="10239339" y="7892871"/>
            <a:chExt cx="1577674" cy="83202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EFFE13E-F1D4-4B20-9DDD-3116BEBE69C2}"/>
                </a:ext>
              </a:extLst>
            </p:cNvPr>
            <p:cNvSpPr txBox="1"/>
            <p:nvPr/>
          </p:nvSpPr>
          <p:spPr>
            <a:xfrm>
              <a:off x="10239339" y="8324790"/>
              <a:ext cx="1571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110 + 30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2D43B92F-FC43-474B-BE5D-E8EBD59D1FF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0" y="8284277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891D87E-3B44-4A38-9743-1967BB3A3C34}"/>
                </a:ext>
              </a:extLst>
            </p:cNvPr>
            <p:cNvSpPr txBox="1"/>
            <p:nvPr/>
          </p:nvSpPr>
          <p:spPr>
            <a:xfrm>
              <a:off x="10245352" y="7892871"/>
              <a:ext cx="1571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110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C42C077-1CCF-4945-AADB-B6E1D0FA8989}"/>
              </a:ext>
            </a:extLst>
          </p:cNvPr>
          <p:cNvSpPr txBox="1"/>
          <p:nvPr/>
        </p:nvSpPr>
        <p:spPr>
          <a:xfrm>
            <a:off x="11591111" y="9146399"/>
            <a:ext cx="157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78.57%</a:t>
            </a:r>
            <a:endParaRPr lang="ko-KR" altLang="en-US" sz="3200" b="1" dirty="0"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BB69DA0-A7E1-4FE7-A3A3-E2C51EE24A70}"/>
              </a:ext>
            </a:extLst>
          </p:cNvPr>
          <p:cNvGrpSpPr/>
          <p:nvPr/>
        </p:nvGrpSpPr>
        <p:grpSpPr>
          <a:xfrm>
            <a:off x="14635124" y="8336806"/>
            <a:ext cx="1577674" cy="832029"/>
            <a:chOff x="10239339" y="7892871"/>
            <a:chExt cx="1577674" cy="83202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92B958F-EDB9-4E20-ADD4-850A372B14E5}"/>
                </a:ext>
              </a:extLst>
            </p:cNvPr>
            <p:cNvSpPr txBox="1"/>
            <p:nvPr/>
          </p:nvSpPr>
          <p:spPr>
            <a:xfrm>
              <a:off x="10239339" y="8324790"/>
              <a:ext cx="1571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110 + 20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F8F500B3-6E8B-41A9-A250-883D30D3186F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0" y="8284277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8138D71-97BB-4619-ABA4-1FB41BCEBEDE}"/>
                </a:ext>
              </a:extLst>
            </p:cNvPr>
            <p:cNvSpPr txBox="1"/>
            <p:nvPr/>
          </p:nvSpPr>
          <p:spPr>
            <a:xfrm>
              <a:off x="10245352" y="7892871"/>
              <a:ext cx="1571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110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E4F2F20-D369-4313-A5B3-92112C808593}"/>
              </a:ext>
            </a:extLst>
          </p:cNvPr>
          <p:cNvSpPr txBox="1"/>
          <p:nvPr/>
        </p:nvSpPr>
        <p:spPr>
          <a:xfrm>
            <a:off x="16101454" y="8471475"/>
            <a:ext cx="157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highlight>
                  <a:srgbClr val="FFFF00"/>
                </a:highligh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84.62%</a:t>
            </a:r>
            <a:endParaRPr lang="ko-KR" altLang="en-US" sz="3200" b="1" dirty="0">
              <a:highlight>
                <a:srgbClr val="FFFF00"/>
              </a:highligh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61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82C9D656-F380-45E6-8DE7-4F8A37C37D49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96FFF5F-3131-484B-956D-96E7AEA93109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0668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FC42A3-5116-4504-8D39-6C19C4F56ED6}"/>
              </a:ext>
            </a:extLst>
          </p:cNvPr>
          <p:cNvSpPr/>
          <p:nvPr/>
        </p:nvSpPr>
        <p:spPr>
          <a:xfrm>
            <a:off x="1943100" y="3314700"/>
            <a:ext cx="14401800" cy="63715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29C43A-A38C-41CA-823A-CA9B806941E8}"/>
              </a:ext>
            </a:extLst>
          </p:cNvPr>
          <p:cNvCxnSpPr>
            <a:cxnSpLocks/>
          </p:cNvCxnSpPr>
          <p:nvPr/>
        </p:nvCxnSpPr>
        <p:spPr>
          <a:xfrm>
            <a:off x="1066800" y="7658100"/>
            <a:ext cx="15660734" cy="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0101352-016D-4F46-ABBC-0E025190C325}"/>
              </a:ext>
            </a:extLst>
          </p:cNvPr>
          <p:cNvSpPr txBox="1"/>
          <p:nvPr/>
        </p:nvSpPr>
        <p:spPr>
          <a:xfrm>
            <a:off x="1145343" y="4476735"/>
            <a:ext cx="46574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train data</a:t>
            </a:r>
          </a:p>
          <a:p>
            <a:pPr algn="ctr"/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70%</a:t>
            </a:r>
          </a:p>
          <a:p>
            <a:pPr algn="ctr"/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9202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AEF0E9-54B8-48EC-81AE-A0CBE4E6DF66}"/>
              </a:ext>
            </a:extLst>
          </p:cNvPr>
          <p:cNvSpPr txBox="1"/>
          <p:nvPr/>
        </p:nvSpPr>
        <p:spPr>
          <a:xfrm>
            <a:off x="4111851" y="5184913"/>
            <a:ext cx="4657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무상증자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: 9,111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무상증자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 : 91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0E98E9-7D67-45F4-BB27-D12DD4A54BE4}"/>
              </a:ext>
            </a:extLst>
          </p:cNvPr>
          <p:cNvSpPr txBox="1"/>
          <p:nvPr/>
        </p:nvSpPr>
        <p:spPr>
          <a:xfrm>
            <a:off x="8077200" y="5423708"/>
            <a:ext cx="418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Smote </a:t>
            </a:r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OverSampling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849F00-20A1-42FB-AE16-35A2431FF8BE}"/>
              </a:ext>
            </a:extLst>
          </p:cNvPr>
          <p:cNvSpPr txBox="1"/>
          <p:nvPr/>
        </p:nvSpPr>
        <p:spPr>
          <a:xfrm>
            <a:off x="12070045" y="5177487"/>
            <a:ext cx="4657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무상증자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: 9,111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무상증자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 : 9,111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DC098A-BD95-4378-9011-E851235A981A}"/>
              </a:ext>
            </a:extLst>
          </p:cNvPr>
          <p:cNvSpPr txBox="1"/>
          <p:nvPr/>
        </p:nvSpPr>
        <p:spPr>
          <a:xfrm>
            <a:off x="2286000" y="8115643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 data</a:t>
            </a: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30%</a:t>
            </a:r>
          </a:p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3944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647DD8-4F00-4FA4-90F7-EB65E0189F7E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분할 방법 및 샘플링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9BA4C10A-BB93-4590-A4B1-B1E5CDCC89D2}"/>
              </a:ext>
            </a:extLst>
          </p:cNvPr>
          <p:cNvSpPr/>
          <p:nvPr/>
        </p:nvSpPr>
        <p:spPr>
          <a:xfrm>
            <a:off x="8162899" y="4339793"/>
            <a:ext cx="4322271" cy="2737650"/>
          </a:xfrm>
          <a:prstGeom prst="rightArrow">
            <a:avLst>
              <a:gd name="adj1" fmla="val 50000"/>
              <a:gd name="adj2" fmla="val 6904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2CC73C-DEB6-435C-A1C6-6B9649CB5087}"/>
              </a:ext>
            </a:extLst>
          </p:cNvPr>
          <p:cNvSpPr txBox="1"/>
          <p:nvPr/>
        </p:nvSpPr>
        <p:spPr>
          <a:xfrm>
            <a:off x="7412556" y="8238754"/>
            <a:ext cx="4657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무상증자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: 3905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무상증자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 : 39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236DB5-A9FD-4EE9-A7C3-AF89BF8B48A5}"/>
              </a:ext>
            </a:extLst>
          </p:cNvPr>
          <p:cNvSpPr txBox="1"/>
          <p:nvPr/>
        </p:nvSpPr>
        <p:spPr>
          <a:xfrm>
            <a:off x="11506200" y="3464689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데이터 수 </a:t>
            </a:r>
            <a:r>
              <a:rPr lang="en-US" altLang="ko-KR" sz="3200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13,146</a:t>
            </a:r>
            <a:r>
              <a:rPr lang="ko-KR" altLang="en-US" sz="3200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590909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82C9D656-F380-45E6-8DE7-4F8A37C37D49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96FFF5F-3131-484B-956D-96E7AEA93109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0668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647DD8-4F00-4FA4-90F7-EB65E0189F7E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 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구축 및 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A87D4C-EB15-4AE3-9512-866861F903ED}"/>
              </a:ext>
            </a:extLst>
          </p:cNvPr>
          <p:cNvGrpSpPr/>
          <p:nvPr/>
        </p:nvGrpSpPr>
        <p:grpSpPr>
          <a:xfrm>
            <a:off x="695884" y="2747243"/>
            <a:ext cx="16449116" cy="6587257"/>
            <a:chOff x="1168400" y="2690340"/>
            <a:chExt cx="16449116" cy="658725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E7C8A32-BE98-415F-86A2-EFE866AFBEDA}"/>
                </a:ext>
              </a:extLst>
            </p:cNvPr>
            <p:cNvGrpSpPr/>
            <p:nvPr/>
          </p:nvGrpSpPr>
          <p:grpSpPr>
            <a:xfrm>
              <a:off x="2970745" y="3574653"/>
              <a:ext cx="6478055" cy="4547888"/>
              <a:chOff x="2514600" y="3650854"/>
              <a:chExt cx="4876800" cy="454788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67223A-7B90-4B22-A99A-339EAECF2AA1}"/>
                  </a:ext>
                </a:extLst>
              </p:cNvPr>
              <p:cNvSpPr/>
              <p:nvPr/>
            </p:nvSpPr>
            <p:spPr>
              <a:xfrm>
                <a:off x="2514600" y="3650854"/>
                <a:ext cx="4876800" cy="13595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E91A10B-8DB7-4898-B720-5CF7BDBBA416}"/>
                  </a:ext>
                </a:extLst>
              </p:cNvPr>
              <p:cNvSpPr/>
              <p:nvPr/>
            </p:nvSpPr>
            <p:spPr>
              <a:xfrm>
                <a:off x="2514600" y="5238998"/>
                <a:ext cx="4876800" cy="13595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F9140B3-9302-4168-9A3D-764366C864C1}"/>
                  </a:ext>
                </a:extLst>
              </p:cNvPr>
              <p:cNvSpPr/>
              <p:nvPr/>
            </p:nvSpPr>
            <p:spPr>
              <a:xfrm>
                <a:off x="2514600" y="6839198"/>
                <a:ext cx="4876800" cy="13595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D4C24E4-85F4-4CF0-A538-EDC1F216CCE2}"/>
                </a:ext>
              </a:extLst>
            </p:cNvPr>
            <p:cNvGrpSpPr/>
            <p:nvPr/>
          </p:nvGrpSpPr>
          <p:grpSpPr>
            <a:xfrm>
              <a:off x="1844116" y="3313640"/>
              <a:ext cx="1126627" cy="5963957"/>
              <a:chOff x="1844116" y="3313640"/>
              <a:chExt cx="1126627" cy="596395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7D6A83C-C1F4-4463-B18D-CC12EDAA0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4116" y="3313640"/>
                <a:ext cx="17931" cy="596395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5C5A0971-0D4B-470F-8FC9-CDF8B0CA4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4116" y="9239317"/>
                <a:ext cx="112662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30BDF4-5851-473C-AEDA-9D26932BEB92}"/>
                </a:ext>
              </a:extLst>
            </p:cNvPr>
            <p:cNvSpPr/>
            <p:nvPr/>
          </p:nvSpPr>
          <p:spPr>
            <a:xfrm>
              <a:off x="1168400" y="2690340"/>
              <a:ext cx="8128000" cy="62224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Optuna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통한 </a:t>
              </a:r>
              <a:r>
                <a:rPr lang="en-US" altLang="ko-KR" sz="2800" i="0" dirty="0">
                  <a:solidFill>
                    <a:schemeClr val="tx1"/>
                  </a:solidFill>
                  <a:effectLst/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Hyperparameter Optimization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56864C4-5649-487B-8997-9265D8D88DBA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 flipV="1">
              <a:off x="9448800" y="3846841"/>
              <a:ext cx="2529916" cy="4075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085C685-C887-4DE7-AC02-857A97F3E14F}"/>
                </a:ext>
              </a:extLst>
            </p:cNvPr>
            <p:cNvCxnSpPr>
              <a:cxnSpLocks/>
              <a:stCxn id="24" idx="3"/>
              <a:endCxn id="34" idx="1"/>
            </p:cNvCxnSpPr>
            <p:nvPr/>
          </p:nvCxnSpPr>
          <p:spPr>
            <a:xfrm flipV="1">
              <a:off x="9448800" y="3846841"/>
              <a:ext cx="2529916" cy="19957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2542DE7-3C6C-4CD0-BEEE-EBCE7D107EA0}"/>
                </a:ext>
              </a:extLst>
            </p:cNvPr>
            <p:cNvCxnSpPr>
              <a:cxnSpLocks/>
              <a:stCxn id="25" idx="3"/>
              <a:endCxn id="34" idx="1"/>
            </p:cNvCxnSpPr>
            <p:nvPr/>
          </p:nvCxnSpPr>
          <p:spPr>
            <a:xfrm flipV="1">
              <a:off x="9448800" y="3846841"/>
              <a:ext cx="2529916" cy="35959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15EE400-2CF4-43C9-A461-5C220BC487FD}"/>
                </a:ext>
              </a:extLst>
            </p:cNvPr>
            <p:cNvGrpSpPr/>
            <p:nvPr/>
          </p:nvGrpSpPr>
          <p:grpSpPr>
            <a:xfrm>
              <a:off x="11978716" y="2759485"/>
              <a:ext cx="5638800" cy="2174712"/>
              <a:chOff x="13426667" y="2749704"/>
              <a:chExt cx="5638800" cy="217471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153221-A268-4E10-9736-45ACABB8BBFC}"/>
                  </a:ext>
                </a:extLst>
              </p:cNvPr>
              <p:cNvSpPr/>
              <p:nvPr/>
            </p:nvSpPr>
            <p:spPr>
              <a:xfrm>
                <a:off x="13426667" y="2749704"/>
                <a:ext cx="5638800" cy="21747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FAE68A-A525-49CA-8B37-D94FA57D957D}"/>
                  </a:ext>
                </a:extLst>
              </p:cNvPr>
              <p:cNvSpPr txBox="1"/>
              <p:nvPr/>
            </p:nvSpPr>
            <p:spPr>
              <a:xfrm>
                <a:off x="13544377" y="2921070"/>
                <a:ext cx="529249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Voting Model</a:t>
                </a:r>
              </a:p>
            </p:txBody>
          </p: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AEB82F2-B726-47E7-92F1-9F4F50FC662E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14798116" y="4934197"/>
              <a:ext cx="0" cy="160020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1BF0560-9EB0-4615-8E90-FA649C207927}"/>
                </a:ext>
              </a:extLst>
            </p:cNvPr>
            <p:cNvCxnSpPr>
              <a:cxnSpLocks/>
            </p:cNvCxnSpPr>
            <p:nvPr/>
          </p:nvCxnSpPr>
          <p:spPr>
            <a:xfrm>
              <a:off x="1844116" y="4254425"/>
              <a:ext cx="113559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27D6D30-7E90-4978-B1B0-092F18FDB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44116" y="5902571"/>
              <a:ext cx="11445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2" descr="XGBoost Documentation — xgboost 1.5.2 documentation">
            <a:extLst>
              <a:ext uri="{FF2B5EF4-FFF2-40B4-BE49-F238E27FC236}">
                <a16:creationId xmlns:a16="http://schemas.microsoft.com/office/drawing/2014/main" id="{8CDBEE0C-B950-4BE0-A9B7-81F7357B8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2"/>
          <a:stretch/>
        </p:blipFill>
        <p:spPr bwMode="auto">
          <a:xfrm>
            <a:off x="3182910" y="3802664"/>
            <a:ext cx="4372887" cy="101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Random Forest vs Catboost | MLJAR">
            <a:extLst>
              <a:ext uri="{FF2B5EF4-FFF2-40B4-BE49-F238E27FC236}">
                <a16:creationId xmlns:a16="http://schemas.microsoft.com/office/drawing/2014/main" id="{14C21933-5654-4A9B-ABBE-C8C51C796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3"/>
          <a:stretch/>
        </p:blipFill>
        <p:spPr bwMode="auto">
          <a:xfrm>
            <a:off x="3396133" y="5231756"/>
            <a:ext cx="4431144" cy="135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8A9C92B7-1362-4D16-92D4-BF1EDEB2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24" y="6552693"/>
            <a:ext cx="3682884" cy="184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7ACFBD5D-E165-4525-9B12-2D2B10741378}"/>
              </a:ext>
            </a:extLst>
          </p:cNvPr>
          <p:cNvSpPr/>
          <p:nvPr/>
        </p:nvSpPr>
        <p:spPr>
          <a:xfrm>
            <a:off x="2498228" y="8496300"/>
            <a:ext cx="6478055" cy="13595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What's so special about CatBoost?">
            <a:extLst>
              <a:ext uri="{FF2B5EF4-FFF2-40B4-BE49-F238E27FC236}">
                <a16:creationId xmlns:a16="http://schemas.microsoft.com/office/drawing/2014/main" id="{049A1075-2D8C-4677-B734-3CBE71B29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5" t="32161" r="21585" b="24646"/>
          <a:stretch/>
        </p:blipFill>
        <p:spPr bwMode="auto">
          <a:xfrm>
            <a:off x="3363003" y="8585773"/>
            <a:ext cx="4318417" cy="123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E76B8E-A889-444A-97C1-A0C6E531415D}"/>
              </a:ext>
            </a:extLst>
          </p:cNvPr>
          <p:cNvCxnSpPr>
            <a:cxnSpLocks/>
          </p:cNvCxnSpPr>
          <p:nvPr/>
        </p:nvCxnSpPr>
        <p:spPr>
          <a:xfrm>
            <a:off x="1389531" y="7473414"/>
            <a:ext cx="112662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DE8FB5-A406-46BC-91FB-20F0A4C74665}"/>
              </a:ext>
            </a:extLst>
          </p:cNvPr>
          <p:cNvCxnSpPr>
            <a:cxnSpLocks/>
            <a:stCxn id="56" idx="3"/>
            <a:endCxn id="34" idx="1"/>
          </p:cNvCxnSpPr>
          <p:nvPr/>
        </p:nvCxnSpPr>
        <p:spPr>
          <a:xfrm flipV="1">
            <a:off x="8976283" y="3903744"/>
            <a:ext cx="2529917" cy="52723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6">
            <a:extLst>
              <a:ext uri="{FF2B5EF4-FFF2-40B4-BE49-F238E27FC236}">
                <a16:creationId xmlns:a16="http://schemas.microsoft.com/office/drawing/2014/main" id="{79E0474D-2486-4573-B31A-F454C427A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75800"/>
              </p:ext>
            </p:extLst>
          </p:nvPr>
        </p:nvGraphicFramePr>
        <p:xfrm>
          <a:off x="11770874" y="6781800"/>
          <a:ext cx="5145526" cy="3108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72763">
                  <a:extLst>
                    <a:ext uri="{9D8B030D-6E8A-4147-A177-3AD203B41FA5}">
                      <a16:colId xmlns:a16="http://schemas.microsoft.com/office/drawing/2014/main" val="4283914489"/>
                    </a:ext>
                  </a:extLst>
                </a:gridCol>
                <a:gridCol w="2572763">
                  <a:extLst>
                    <a:ext uri="{9D8B030D-6E8A-4147-A177-3AD203B41FA5}">
                      <a16:colId xmlns:a16="http://schemas.microsoft.com/office/drawing/2014/main" val="85141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test data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70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99.2%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6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재현율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36%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highlight>
                            <a:srgbClr val="FFFF00"/>
                          </a:highlight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정밀도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70%</a:t>
                      </a:r>
                      <a:endParaRPr lang="ko-KR" altLang="en-US" sz="2800" dirty="0">
                        <a:highlight>
                          <a:srgbClr val="FFFF00"/>
                        </a:highlight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69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F1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0.47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39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AUC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0.68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49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83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82C9D656-F380-45E6-8DE7-4F8A37C37D49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투자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96FFF5F-3131-484B-956D-96E7AEA93109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28194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647DD8-4F00-4FA4-90F7-EB65E0189F7E}"/>
              </a:ext>
            </a:extLst>
          </p:cNvPr>
          <p:cNvSpPr txBox="1"/>
          <p:nvPr/>
        </p:nvSpPr>
        <p:spPr>
          <a:xfrm>
            <a:off x="695884" y="2025113"/>
            <a:ext cx="776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2022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기준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데이터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E0FDEA-41FC-44D6-86C0-2A9F703D6A30}"/>
              </a:ext>
            </a:extLst>
          </p:cNvPr>
          <p:cNvGrpSpPr/>
          <p:nvPr/>
        </p:nvGrpSpPr>
        <p:grpSpPr>
          <a:xfrm>
            <a:off x="1924527" y="7353300"/>
            <a:ext cx="5638800" cy="2174712"/>
            <a:chOff x="11506200" y="2816388"/>
            <a:chExt cx="5638800" cy="21747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E0430DB-7FA6-4412-B391-F085CF80D1D5}"/>
                </a:ext>
              </a:extLst>
            </p:cNvPr>
            <p:cNvSpPr/>
            <p:nvPr/>
          </p:nvSpPr>
          <p:spPr>
            <a:xfrm>
              <a:off x="11506200" y="2816388"/>
              <a:ext cx="5638800" cy="21747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30A57-9138-4B11-B7A0-F5BBF676705F}"/>
                </a:ext>
              </a:extLst>
            </p:cNvPr>
            <p:cNvSpPr txBox="1"/>
            <p:nvPr/>
          </p:nvSpPr>
          <p:spPr>
            <a:xfrm>
              <a:off x="11612666" y="2968788"/>
              <a:ext cx="52924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Voting Model</a:t>
              </a:r>
            </a:p>
          </p:txBody>
        </p:sp>
      </p:grp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3A920564-32BA-4334-842F-61AD2F309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02606"/>
              </p:ext>
            </p:extLst>
          </p:nvPr>
        </p:nvGraphicFramePr>
        <p:xfrm>
          <a:off x="1924527" y="2933700"/>
          <a:ext cx="14438946" cy="27000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12982">
                  <a:extLst>
                    <a:ext uri="{9D8B030D-6E8A-4147-A177-3AD203B41FA5}">
                      <a16:colId xmlns:a16="http://schemas.microsoft.com/office/drawing/2014/main" val="1148723800"/>
                    </a:ext>
                  </a:extLst>
                </a:gridCol>
                <a:gridCol w="4812982">
                  <a:extLst>
                    <a:ext uri="{9D8B030D-6E8A-4147-A177-3AD203B41FA5}">
                      <a16:colId xmlns:a16="http://schemas.microsoft.com/office/drawing/2014/main" val="3251364389"/>
                    </a:ext>
                  </a:extLst>
                </a:gridCol>
                <a:gridCol w="4812982">
                  <a:extLst>
                    <a:ext uri="{9D8B030D-6E8A-4147-A177-3AD203B41FA5}">
                      <a16:colId xmlns:a16="http://schemas.microsoft.com/office/drawing/2014/main" val="1350657947"/>
                    </a:ext>
                  </a:extLst>
                </a:gridCol>
              </a:tblGrid>
              <a:tr h="81661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2022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년 </a:t>
                      </a:r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월 기준</a:t>
                      </a:r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</a:t>
                      </a:r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에서 확보할 수 있는 데이터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04345"/>
                  </a:ext>
                </a:extLst>
              </a:tr>
              <a:tr h="816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주가관련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공시관련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무상증자 발생여부 예측 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133909"/>
                  </a:ext>
                </a:extLst>
              </a:tr>
              <a:tr h="816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2022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년 </a:t>
                      </a:r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2021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년 </a:t>
                      </a:r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2022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년 </a:t>
                      </a:r>
                      <a:r>
                        <a:rPr lang="en-US" altLang="ko-KR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568196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20403A8-1F9A-47A8-A9A6-FF820D6E2B19}"/>
              </a:ext>
            </a:extLst>
          </p:cNvPr>
          <p:cNvSpPr/>
          <p:nvPr/>
        </p:nvSpPr>
        <p:spPr>
          <a:xfrm rot="5400000">
            <a:off x="3702593" y="5307699"/>
            <a:ext cx="1143000" cy="2248184"/>
          </a:xfrm>
          <a:prstGeom prst="rightArrow">
            <a:avLst>
              <a:gd name="adj1" fmla="val 50949"/>
              <a:gd name="adj2" fmla="val 4443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C40717-0F43-44C1-BD41-7232DF75E380}"/>
              </a:ext>
            </a:extLst>
          </p:cNvPr>
          <p:cNvSpPr/>
          <p:nvPr/>
        </p:nvSpPr>
        <p:spPr>
          <a:xfrm>
            <a:off x="10439400" y="6057900"/>
            <a:ext cx="6477000" cy="3470113"/>
          </a:xfrm>
          <a:prstGeom prst="rect">
            <a:avLst/>
          </a:prstGeom>
          <a:solidFill>
            <a:srgbClr val="FDEADA"/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2022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분기 무상증자 발행 예상</a:t>
            </a:r>
            <a:endParaRPr lang="en-US" altLang="ko-KR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디와이피엔에프</a:t>
            </a:r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에이프로</a:t>
            </a:r>
            <a:endParaRPr lang="en-US" altLang="ko-KR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에코프로비엠</a:t>
            </a:r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서울옥션</a:t>
            </a:r>
            <a:endParaRPr lang="en-US" altLang="ko-KR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72997FC-DB65-465D-B8D5-76190853EC88}"/>
              </a:ext>
            </a:extLst>
          </p:cNvPr>
          <p:cNvSpPr/>
          <p:nvPr/>
        </p:nvSpPr>
        <p:spPr>
          <a:xfrm>
            <a:off x="7981122" y="7353300"/>
            <a:ext cx="1143000" cy="2248184"/>
          </a:xfrm>
          <a:prstGeom prst="rightArrow">
            <a:avLst>
              <a:gd name="adj1" fmla="val 50949"/>
              <a:gd name="adj2" fmla="val 4443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3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93308" y="5106062"/>
            <a:ext cx="5299098" cy="408869"/>
            <a:chOff x="6493308" y="5106062"/>
            <a:chExt cx="52990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3308" y="5106062"/>
              <a:ext cx="5299098" cy="40886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277B4D-8E37-4425-9843-7D720281CD9B}"/>
              </a:ext>
            </a:extLst>
          </p:cNvPr>
          <p:cNvSpPr txBox="1"/>
          <p:nvPr/>
        </p:nvSpPr>
        <p:spPr>
          <a:xfrm>
            <a:off x="6489995" y="4110167"/>
            <a:ext cx="497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72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ject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474" y="10036040"/>
            <a:ext cx="138813" cy="138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D806BA-7694-4EF1-82D7-2853C759D991}"/>
              </a:ext>
            </a:extLst>
          </p:cNvPr>
          <p:cNvSpPr txBox="1"/>
          <p:nvPr/>
        </p:nvSpPr>
        <p:spPr>
          <a:xfrm>
            <a:off x="676511" y="536678"/>
            <a:ext cx="5571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선정 배경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0AC3F-E78C-490C-9828-1F673846A145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주식 투자 정보 어디서 참고하시나요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5F6CF94-7E7F-41B9-8CFF-E51D2B7BDA83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54864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E0FB04D-6D9B-4775-9709-E3D1BF7B8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5" y="3510653"/>
            <a:ext cx="6611339" cy="4952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1622BC-B650-4818-8F5B-E5CB398A7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5986715"/>
            <a:ext cx="7360516" cy="3798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875D48-75C8-4E20-A286-2E98CAA77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3492" y="1770514"/>
            <a:ext cx="7071102" cy="3625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996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ject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474" y="10036040"/>
            <a:ext cx="138813" cy="138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D806BA-7694-4EF1-82D7-2853C759D991}"/>
              </a:ext>
            </a:extLst>
          </p:cNvPr>
          <p:cNvSpPr txBox="1"/>
          <p:nvPr/>
        </p:nvSpPr>
        <p:spPr>
          <a:xfrm>
            <a:off x="676511" y="536678"/>
            <a:ext cx="5970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선정 배경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43EA6-AFAA-4BE0-A2E3-4B884DBE6358}"/>
              </a:ext>
            </a:extLst>
          </p:cNvPr>
          <p:cNvSpPr txBox="1"/>
          <p:nvPr/>
        </p:nvSpPr>
        <p:spPr>
          <a:xfrm>
            <a:off x="7084512" y="7813706"/>
            <a:ext cx="109644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머신러닝</a:t>
            </a:r>
            <a:r>
              <a:rPr lang="ko-KR" altLang="en-US" sz="4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r>
              <a:rPr lang="ko-KR" altLang="en-US" sz="4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통해서</a:t>
            </a:r>
            <a:r>
              <a:rPr lang="en-US" altLang="ko-KR" sz="4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해결할 수 있지 않을까</a:t>
            </a:r>
            <a:r>
              <a:rPr lang="en-US" altLang="ko-KR" sz="4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r>
              <a:rPr lang="ko-KR" altLang="en-US" sz="4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그렇다면 예시로 </a:t>
            </a:r>
            <a:r>
              <a:rPr lang="ko-KR" altLang="en-US" sz="4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무상증자</a:t>
            </a:r>
            <a:r>
              <a:rPr lang="en-US" altLang="ko-KR" sz="4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발생여부</a:t>
            </a:r>
            <a:r>
              <a:rPr lang="ko-KR" altLang="en-US" sz="4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예측해보자</a:t>
            </a:r>
            <a:r>
              <a:rPr lang="en-US" altLang="ko-KR" sz="4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pic>
        <p:nvPicPr>
          <p:cNvPr id="3076" name="Picture 4" descr="금융감독원::DART 공시문서 js 렌더링된 HTML 가져오기">
            <a:extLst>
              <a:ext uri="{FF2B5EF4-FFF2-40B4-BE49-F238E27FC236}">
                <a16:creationId xmlns:a16="http://schemas.microsoft.com/office/drawing/2014/main" id="{BC733C7E-D526-416A-9D55-112FF287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39" y="2816858"/>
            <a:ext cx="3624513" cy="2961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75A83DE-D474-42F6-9065-929C729203F7}"/>
              </a:ext>
            </a:extLst>
          </p:cNvPr>
          <p:cNvGrpSpPr/>
          <p:nvPr/>
        </p:nvGrpSpPr>
        <p:grpSpPr>
          <a:xfrm>
            <a:off x="6647345" y="2584757"/>
            <a:ext cx="10726256" cy="2543834"/>
            <a:chOff x="6647344" y="2579610"/>
            <a:chExt cx="12005293" cy="254383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A2FFA-296A-4F02-A0C1-D4F1EDB5DEDB}"/>
                </a:ext>
              </a:extLst>
            </p:cNvPr>
            <p:cNvSpPr txBox="1"/>
            <p:nvPr/>
          </p:nvSpPr>
          <p:spPr>
            <a:xfrm>
              <a:off x="7084512" y="4292447"/>
              <a:ext cx="115681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공시의 </a:t>
              </a:r>
              <a:r>
                <a:rPr lang="ko-KR" altLang="en-US" sz="48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적시성 문제</a:t>
              </a:r>
              <a:r>
                <a:rPr lang="ko-KR" altLang="en-US" sz="4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해결할 방법은 없을까</a:t>
              </a:r>
              <a:r>
                <a:rPr lang="en-US" altLang="ko-KR" sz="4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E5290D-D688-4735-8364-083BD035F765}"/>
                </a:ext>
              </a:extLst>
            </p:cNvPr>
            <p:cNvSpPr txBox="1"/>
            <p:nvPr/>
          </p:nvSpPr>
          <p:spPr>
            <a:xfrm>
              <a:off x="6647344" y="2579610"/>
              <a:ext cx="203945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Q.</a:t>
              </a:r>
              <a:endParaRPr lang="ko-KR" altLang="en-US" sz="11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67158DC-8F29-4FE4-8CFA-44EE36F6DE1D}"/>
              </a:ext>
            </a:extLst>
          </p:cNvPr>
          <p:cNvSpPr txBox="1"/>
          <p:nvPr/>
        </p:nvSpPr>
        <p:spPr>
          <a:xfrm>
            <a:off x="6647344" y="6258264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</a:t>
            </a:r>
            <a:endParaRPr lang="ko-KR" altLang="en-US" sz="9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521D5C-F2BF-4F4B-BA06-C5A31DA51D63}"/>
              </a:ext>
            </a:extLst>
          </p:cNvPr>
          <p:cNvCxnSpPr>
            <a:cxnSpLocks/>
          </p:cNvCxnSpPr>
          <p:nvPr/>
        </p:nvCxnSpPr>
        <p:spPr>
          <a:xfrm>
            <a:off x="685800" y="1562100"/>
            <a:ext cx="4114800" cy="0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뉴스핌 - 키움증권, '공시정보 PUSH' 서비스 개시">
            <a:extLst>
              <a:ext uri="{FF2B5EF4-FFF2-40B4-BE49-F238E27FC236}">
                <a16:creationId xmlns:a16="http://schemas.microsoft.com/office/drawing/2014/main" id="{507FD713-6458-4112-B6E7-02EF1051F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96" y="6307127"/>
            <a:ext cx="4686600" cy="354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7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>
            <a:grpSpLocks noChangeAspect="1"/>
          </p:cNvGrpSpPr>
          <p:nvPr/>
        </p:nvGrpSpPr>
        <p:grpSpPr>
          <a:xfrm>
            <a:off x="8616923" y="1044509"/>
            <a:ext cx="8322852" cy="1900394"/>
            <a:chOff x="9344115" y="1667322"/>
            <a:chExt cx="6929084" cy="15821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4115" y="1667322"/>
              <a:ext cx="6929084" cy="158214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004" name="그룹 1004"/>
          <p:cNvGrpSpPr>
            <a:grpSpLocks noChangeAspect="1"/>
          </p:cNvGrpSpPr>
          <p:nvPr/>
        </p:nvGrpSpPr>
        <p:grpSpPr>
          <a:xfrm>
            <a:off x="10538465" y="3465020"/>
            <a:ext cx="7444330" cy="2088044"/>
            <a:chOff x="11200440" y="3582324"/>
            <a:chExt cx="6514603" cy="18272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0440" y="3582324"/>
              <a:ext cx="6514603" cy="18272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005" name="그룹 1005"/>
          <p:cNvGrpSpPr>
            <a:grpSpLocks noChangeAspect="1"/>
          </p:cNvGrpSpPr>
          <p:nvPr/>
        </p:nvGrpSpPr>
        <p:grpSpPr>
          <a:xfrm>
            <a:off x="8763000" y="5949995"/>
            <a:ext cx="8030698" cy="1900394"/>
            <a:chOff x="9010593" y="5777958"/>
            <a:chExt cx="7097889" cy="16796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10593" y="5777958"/>
              <a:ext cx="7097889" cy="16796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006" name="그룹 1006"/>
          <p:cNvGrpSpPr>
            <a:grpSpLocks noChangeAspect="1"/>
          </p:cNvGrpSpPr>
          <p:nvPr/>
        </p:nvGrpSpPr>
        <p:grpSpPr>
          <a:xfrm>
            <a:off x="10193334" y="8169108"/>
            <a:ext cx="7815370" cy="1900394"/>
            <a:chOff x="10982929" y="7971846"/>
            <a:chExt cx="6771790" cy="16466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82929" y="7971846"/>
              <a:ext cx="6771790" cy="164663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6DF29D-C31C-499D-ABB0-BDB472509E97}"/>
              </a:ext>
            </a:extLst>
          </p:cNvPr>
          <p:cNvSpPr txBox="1"/>
          <p:nvPr/>
        </p:nvSpPr>
        <p:spPr>
          <a:xfrm>
            <a:off x="676511" y="536678"/>
            <a:ext cx="5724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선정 배경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40B5FC-79D6-476A-9D98-B8EFABEB3F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7147"/>
          <a:stretch/>
        </p:blipFill>
        <p:spPr>
          <a:xfrm>
            <a:off x="762001" y="2580439"/>
            <a:ext cx="6674441" cy="6832937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4EC8D8-E98D-4BB7-A429-DDB24B17DE14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54102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1657941-19F2-409A-977F-D797AA110604}"/>
              </a:ext>
            </a:extLst>
          </p:cNvPr>
          <p:cNvSpPr txBox="1"/>
          <p:nvPr/>
        </p:nvSpPr>
        <p:spPr>
          <a:xfrm>
            <a:off x="676511" y="536678"/>
            <a:ext cx="5800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선정 배경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C56A3E5-1A35-4A8D-AEDD-3D9D05853E9D}"/>
              </a:ext>
            </a:extLst>
          </p:cNvPr>
          <p:cNvGrpSpPr/>
          <p:nvPr/>
        </p:nvGrpSpPr>
        <p:grpSpPr>
          <a:xfrm>
            <a:off x="1790700" y="1906311"/>
            <a:ext cx="14706600" cy="8037789"/>
            <a:chOff x="1676400" y="1996072"/>
            <a:chExt cx="14249400" cy="77678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1AF083A-A723-4CA2-97A5-D39ED62CF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526"/>
            <a:stretch/>
          </p:blipFill>
          <p:spPr>
            <a:xfrm>
              <a:off x="1676400" y="1996072"/>
              <a:ext cx="14249400" cy="776781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원형: 비어 있음 7">
              <a:extLst>
                <a:ext uri="{FF2B5EF4-FFF2-40B4-BE49-F238E27FC236}">
                  <a16:creationId xmlns:a16="http://schemas.microsoft.com/office/drawing/2014/main" id="{3F7AA243-2E54-46BD-BA11-C61D2AEDAEB6}"/>
                </a:ext>
              </a:extLst>
            </p:cNvPr>
            <p:cNvSpPr/>
            <p:nvPr/>
          </p:nvSpPr>
          <p:spPr>
            <a:xfrm rot="1980864">
              <a:off x="9074709" y="2859594"/>
              <a:ext cx="1447800" cy="2971800"/>
            </a:xfrm>
            <a:prstGeom prst="donut">
              <a:avLst>
                <a:gd name="adj" fmla="val 135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C9EEB9E-1002-4CC9-9A3D-E80744CBE3A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0" y="1996072"/>
              <a:ext cx="0" cy="6576428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0005FD-2F18-47F3-B9FE-9598C0CD5482}"/>
                </a:ext>
              </a:extLst>
            </p:cNvPr>
            <p:cNvSpPr txBox="1"/>
            <p:nvPr/>
          </p:nvSpPr>
          <p:spPr>
            <a:xfrm>
              <a:off x="6522009" y="8251126"/>
              <a:ext cx="2279091" cy="356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무상증자 공시일</a:t>
              </a: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45C861-C89A-459E-8192-7B61FE04480E}"/>
              </a:ext>
            </a:extLst>
          </p:cNvPr>
          <p:cNvCxnSpPr>
            <a:cxnSpLocks/>
          </p:cNvCxnSpPr>
          <p:nvPr/>
        </p:nvCxnSpPr>
        <p:spPr>
          <a:xfrm>
            <a:off x="9104677" y="5925205"/>
            <a:ext cx="20967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B68F9E-8533-41C1-8078-62D6C73E34E6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54864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599A7D-CA1B-448C-B981-25071ED53A35}"/>
              </a:ext>
            </a:extLst>
          </p:cNvPr>
          <p:cNvSpPr txBox="1"/>
          <p:nvPr/>
        </p:nvSpPr>
        <p:spPr>
          <a:xfrm>
            <a:off x="8627190" y="6038454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공시일에서 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증자일까지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주가 상승 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A04BD57-7939-4BA8-91F2-6E9E01755454}"/>
              </a:ext>
            </a:extLst>
          </p:cNvPr>
          <p:cNvCxnSpPr>
            <a:cxnSpLocks/>
          </p:cNvCxnSpPr>
          <p:nvPr/>
        </p:nvCxnSpPr>
        <p:spPr>
          <a:xfrm>
            <a:off x="11201400" y="1943100"/>
            <a:ext cx="0" cy="6804998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7CE7EE-0478-425F-AC80-611F128BAE06}"/>
              </a:ext>
            </a:extLst>
          </p:cNvPr>
          <p:cNvSpPr txBox="1"/>
          <p:nvPr/>
        </p:nvSpPr>
        <p:spPr>
          <a:xfrm>
            <a:off x="11277600" y="8191500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무상증자일</a:t>
            </a:r>
            <a:endParaRPr lang="en-US" altLang="ko-KR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평균적으로 공시일로부터 </a:t>
            </a:r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2~3</a:t>
            </a:r>
            <a:r>
              <a:rPr lang="ko-KR" altLang="en-US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 이후 발생</a:t>
            </a:r>
            <a:r>
              <a:rPr lang="en-US" altLang="ko-KR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2B2F5A-FCC7-4EC6-AD7B-C19F6E77E759}"/>
              </a:ext>
            </a:extLst>
          </p:cNvPr>
          <p:cNvSpPr txBox="1"/>
          <p:nvPr/>
        </p:nvSpPr>
        <p:spPr>
          <a:xfrm>
            <a:off x="704467" y="4217045"/>
            <a:ext cx="847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익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률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(%)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42C3CE-7345-46D4-881B-0897083BED1D}"/>
              </a:ext>
            </a:extLst>
          </p:cNvPr>
          <p:cNvSpPr txBox="1"/>
          <p:nvPr/>
        </p:nvSpPr>
        <p:spPr>
          <a:xfrm>
            <a:off x="14859000" y="9333286"/>
            <a:ext cx="209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3C51ADA-CD5A-4BAD-8F31-1E897F087B0E}"/>
              </a:ext>
            </a:extLst>
          </p:cNvPr>
          <p:cNvSpPr txBox="1"/>
          <p:nvPr/>
        </p:nvSpPr>
        <p:spPr>
          <a:xfrm>
            <a:off x="676511" y="536678"/>
            <a:ext cx="4973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A2A5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EDA</a:t>
            </a:r>
            <a:endParaRPr lang="ko-KR" altLang="en-US" sz="6000" b="1" dirty="0">
              <a:solidFill>
                <a:srgbClr val="1A2A5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0150325-3D93-47F8-BAC3-E12D2E9D21E4}"/>
              </a:ext>
            </a:extLst>
          </p:cNvPr>
          <p:cNvCxnSpPr>
            <a:cxnSpLocks/>
          </p:cNvCxnSpPr>
          <p:nvPr/>
        </p:nvCxnSpPr>
        <p:spPr>
          <a:xfrm flipV="1">
            <a:off x="685800" y="1552341"/>
            <a:ext cx="1524000" cy="9759"/>
          </a:xfrm>
          <a:prstGeom prst="line">
            <a:avLst/>
          </a:prstGeom>
          <a:ln w="127000">
            <a:solidFill>
              <a:srgbClr val="FFC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B56C73-155E-4E56-A875-0BA6EF321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31017"/>
              </p:ext>
            </p:extLst>
          </p:nvPr>
        </p:nvGraphicFramePr>
        <p:xfrm>
          <a:off x="990600" y="3076338"/>
          <a:ext cx="16306800" cy="677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16271182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1750639542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1205201495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368750078"/>
                    </a:ext>
                  </a:extLst>
                </a:gridCol>
              </a:tblGrid>
              <a:tr h="1081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spc="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spc="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주가관련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spc="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공시관련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spc="6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재무관련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14805"/>
                  </a:ext>
                </a:extLst>
              </a:tr>
              <a:tr h="1081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financedatareader</a:t>
                      </a:r>
                      <a:r>
                        <a:rPr lang="en-US" altLang="ko-KR" sz="28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28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고가</a:t>
                      </a:r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저가</a:t>
                      </a:r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종가 거래량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336103"/>
                  </a:ext>
                </a:extLst>
              </a:tr>
              <a:tr h="1081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talib</a:t>
                      </a:r>
                      <a:endParaRPr lang="en-US" altLang="ko-KR" sz="28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MFI, RSI, CCI,</a:t>
                      </a:r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OBV </a:t>
                      </a:r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240645"/>
                  </a:ext>
                </a:extLst>
              </a:tr>
              <a:tr h="1081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Dart Open API</a:t>
                      </a:r>
                      <a:endParaRPr lang="ko-KR" altLang="en-US" sz="28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소액주주보유주식비율</a:t>
                      </a:r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800" dirty="0">
                          <a:highlight>
                            <a:srgbClr val="FFFF00"/>
                          </a:highlight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무상증자여부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자산</a:t>
                      </a:r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자본</a:t>
                      </a:r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부채</a:t>
                      </a:r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유동자산</a:t>
                      </a:r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유동부채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904461"/>
                  </a:ext>
                </a:extLst>
              </a:tr>
              <a:tr h="1081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한국 거래소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시장구분</a:t>
                      </a:r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산업분류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053875"/>
                  </a:ext>
                </a:extLst>
              </a:tr>
              <a:tr h="1081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자체계산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거래회전율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유동비율</a:t>
                      </a:r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 </a:t>
                      </a:r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자산성장률</a:t>
                      </a:r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자본성장률</a:t>
                      </a:r>
                      <a:r>
                        <a:rPr lang="en-US" altLang="ko-KR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부채회전율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3214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93391F-9671-4F81-AEDA-7656A1F9887A}"/>
              </a:ext>
            </a:extLst>
          </p:cNvPr>
          <p:cNvSpPr txBox="1"/>
          <p:nvPr/>
        </p:nvSpPr>
        <p:spPr>
          <a:xfrm>
            <a:off x="695884" y="2025113"/>
            <a:ext cx="671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방법</a:t>
            </a:r>
          </a:p>
        </p:txBody>
      </p:sp>
    </p:spTree>
    <p:extLst>
      <p:ext uri="{BB962C8B-B14F-4D97-AF65-F5344CB8AC3E}">
        <p14:creationId xmlns:p14="http://schemas.microsoft.com/office/powerpoint/2010/main" val="392183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679</Words>
  <Application>Microsoft Office PowerPoint</Application>
  <PresentationFormat>사용자 지정</PresentationFormat>
  <Paragraphs>260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배달의민족 주아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MEDICI</cp:lastModifiedBy>
  <cp:revision>10</cp:revision>
  <dcterms:created xsi:type="dcterms:W3CDTF">2022-04-06T14:24:11Z</dcterms:created>
  <dcterms:modified xsi:type="dcterms:W3CDTF">2022-04-18T06:03:54Z</dcterms:modified>
</cp:coreProperties>
</file>