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740900" cy="7302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59443" y="819840"/>
            <a:ext cx="7792721" cy="177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436978" y="2596444"/>
            <a:ext cx="3815186" cy="470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3416" y="6409998"/>
            <a:ext cx="258622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393700">
              <a:spcBef>
                <a:spcPts val="0"/>
              </a:spcBef>
              <a:defRPr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0287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393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"/>
          <p:cNvGrpSpPr/>
          <p:nvPr/>
        </p:nvGrpSpPr>
        <p:grpSpPr>
          <a:xfrm>
            <a:off x="8764586" y="676274"/>
            <a:ext cx="252416" cy="104779"/>
            <a:chOff x="0" y="0"/>
            <a:chExt cx="252415" cy="104777"/>
          </a:xfrm>
        </p:grpSpPr>
        <p:sp>
          <p:nvSpPr>
            <p:cNvPr id="20" name="Shape"/>
            <p:cNvSpPr/>
            <p:nvPr/>
          </p:nvSpPr>
          <p:spPr>
            <a:xfrm>
              <a:off x="-1" y="-1"/>
              <a:ext cx="104778" cy="10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21600"/>
                  </a:moveTo>
                  <a:cubicBezTo>
                    <a:pt x="4320" y="21600"/>
                    <a:pt x="0" y="16615"/>
                    <a:pt x="0" y="10634"/>
                  </a:cubicBezTo>
                  <a:cubicBezTo>
                    <a:pt x="0" y="4320"/>
                    <a:pt x="4320" y="0"/>
                    <a:pt x="10634" y="0"/>
                  </a:cubicBezTo>
                  <a:cubicBezTo>
                    <a:pt x="16615" y="0"/>
                    <a:pt x="21600" y="4320"/>
                    <a:pt x="21600" y="10634"/>
                  </a:cubicBezTo>
                  <a:cubicBezTo>
                    <a:pt x="21600" y="16615"/>
                    <a:pt x="16615" y="21600"/>
                    <a:pt x="10634" y="21600"/>
                  </a:cubicBezTo>
                  <a:close/>
                  <a:moveTo>
                    <a:pt x="10634" y="5982"/>
                  </a:moveTo>
                  <a:cubicBezTo>
                    <a:pt x="7643" y="5982"/>
                    <a:pt x="5982" y="7643"/>
                    <a:pt x="5982" y="10634"/>
                  </a:cubicBezTo>
                  <a:cubicBezTo>
                    <a:pt x="5982" y="13625"/>
                    <a:pt x="7643" y="15286"/>
                    <a:pt x="10634" y="15286"/>
                  </a:cubicBezTo>
                  <a:cubicBezTo>
                    <a:pt x="13625" y="15286"/>
                    <a:pt x="15286" y="13625"/>
                    <a:pt x="15286" y="10634"/>
                  </a:cubicBezTo>
                  <a:cubicBezTo>
                    <a:pt x="15286" y="7643"/>
                    <a:pt x="13625" y="5982"/>
                    <a:pt x="10634" y="59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" name="Shape"/>
            <p:cNvSpPr/>
            <p:nvPr/>
          </p:nvSpPr>
          <p:spPr>
            <a:xfrm>
              <a:off x="147638" y="-1"/>
              <a:ext cx="104778" cy="10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4" y="0"/>
                  </a:moveTo>
                  <a:cubicBezTo>
                    <a:pt x="16948" y="0"/>
                    <a:pt x="21600" y="4320"/>
                    <a:pt x="21600" y="10634"/>
                  </a:cubicBezTo>
                  <a:cubicBezTo>
                    <a:pt x="21600" y="16615"/>
                    <a:pt x="16948" y="21600"/>
                    <a:pt x="10634" y="21600"/>
                  </a:cubicBezTo>
                  <a:cubicBezTo>
                    <a:pt x="4652" y="21600"/>
                    <a:pt x="0" y="16615"/>
                    <a:pt x="0" y="10634"/>
                  </a:cubicBezTo>
                  <a:cubicBezTo>
                    <a:pt x="0" y="4320"/>
                    <a:pt x="4652" y="0"/>
                    <a:pt x="1063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" name="Rectangle"/>
          <p:cNvSpPr/>
          <p:nvPr/>
        </p:nvSpPr>
        <p:spPr>
          <a:xfrm>
            <a:off x="1647824" y="723106"/>
            <a:ext cx="6450015" cy="12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4458" r="6999" b="2468"/>
          <a:stretch>
            <a:fillRect/>
          </a:stretch>
        </p:blipFill>
        <p:spPr>
          <a:xfrm>
            <a:off x="4873625" y="-2"/>
            <a:ext cx="4875213" cy="731044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내꺼니꺼"/>
          <p:cNvSpPr txBox="1"/>
          <p:nvPr/>
        </p:nvSpPr>
        <p:spPr>
          <a:xfrm>
            <a:off x="481012" y="2711449"/>
            <a:ext cx="4392613" cy="100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7400"/>
              </a:lnSpc>
              <a:spcBef>
                <a:spcPts val="0"/>
              </a:spcBef>
              <a:defRPr sz="6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내꺼니꺼</a:t>
            </a:r>
          </a:p>
        </p:txBody>
      </p:sp>
      <p:sp>
        <p:nvSpPr>
          <p:cNvPr id="26" name="By SWAP PEOPLE…"/>
          <p:cNvSpPr txBox="1"/>
          <p:nvPr/>
        </p:nvSpPr>
        <p:spPr>
          <a:xfrm>
            <a:off x="728661" y="6184899"/>
            <a:ext cx="2757490" cy="73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93700">
              <a:lnSpc>
                <a:spcPts val="29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Clear Sans Regular"/>
                <a:ea typeface="Clear Sans Regular"/>
                <a:cs typeface="Clear Sans Regular"/>
                <a:sym typeface="Clear Sans Regular"/>
              </a:defRPr>
            </a:pPr>
            <a:r>
              <a:t>By SWAP PEOPLE</a:t>
            </a:r>
          </a:p>
          <a:p>
            <a:pPr defTabSz="393700">
              <a:lnSpc>
                <a:spcPts val="29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김연지 김대영 이소정</a:t>
            </a:r>
            <a:r>
              <a:rPr>
                <a:latin typeface="Clear Sans Regular"/>
                <a:ea typeface="Clear Sans Regular"/>
                <a:cs typeface="Clear Sans Regular"/>
                <a:sym typeface="Clear Sans Regular"/>
              </a:rPr>
              <a:t>l</a:t>
            </a:r>
          </a:p>
        </p:txBody>
      </p:sp>
      <p:sp>
        <p:nvSpPr>
          <p:cNvPr id="27" name="01"/>
          <p:cNvSpPr txBox="1"/>
          <p:nvPr/>
        </p:nvSpPr>
        <p:spPr>
          <a:xfrm>
            <a:off x="728662" y="590550"/>
            <a:ext cx="382589" cy="2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1800"/>
              </a:lnSpc>
              <a:spcBef>
                <a:spcPts val="0"/>
              </a:spcBef>
              <a:defRPr sz="1300">
                <a:solidFill>
                  <a:srgbClr val="FFFFFF"/>
                </a:solidFill>
                <a:latin typeface="Archivo Black Bold"/>
                <a:ea typeface="Archivo Black Bold"/>
                <a:cs typeface="Archivo Black Bold"/>
                <a:sym typeface="Archivo Black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8" name="물물교환 웹사이트"/>
          <p:cNvSpPr txBox="1"/>
          <p:nvPr/>
        </p:nvSpPr>
        <p:spPr>
          <a:xfrm>
            <a:off x="981075" y="4035424"/>
            <a:ext cx="2749550" cy="46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600"/>
              </a:lnSpc>
              <a:spcBef>
                <a:spcPts val="0"/>
              </a:spcBef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물물교환 웹사이트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4) 페이지 구성 및 기능"/>
          <p:cNvSpPr txBox="1"/>
          <p:nvPr/>
        </p:nvSpPr>
        <p:spPr>
          <a:xfrm>
            <a:off x="254984" y="309287"/>
            <a:ext cx="6456365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81" name="Table"/>
          <p:cNvGraphicFramePr/>
          <p:nvPr/>
        </p:nvGraphicFramePr>
        <p:xfrm>
          <a:off x="454025" y="1487487"/>
          <a:ext cx="8763000" cy="55197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11442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919162">
                <a:tc rowSpan="5">
                  <a:txBody>
                    <a:bodyPr/>
                    <a:lstStyle/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포스팅</a:t>
                      </a:r>
                    </a:p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페이지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사진 파일 등록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사용자가 등록하고 싶은 물건을 자세히 찍어서 다른 사용자들에게 보여주기 위한 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74725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제목, 내용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물건에 대한 제목과 내용을 작성하여 다른 사용자들의 관심 끌어본다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836612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등록 태그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등록할 물건에 대해 다른사용자가 보다 찾기 쉽게 태그를 입력하여 검색 하는것이다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838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교환 조건 </a:t>
                      </a:r>
                    </a:p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등록할 물건과 거래할 하고 싶은 물건을 작성하는것이다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836612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거래 위치, </a:t>
                      </a:r>
                    </a:p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방식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400">
                          <a:sym typeface="Helvetica"/>
                        </a:defRPr>
                      </a:pPr>
                      <a:r>
                        <a:t>사용자가 거래 방식을 선택하여 다른 사용자에게 정해져 있는 </a:t>
                      </a:r>
                    </a:p>
                    <a:p>
                      <a:pPr algn="l" defTabSz="1028700">
                        <a:defRPr sz="1400">
                          <a:sym typeface="Helvetica"/>
                        </a:defRPr>
                      </a:pPr>
                      <a:r>
                        <a:t>거래방식에 통하여 물건을 거래한다 위치는 직거래일시 만날수 있는 장소를 선택하는것이다 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4) 페이지 구성 및 기능"/>
          <p:cNvSpPr txBox="1"/>
          <p:nvPr/>
        </p:nvSpPr>
        <p:spPr>
          <a:xfrm>
            <a:off x="280822" y="335126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84" name="Table"/>
          <p:cNvGraphicFramePr/>
          <p:nvPr/>
        </p:nvGraphicFramePr>
        <p:xfrm>
          <a:off x="454025" y="1487487"/>
          <a:ext cx="8763000" cy="52149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06362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876300">
                <a:tc rowSpan="5"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상세페이지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사진 등록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다른 사용자가 거래할 물건의 상태를 보여주기위해 올린다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8778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거래 조건의 물건 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올라온 상대방의 물건을 어떤 다른 물건과 교환을 하고 싶은지에대해 미리 알려주기 위한것이다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798512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비슷한 물건 </a:t>
                      </a:r>
                    </a:p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어떤 사용자의 물건이 이미 다른 사용자에 의해 거래가 완료되었을 상황으로 그 물건과 비슷한 물건을 보여주는것이다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8001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댓글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댓글로 물건을 사고 싶은지에 대한 의사를 전달한다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798512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화면연결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상대 페이지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4) 페이지 구성 및 기능"/>
          <p:cNvSpPr txBox="1"/>
          <p:nvPr/>
        </p:nvSpPr>
        <p:spPr>
          <a:xfrm>
            <a:off x="267903" y="335126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87" name="Table"/>
          <p:cNvGraphicFramePr/>
          <p:nvPr/>
        </p:nvGraphicFramePr>
        <p:xfrm>
          <a:off x="454025" y="1487487"/>
          <a:ext cx="8763000" cy="51387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511300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246187">
                <a:tc rowSpan="3"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상대페이지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프로필 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상대방을 나타낼수 있는 사진을 등록할수 있게 하고 상대방이 원하는 거래 장소라던가 닉네임, 거래방식과 횟수를 보여주는 것이고 찜이나 좋아요를 눌러 상대방 페이지에 쉽게 들어 올수 있다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2461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물건리스트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상대방이 올린 거래중인 물건들을 보여주는 리스트 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1135062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후기창</a:t>
                      </a:r>
                    </a:p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(팝업창)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상대방이랑 거래를 했던 다른 사용자들의 후기를 보여주는 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4) 페이지 구성 및 기능"/>
          <p:cNvSpPr txBox="1"/>
          <p:nvPr/>
        </p:nvSpPr>
        <p:spPr>
          <a:xfrm>
            <a:off x="319579" y="386802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90" name="Table"/>
          <p:cNvGraphicFramePr/>
          <p:nvPr/>
        </p:nvGraphicFramePr>
        <p:xfrm>
          <a:off x="454025" y="1487487"/>
          <a:ext cx="8763000" cy="54435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4">
                  <a:txBody>
                    <a:bodyPr/>
                    <a:lstStyle/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커뮤니티</a:t>
                      </a:r>
                    </a:p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페이지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커뮤니티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커뮤니티를 통해서 다른 사용자들의 경험이나 의견을 통하여 자유러운 소통을 할수 있는공간이다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FAQ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많은 질문에 대하여 미리 고정 답변을 통해서 빠른 민원을 처리 할수 있게 한다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98425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공지사항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웹페이지에 대한 변경사항이나 오류가 생긴는 그런 상태를 다른 사용자들에게 알려주는 곳이다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58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글쓰기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커뮤니티에 자유러운 소통을 위해 만든 것이다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5) 기능 구성도"/>
          <p:cNvSpPr txBox="1"/>
          <p:nvPr/>
        </p:nvSpPr>
        <p:spPr>
          <a:xfrm>
            <a:off x="328666" y="283449"/>
            <a:ext cx="6456365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5) 기능 구성도</a:t>
            </a:r>
          </a:p>
        </p:txBody>
      </p:sp>
      <p:graphicFrame>
        <p:nvGraphicFramePr>
          <p:cNvPr id="93" name="Table"/>
          <p:cNvGraphicFramePr/>
          <p:nvPr/>
        </p:nvGraphicFramePr>
        <p:xfrm>
          <a:off x="488948" y="1242026"/>
          <a:ext cx="8763002" cy="54435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4"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관리자 기능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이용 후기 관리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관리자만이 이용후기 글을 삭제할 수 있다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관리자 관리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관리자의 아이디와 비밀번호를 수정 및 변경한다.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98425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커뮤니티 관리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관리자만이 커뮤니티의 글들을 삭제할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58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문의사항 관리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이용자들이 기본적으로 궁금해할만 한 FAQ 작성과 공지사항 작성이 가능하고 개별적인 문의사항을 응답할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5) 기능 구성도"/>
          <p:cNvSpPr txBox="1"/>
          <p:nvPr/>
        </p:nvSpPr>
        <p:spPr>
          <a:xfrm>
            <a:off x="341585" y="309287"/>
            <a:ext cx="6456365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5) 기능 구성도</a:t>
            </a:r>
          </a:p>
        </p:txBody>
      </p:sp>
      <p:graphicFrame>
        <p:nvGraphicFramePr>
          <p:cNvPr id="96" name="Table"/>
          <p:cNvGraphicFramePr/>
          <p:nvPr/>
        </p:nvGraphicFramePr>
        <p:xfrm>
          <a:off x="488948" y="1849217"/>
          <a:ext cx="8763001" cy="44592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3"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메인 화면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물건 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카테고리로 분류하여 등록된 물건들을 검색하고 찾아볼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물건 검색 기능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홈페이지 내의 등록된 물건 리스트들을 검색할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9858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댓글 기능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거래를 위한 댓글 창을 열어 서로 의견을 맞추고 교환이 성사될 수 있도록 한다.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5) 기능 구성도"/>
          <p:cNvSpPr txBox="1"/>
          <p:nvPr/>
        </p:nvSpPr>
        <p:spPr>
          <a:xfrm>
            <a:off x="341585" y="360963"/>
            <a:ext cx="6456365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5) 기능 구성도</a:t>
            </a:r>
          </a:p>
        </p:txBody>
      </p:sp>
      <p:graphicFrame>
        <p:nvGraphicFramePr>
          <p:cNvPr id="99" name="Table"/>
          <p:cNvGraphicFramePr/>
          <p:nvPr/>
        </p:nvGraphicFramePr>
        <p:xfrm>
          <a:off x="579381" y="1707108"/>
          <a:ext cx="8763001" cy="4457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3"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정보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사진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등록된 물건 리스트들의 사진을 클릭하면 자세한 물건들의 상태를 볼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거래 후기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서로 교환 후 리뷰를 작성할 때 평점을 작성할 수 있도록 하고 다른 사용자가 볼 수 있도록 공개한다.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425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지도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직거래나 택배 거래시 필요한 주소가 담긴 지도 화면을 볼 수 있다.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4. 서비스 구축"/>
          <p:cNvSpPr txBox="1"/>
          <p:nvPr/>
        </p:nvSpPr>
        <p:spPr>
          <a:xfrm>
            <a:off x="1216025" y="3000375"/>
            <a:ext cx="6878638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393700">
              <a:lnSpc>
                <a:spcPts val="5100"/>
              </a:lnSpc>
              <a:spcBef>
                <a:spcPts val="0"/>
              </a:spcBef>
              <a:defRPr sz="46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4. 서비스 구축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7B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"/>
          <p:cNvGraphicFramePr/>
          <p:nvPr/>
        </p:nvGraphicFramePr>
        <p:xfrm>
          <a:off x="488950" y="1836298"/>
          <a:ext cx="8903399" cy="4457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1730"/>
                <a:gridCol w="6741668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역할 분담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김연지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리뷰 작성, 댓글 서비스, 찜하기, 평가점수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김대영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포스팅 업로드 서비스, 위치 서비스(지도API), 추천 서비스, 검색기능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이소영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알림 서비스, 태그 서비스, 비슷한 물품 보여주기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4" name="서비스 구축 역할 분담"/>
          <p:cNvSpPr txBox="1"/>
          <p:nvPr/>
        </p:nvSpPr>
        <p:spPr>
          <a:xfrm>
            <a:off x="2513061" y="820852"/>
            <a:ext cx="6135863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서비스 구축 역할 분담</a:t>
            </a:r>
          </a:p>
        </p:txBody>
      </p:sp>
      <p:sp>
        <p:nvSpPr>
          <p:cNvPr id="105" name="4. 서비스 구축"/>
          <p:cNvSpPr txBox="1"/>
          <p:nvPr/>
        </p:nvSpPr>
        <p:spPr>
          <a:xfrm>
            <a:off x="117911" y="-61421"/>
            <a:ext cx="1443945" cy="590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393700">
              <a:lnSpc>
                <a:spcPts val="5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4. 서비스 구축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"/>
          <p:cNvGrpSpPr/>
          <p:nvPr/>
        </p:nvGrpSpPr>
        <p:grpSpPr>
          <a:xfrm>
            <a:off x="558799" y="803273"/>
            <a:ext cx="252415" cy="104777"/>
            <a:chOff x="0" y="0"/>
            <a:chExt cx="252414" cy="104776"/>
          </a:xfrm>
        </p:grpSpPr>
        <p:sp>
          <p:nvSpPr>
            <p:cNvPr id="107" name="Shape"/>
            <p:cNvSpPr/>
            <p:nvPr/>
          </p:nvSpPr>
          <p:spPr>
            <a:xfrm>
              <a:off x="-1" y="-1"/>
              <a:ext cx="25241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400"/>
                  </a:moveTo>
                  <a:cubicBezTo>
                    <a:pt x="0" y="4000"/>
                    <a:pt x="4511" y="0"/>
                    <a:pt x="10800" y="0"/>
                  </a:cubicBezTo>
                  <a:cubicBezTo>
                    <a:pt x="16678" y="0"/>
                    <a:pt x="21600" y="4000"/>
                    <a:pt x="21600" y="10400"/>
                  </a:cubicBezTo>
                  <a:cubicBezTo>
                    <a:pt x="21600" y="16800"/>
                    <a:pt x="16678" y="21600"/>
                    <a:pt x="10800" y="21600"/>
                  </a:cubicBezTo>
                  <a:cubicBezTo>
                    <a:pt x="4511" y="21600"/>
                    <a:pt x="0" y="16800"/>
                    <a:pt x="0" y="10400"/>
                  </a:cubicBezTo>
                  <a:close/>
                  <a:moveTo>
                    <a:pt x="15448" y="10400"/>
                  </a:moveTo>
                  <a:cubicBezTo>
                    <a:pt x="15448" y="7200"/>
                    <a:pt x="13397" y="5600"/>
                    <a:pt x="10800" y="5600"/>
                  </a:cubicBezTo>
                  <a:cubicBezTo>
                    <a:pt x="7792" y="5600"/>
                    <a:pt x="5878" y="7200"/>
                    <a:pt x="5878" y="10400"/>
                  </a:cubicBezTo>
                  <a:cubicBezTo>
                    <a:pt x="5878" y="13600"/>
                    <a:pt x="7792" y="15200"/>
                    <a:pt x="10800" y="15200"/>
                  </a:cubicBezTo>
                  <a:cubicBezTo>
                    <a:pt x="13397" y="15200"/>
                    <a:pt x="15448" y="13600"/>
                    <a:pt x="15448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" name="Shape"/>
            <p:cNvSpPr/>
            <p:nvPr/>
          </p:nvSpPr>
          <p:spPr>
            <a:xfrm>
              <a:off x="-1" y="61912"/>
              <a:ext cx="25241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00"/>
                  </a:moveTo>
                  <a:cubicBezTo>
                    <a:pt x="21600" y="16800"/>
                    <a:pt x="16952" y="21600"/>
                    <a:pt x="10663" y="21600"/>
                  </a:cubicBezTo>
                  <a:cubicBezTo>
                    <a:pt x="4648" y="21600"/>
                    <a:pt x="0" y="16800"/>
                    <a:pt x="0" y="10400"/>
                  </a:cubicBezTo>
                  <a:cubicBezTo>
                    <a:pt x="0" y="4000"/>
                    <a:pt x="4648" y="0"/>
                    <a:pt x="10663" y="0"/>
                  </a:cubicBezTo>
                  <a:cubicBezTo>
                    <a:pt x="16952" y="0"/>
                    <a:pt x="21600" y="4000"/>
                    <a:pt x="21600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20269" r="0" b="28909"/>
          <a:stretch>
            <a:fillRect/>
          </a:stretch>
        </p:blipFill>
        <p:spPr>
          <a:xfrm>
            <a:off x="0" y="-6352"/>
            <a:ext cx="9748839" cy="33496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4. 웹 페이지 기능 및 설명"/>
          <p:cNvSpPr txBox="1"/>
          <p:nvPr/>
        </p:nvSpPr>
        <p:spPr>
          <a:xfrm>
            <a:off x="3008311" y="2282825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4. 웹 페이지 기능 및 설명</a:t>
            </a:r>
          </a:p>
        </p:txBody>
      </p:sp>
      <p:sp>
        <p:nvSpPr>
          <p:cNvPr id="112" name="1) 메인 페이지…"/>
          <p:cNvSpPr txBox="1"/>
          <p:nvPr/>
        </p:nvSpPr>
        <p:spPr>
          <a:xfrm>
            <a:off x="738186" y="3724275"/>
            <a:ext cx="3603628" cy="168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1) 메인 페이지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2) 커뮤니티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3) 마이 페이지</a:t>
            </a:r>
          </a:p>
        </p:txBody>
      </p:sp>
      <p:sp>
        <p:nvSpPr>
          <p:cNvPr id="113" name="4) 상세 페이지…"/>
          <p:cNvSpPr txBox="1"/>
          <p:nvPr/>
        </p:nvSpPr>
        <p:spPr>
          <a:xfrm>
            <a:off x="5837237" y="4800600"/>
            <a:ext cx="3627439" cy="168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4) 상세 페이지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5) 상대 페이지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6) 포스팅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l="49508" t="0" r="31568" b="0"/>
          <a:stretch>
            <a:fillRect/>
          </a:stretch>
        </p:blipFill>
        <p:spPr>
          <a:xfrm>
            <a:off x="-2" y="0"/>
            <a:ext cx="2457453" cy="731043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목차"/>
          <p:cNvSpPr txBox="1"/>
          <p:nvPr/>
        </p:nvSpPr>
        <p:spPr>
          <a:xfrm>
            <a:off x="758825" y="3276599"/>
            <a:ext cx="1539875" cy="83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6100"/>
              </a:lnSpc>
              <a:spcBef>
                <a:spcPts val="0"/>
              </a:spcBef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32" name="1. 서비스 기획 의도 및 설명"/>
          <p:cNvSpPr txBox="1"/>
          <p:nvPr/>
        </p:nvSpPr>
        <p:spPr>
          <a:xfrm>
            <a:off x="3628230" y="597227"/>
            <a:ext cx="5614989" cy="48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5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1. 서비스 기획 의도 및 설명</a:t>
            </a:r>
          </a:p>
        </p:txBody>
      </p:sp>
      <p:sp>
        <p:nvSpPr>
          <p:cNvPr id="33" name="2. 웹페이지 개발 계획 및 시스템 설계"/>
          <p:cNvSpPr txBox="1"/>
          <p:nvPr/>
        </p:nvSpPr>
        <p:spPr>
          <a:xfrm>
            <a:off x="3652042" y="1740228"/>
            <a:ext cx="569119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5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2. 웹페이지 개발 계획 및 시스템 설계</a:t>
            </a:r>
          </a:p>
        </p:txBody>
      </p:sp>
      <p:sp>
        <p:nvSpPr>
          <p:cNvPr id="34" name="5. 기대 효과 및 향후 계획"/>
          <p:cNvSpPr txBox="1"/>
          <p:nvPr/>
        </p:nvSpPr>
        <p:spPr>
          <a:xfrm>
            <a:off x="3666330" y="5877362"/>
            <a:ext cx="561498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5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5. 기대 효과 및 향후 계획</a:t>
            </a:r>
          </a:p>
        </p:txBody>
      </p:sp>
      <p:sp>
        <p:nvSpPr>
          <p:cNvPr id="35" name="02"/>
          <p:cNvSpPr txBox="1"/>
          <p:nvPr/>
        </p:nvSpPr>
        <p:spPr>
          <a:xfrm>
            <a:off x="546100" y="681037"/>
            <a:ext cx="503238" cy="40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33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rchivo Black Bold"/>
                <a:ea typeface="Archivo Black Bold"/>
                <a:cs typeface="Archivo Black Bold"/>
                <a:sym typeface="Archivo Black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6" name="Rectangle"/>
          <p:cNvSpPr/>
          <p:nvPr/>
        </p:nvSpPr>
        <p:spPr>
          <a:xfrm>
            <a:off x="678656" y="2073274"/>
            <a:ext cx="12702" cy="31607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" name="3. 서비스 구축"/>
          <p:cNvSpPr txBox="1"/>
          <p:nvPr/>
        </p:nvSpPr>
        <p:spPr>
          <a:xfrm>
            <a:off x="3666330" y="3237295"/>
            <a:ext cx="561498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5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3. 서비스 구축</a:t>
            </a:r>
          </a:p>
        </p:txBody>
      </p:sp>
      <p:sp>
        <p:nvSpPr>
          <p:cNvPr id="38" name="4. 웹페이지 기능 및 구현 설명"/>
          <p:cNvSpPr txBox="1"/>
          <p:nvPr/>
        </p:nvSpPr>
        <p:spPr>
          <a:xfrm>
            <a:off x="3652042" y="4417081"/>
            <a:ext cx="569119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35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4. 웹페이지 기능 및 구현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  <p:sp>
        <p:nvSpPr>
          <p:cNvPr id="116" name="메인 화면"/>
          <p:cNvSpPr txBox="1"/>
          <p:nvPr/>
        </p:nvSpPr>
        <p:spPr>
          <a:xfrm>
            <a:off x="2929320" y="242942"/>
            <a:ext cx="4119565" cy="96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메인 화면</a:t>
            </a:r>
          </a:p>
        </p:txBody>
      </p:sp>
      <p:pic>
        <p:nvPicPr>
          <p:cNvPr id="11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370" y="2303407"/>
            <a:ext cx="6656161" cy="480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'물품 리스트 화면'으로 상위 카테고리와 태그를 통한 검색 시 리스트의 화면이 바뀌며,…"/>
          <p:cNvSpPr txBox="1"/>
          <p:nvPr/>
        </p:nvSpPr>
        <p:spPr>
          <a:xfrm>
            <a:off x="1060534" y="1390061"/>
            <a:ext cx="9142591" cy="72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'물품 리스트 화면'으로 상위 카테고리와 태그를 통한 검색 시 리스트의 화면이 바뀌며, </a:t>
            </a:r>
          </a:p>
          <a:p>
            <a: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클릭시 상세페이지로 연결, +버튼 클릭시 포스팅 페이지로 연결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1458" r="0" b="0"/>
          <a:stretch>
            <a:fillRect/>
          </a:stretch>
        </p:blipFill>
        <p:spPr>
          <a:xfrm>
            <a:off x="803275" y="2114549"/>
            <a:ext cx="8139114" cy="500221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커뮤니티"/>
          <p:cNvSpPr txBox="1"/>
          <p:nvPr/>
        </p:nvSpPr>
        <p:spPr>
          <a:xfrm>
            <a:off x="2903482" y="135868"/>
            <a:ext cx="4119565" cy="96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커뮤니티</a:t>
            </a:r>
          </a:p>
        </p:txBody>
      </p:sp>
      <p:sp>
        <p:nvSpPr>
          <p:cNvPr id="122" name="상위 화면 클릭 시 게시글 화면이 '커뮤니티 / FAQ / 공지사항' 에 맞춰 전환되며,…"/>
          <p:cNvSpPr txBox="1"/>
          <p:nvPr/>
        </p:nvSpPr>
        <p:spPr>
          <a:xfrm>
            <a:off x="1060534" y="1242096"/>
            <a:ext cx="9142591" cy="72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상위 화면 클릭 시 게시글 화면이 '커뮤니티 / FAQ / 공지사항' 에 맞춰 전환되며, </a:t>
            </a:r>
          </a:p>
          <a:p>
            <a: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글쓰기(커뮤니티 포스팅), 검색 기능이 있다</a:t>
            </a:r>
          </a:p>
        </p:txBody>
      </p:sp>
      <p:sp>
        <p:nvSpPr>
          <p:cNvPr id="123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418" r="0" b="418"/>
          <a:stretch>
            <a:fillRect/>
          </a:stretch>
        </p:blipFill>
        <p:spPr>
          <a:xfrm>
            <a:off x="495300" y="2224086"/>
            <a:ext cx="8755064" cy="447675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마이 페이지"/>
          <p:cNvSpPr txBox="1"/>
          <p:nvPr/>
        </p:nvSpPr>
        <p:spPr>
          <a:xfrm>
            <a:off x="2349773" y="317883"/>
            <a:ext cx="5640390" cy="96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마이 페이지</a:t>
            </a:r>
          </a:p>
        </p:txBody>
      </p:sp>
      <p:sp>
        <p:nvSpPr>
          <p:cNvPr id="127" name="내가 등록한 물품들 내용들의 리스트로 '판매중, 판매완료, 찜목록' 의 상태에 맞게 정렬을 하였고 '업로드, 판매중' 을 클릭시 팝업 화면을 띄워 상태를 변경할 수 있다."/>
          <p:cNvSpPr txBox="1"/>
          <p:nvPr/>
        </p:nvSpPr>
        <p:spPr>
          <a:xfrm>
            <a:off x="1317718" y="1297440"/>
            <a:ext cx="7704498" cy="67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내가 등록한 물품들 내용들의 리스트로 '판매중, 판매완료, 찜목록' 의 상태에 맞게 정렬을 하였고 '업로드, 판매중' 을 클릭시 팝업 화면을 띄워 상태를 변경할 수 있다.</a:t>
            </a:r>
          </a:p>
        </p:txBody>
      </p:sp>
      <p:sp>
        <p:nvSpPr>
          <p:cNvPr id="128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608" r="0" b="608"/>
          <a:stretch>
            <a:fillRect/>
          </a:stretch>
        </p:blipFill>
        <p:spPr>
          <a:xfrm>
            <a:off x="2340324" y="2783668"/>
            <a:ext cx="4778958" cy="4456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상세 페이지"/>
          <p:cNvSpPr txBox="1"/>
          <p:nvPr/>
        </p:nvSpPr>
        <p:spPr>
          <a:xfrm>
            <a:off x="2865492" y="204184"/>
            <a:ext cx="5030788" cy="96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상세 페이지</a:t>
            </a:r>
          </a:p>
        </p:txBody>
      </p:sp>
      <p:sp>
        <p:nvSpPr>
          <p:cNvPr id="132" name="판매자가 게시한 글을 확인 할 수 있는 페이지로 메인화면 물품 리스트에서 클릭시 보여지는 화면으로 대표이미지,부가 이미지들을 볼 수 있고, 판매자의 기본정보(거래방식,닉네임,거래 지역 등)를 알 수있고, 댓글을 통해 소통을 하며, 거래 까지 이어질 수 있습니다. 판매자가 원하는 물품이 없을 시 비슷한 물품 목록을 통해 나에게 있는 물품으로 교환할 수 있는지 찾아볼수 있습니다."/>
          <p:cNvSpPr txBox="1"/>
          <p:nvPr/>
        </p:nvSpPr>
        <p:spPr>
          <a:xfrm>
            <a:off x="212021" y="1271601"/>
            <a:ext cx="9446085" cy="130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판매자가 게시한 글을 확인 할 수 있는 페이지로 메인화면 물품 리스트에서 클릭시 보여지는 화면으로 대표이미지,부가 이미지들을 볼 수 있고, 판매자의 기본정보(거래방식,닉네임,거래 지역 등)를 알 수있고, 댓글을 통해 소통을 하며, 거래 까지 이어질 수 있습니다. 판매자가 원하는 물품이 없을 시 비슷한 물품 목록을 통해 나에게 있는 물품으로 교환할 수 있는지 찾아볼수 있습니다.</a:t>
            </a:r>
          </a:p>
        </p:txBody>
      </p:sp>
      <p:sp>
        <p:nvSpPr>
          <p:cNvPr id="133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3079" r="0" b="79"/>
          <a:stretch>
            <a:fillRect/>
          </a:stretch>
        </p:blipFill>
        <p:spPr>
          <a:xfrm>
            <a:off x="1621432" y="2076831"/>
            <a:ext cx="6498164" cy="504376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상대 페이지"/>
          <p:cNvSpPr txBox="1"/>
          <p:nvPr/>
        </p:nvSpPr>
        <p:spPr>
          <a:xfrm>
            <a:off x="2316161" y="113752"/>
            <a:ext cx="5487990" cy="96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상대 페이지</a:t>
            </a:r>
          </a:p>
        </p:txBody>
      </p:sp>
      <p:sp>
        <p:nvSpPr>
          <p:cNvPr id="137" name="상세페이지에서만 상대페이지에 들어갈 수 있고, 상대가 교환하고 싶은 물품 및 받고싶은 물품 원하는 직거래 위치를 확인할 수 있습니다. 개인 프로필 하위에 평가점수, 찜하기 추천 등을 통해 상대의 평점을 볼 수 있고, 상대가 포스팅한 여러 페이지들, 받고싶은 물품들을 한눈에 볼 수 있습니다."/>
          <p:cNvSpPr txBox="1"/>
          <p:nvPr/>
        </p:nvSpPr>
        <p:spPr>
          <a:xfrm>
            <a:off x="147406" y="948627"/>
            <a:ext cx="9446088" cy="99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상세페이지에서만 상대페이지에 들어갈 수 있고, 상대가 교환하고 싶은 물품 및 받고싶은 물품 원하는 직거래 위치를 확인할 수 있습니다. 개인 프로필 하위에 평가점수, 찜하기 추천 등을 통해 상대의 평점을 볼 수 있고, 상대가 포스팅한 여러 페이지들, 받고싶은 물품들을 한눈에 볼 수 있습니다.</a:t>
            </a:r>
          </a:p>
        </p:txBody>
      </p:sp>
      <p:sp>
        <p:nvSpPr>
          <p:cNvPr id="138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1" y="1943100"/>
            <a:ext cx="5710239" cy="510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포스팅 화면"/>
          <p:cNvSpPr txBox="1"/>
          <p:nvPr/>
        </p:nvSpPr>
        <p:spPr>
          <a:xfrm>
            <a:off x="2575472" y="61200"/>
            <a:ext cx="5335590" cy="96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6900"/>
              </a:lnSpc>
              <a:spcBef>
                <a:spcPts val="0"/>
              </a:spcBef>
              <a:defRPr sz="6900">
                <a:solidFill>
                  <a:srgbClr val="FFDE59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포스팅 화면</a:t>
            </a:r>
          </a:p>
        </p:txBody>
      </p:sp>
      <p:sp>
        <p:nvSpPr>
          <p:cNvPr id="142" name="내가 주고, 받고 싶은 물건을 이미지와 태그를 통해 등록 할 수 있고, 선호 장소(거래나 택배 위치)를 지정 할 수 있습니다."/>
          <p:cNvSpPr txBox="1"/>
          <p:nvPr/>
        </p:nvSpPr>
        <p:spPr>
          <a:xfrm>
            <a:off x="147406" y="1051980"/>
            <a:ext cx="9446088" cy="67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20315" indent="-120315">
              <a:buSzPct val="100000"/>
              <a:buChar char="-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내가 주고, 받고 싶은 물건을 이미지와 태그를 통해 등록 할 수 있고, 선호 장소(거래나 택배 위치)를 지정 할 수 있습니다.</a:t>
            </a:r>
          </a:p>
        </p:txBody>
      </p:sp>
      <p:sp>
        <p:nvSpPr>
          <p:cNvPr id="143" name="4. 웹 페이지 기능 및 설명"/>
          <p:cNvSpPr txBox="1"/>
          <p:nvPr/>
        </p:nvSpPr>
        <p:spPr>
          <a:xfrm>
            <a:off x="-388774" y="127547"/>
            <a:ext cx="3025776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393700">
              <a:lnSpc>
                <a:spcPts val="21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pPr>
            <a:r>
              <a:t>4.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웹 페이지 기능 및 설명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5. 기대 효과 및 향후 계획"/>
          <p:cNvSpPr txBox="1"/>
          <p:nvPr/>
        </p:nvSpPr>
        <p:spPr>
          <a:xfrm>
            <a:off x="1216025" y="3000374"/>
            <a:ext cx="6878638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393700">
              <a:lnSpc>
                <a:spcPts val="5100"/>
              </a:lnSpc>
              <a:spcBef>
                <a:spcPts val="0"/>
              </a:spcBef>
              <a:defRPr sz="46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5. 기대 효과 및 향후 계획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558799" y="803273"/>
            <a:ext cx="252415" cy="104777"/>
            <a:chOff x="0" y="0"/>
            <a:chExt cx="252414" cy="104776"/>
          </a:xfrm>
        </p:grpSpPr>
        <p:sp>
          <p:nvSpPr>
            <p:cNvPr id="146" name="Shape"/>
            <p:cNvSpPr/>
            <p:nvPr/>
          </p:nvSpPr>
          <p:spPr>
            <a:xfrm>
              <a:off x="-1" y="-1"/>
              <a:ext cx="25241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400"/>
                  </a:moveTo>
                  <a:cubicBezTo>
                    <a:pt x="0" y="4000"/>
                    <a:pt x="4511" y="0"/>
                    <a:pt x="10800" y="0"/>
                  </a:cubicBezTo>
                  <a:cubicBezTo>
                    <a:pt x="16678" y="0"/>
                    <a:pt x="21600" y="4000"/>
                    <a:pt x="21600" y="10400"/>
                  </a:cubicBezTo>
                  <a:cubicBezTo>
                    <a:pt x="21600" y="16800"/>
                    <a:pt x="16678" y="21600"/>
                    <a:pt x="10800" y="21600"/>
                  </a:cubicBezTo>
                  <a:cubicBezTo>
                    <a:pt x="4511" y="21600"/>
                    <a:pt x="0" y="16800"/>
                    <a:pt x="0" y="10400"/>
                  </a:cubicBezTo>
                  <a:close/>
                  <a:moveTo>
                    <a:pt x="15448" y="10400"/>
                  </a:moveTo>
                  <a:cubicBezTo>
                    <a:pt x="15448" y="7200"/>
                    <a:pt x="13397" y="5600"/>
                    <a:pt x="10800" y="5600"/>
                  </a:cubicBezTo>
                  <a:cubicBezTo>
                    <a:pt x="7792" y="5600"/>
                    <a:pt x="5878" y="7200"/>
                    <a:pt x="5878" y="10400"/>
                  </a:cubicBezTo>
                  <a:cubicBezTo>
                    <a:pt x="5878" y="13600"/>
                    <a:pt x="7792" y="15200"/>
                    <a:pt x="10800" y="15200"/>
                  </a:cubicBezTo>
                  <a:cubicBezTo>
                    <a:pt x="13397" y="15200"/>
                    <a:pt x="15448" y="13600"/>
                    <a:pt x="15448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Shape"/>
            <p:cNvSpPr/>
            <p:nvPr/>
          </p:nvSpPr>
          <p:spPr>
            <a:xfrm>
              <a:off x="-1" y="61912"/>
              <a:ext cx="25241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00"/>
                  </a:moveTo>
                  <a:cubicBezTo>
                    <a:pt x="21600" y="16800"/>
                    <a:pt x="16952" y="21600"/>
                    <a:pt x="10663" y="21600"/>
                  </a:cubicBezTo>
                  <a:cubicBezTo>
                    <a:pt x="4648" y="21600"/>
                    <a:pt x="0" y="16800"/>
                    <a:pt x="0" y="10400"/>
                  </a:cubicBezTo>
                  <a:cubicBezTo>
                    <a:pt x="0" y="4000"/>
                    <a:pt x="4648" y="0"/>
                    <a:pt x="10663" y="0"/>
                  </a:cubicBezTo>
                  <a:cubicBezTo>
                    <a:pt x="16952" y="0"/>
                    <a:pt x="21600" y="4000"/>
                    <a:pt x="21600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9647" y="5342594"/>
            <a:ext cx="1226778" cy="12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3269" t="0" r="3269" b="0"/>
          <a:stretch>
            <a:fillRect/>
          </a:stretch>
        </p:blipFill>
        <p:spPr>
          <a:xfrm>
            <a:off x="5665842" y="6000548"/>
            <a:ext cx="1039750" cy="111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2237" y="4343782"/>
            <a:ext cx="1121598" cy="112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9872" y="6013012"/>
            <a:ext cx="906069" cy="90466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5. 기대 효과 및 향후 계획"/>
          <p:cNvSpPr txBox="1"/>
          <p:nvPr/>
        </p:nvSpPr>
        <p:spPr>
          <a:xfrm>
            <a:off x="285750" y="225425"/>
            <a:ext cx="3597275" cy="29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93700">
              <a:lnSpc>
                <a:spcPts val="22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5. 기대 효과 및 향후 계획</a:t>
            </a:r>
          </a:p>
        </p:txBody>
      </p:sp>
      <p:sp>
        <p:nvSpPr>
          <p:cNvPr id="155" name="사용자가 쓰지 않는 물건을 필요한 물건으로 교환하고, 버리는 물건을 처리하는 비용을 포함한 불필요한 소비를 줄이고 환경보호에 큰 기여를 할 수 있다.…"/>
          <p:cNvSpPr txBox="1"/>
          <p:nvPr/>
        </p:nvSpPr>
        <p:spPr>
          <a:xfrm>
            <a:off x="1569651" y="1283485"/>
            <a:ext cx="7849262" cy="1218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사용자가 쓰지 않는 물건을 필요한 물건으로 교환하고, 버리는 물건을 처리하는 비용을 포함한 불필요한 소비를 줄이고 환경보호에 큰 기여를 할 수 있다.</a:t>
            </a:r>
          </a:p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특히 서적 같은 경우 1권당 약 1.5그루 나무를 심은 효과와 동일하다고 볼 수 있다.</a:t>
            </a:r>
          </a:p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더불어 직접 거래 함으로써 지역 커뮤니티 형성 및 지역경제 발전에 이바지 할 수 있다.</a:t>
            </a:r>
          </a:p>
        </p:txBody>
      </p:sp>
      <p:sp>
        <p:nvSpPr>
          <p:cNvPr id="156" name="Rectangle"/>
          <p:cNvSpPr/>
          <p:nvPr/>
        </p:nvSpPr>
        <p:spPr>
          <a:xfrm>
            <a:off x="321987" y="1279156"/>
            <a:ext cx="104958" cy="901008"/>
          </a:xfrm>
          <a:prstGeom prst="rect">
            <a:avLst/>
          </a:prstGeom>
          <a:solidFill>
            <a:srgbClr val="A5D5E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기대 효과"/>
          <p:cNvSpPr txBox="1"/>
          <p:nvPr/>
        </p:nvSpPr>
        <p:spPr>
          <a:xfrm>
            <a:off x="506905" y="1298032"/>
            <a:ext cx="85533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기대 효과</a:t>
            </a:r>
          </a:p>
        </p:txBody>
      </p:sp>
      <p:sp>
        <p:nvSpPr>
          <p:cNvPr id="158" name="거래가 활발하며 후기 평점이 좋은 사람들의 순위를 매겨 홈페이지에 전시하는 이벤트도 생각중이다. 기능 및 서비스적인 부분에서 취약 부분을 보완해 나가는 방향으로 서비스를 최대한 원하는 바와 같이 구현할 것이다."/>
          <p:cNvSpPr txBox="1"/>
          <p:nvPr/>
        </p:nvSpPr>
        <p:spPr>
          <a:xfrm>
            <a:off x="1569651" y="3264313"/>
            <a:ext cx="7849262" cy="901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거래가 활발하며 후기 평점이 좋은 사람들의 순위를 매겨 홈페이지에 전시하는 이벤트도 생각중이다. 기능 및 서비스적인 부분에서 취약 부분을 보완해 나가는 방향으로 서비스를 최대한 원하는 바와 같이 구현할 것이다.</a:t>
            </a:r>
          </a:p>
        </p:txBody>
      </p:sp>
      <p:sp>
        <p:nvSpPr>
          <p:cNvPr id="159" name="Rectangle"/>
          <p:cNvSpPr/>
          <p:nvPr/>
        </p:nvSpPr>
        <p:spPr>
          <a:xfrm>
            <a:off x="321987" y="3259983"/>
            <a:ext cx="104958" cy="901008"/>
          </a:xfrm>
          <a:prstGeom prst="rect">
            <a:avLst/>
          </a:prstGeom>
          <a:solidFill>
            <a:srgbClr val="A5D5E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향후 계획"/>
          <p:cNvSpPr txBox="1"/>
          <p:nvPr/>
        </p:nvSpPr>
        <p:spPr>
          <a:xfrm>
            <a:off x="506905" y="3278861"/>
            <a:ext cx="85533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향후 계획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감사합니다"/>
          <p:cNvSpPr txBox="1"/>
          <p:nvPr/>
        </p:nvSpPr>
        <p:spPr>
          <a:xfrm>
            <a:off x="2938143" y="1831976"/>
            <a:ext cx="3344862" cy="99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28700">
              <a:spcBef>
                <a:spcPts val="0"/>
              </a:spcBef>
              <a:defRPr sz="5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163" name="Thank You ♥"/>
          <p:cNvSpPr txBox="1"/>
          <p:nvPr/>
        </p:nvSpPr>
        <p:spPr>
          <a:xfrm>
            <a:off x="2901631" y="4187826"/>
            <a:ext cx="3943987" cy="190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28700">
              <a:spcBef>
                <a:spcPts val="0"/>
              </a:spcBef>
              <a:defRPr sz="5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Thank You ♥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/>
          <p:nvPr/>
        </p:nvSpPr>
        <p:spPr>
          <a:xfrm>
            <a:off x="769090" y="543661"/>
            <a:ext cx="7103637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4600"/>
              </a:lnSpc>
              <a:spcBef>
                <a:spcPts val="0"/>
              </a:spcBef>
              <a:defRPr sz="4200">
                <a:solidFill>
                  <a:srgbClr val="FFFFFF"/>
                </a:solidFill>
                <a:latin typeface="210 네버랜드 L"/>
                <a:ea typeface="210 네버랜드 L"/>
                <a:cs typeface="210 네버랜드 L"/>
                <a:sym typeface="210 네버랜드 L"/>
              </a:defRPr>
            </a:lvl1pPr>
          </a:lstStyle>
          <a:p>
            <a:pPr/>
            <a:r>
              <a:t>1. 서비스 기획 의도 및 설명</a:t>
            </a:r>
          </a:p>
        </p:txBody>
      </p:sp>
      <p:grpSp>
        <p:nvGrpSpPr>
          <p:cNvPr id="43" name="Group 3"/>
          <p:cNvGrpSpPr/>
          <p:nvPr/>
        </p:nvGrpSpPr>
        <p:grpSpPr>
          <a:xfrm>
            <a:off x="635137" y="731519"/>
            <a:ext cx="104960" cy="251666"/>
            <a:chOff x="0" y="0"/>
            <a:chExt cx="104958" cy="251665"/>
          </a:xfrm>
        </p:grpSpPr>
        <p:sp>
          <p:nvSpPr>
            <p:cNvPr id="41" name="Freeform 5"/>
            <p:cNvSpPr/>
            <p:nvPr/>
          </p:nvSpPr>
          <p:spPr>
            <a:xfrm rot="5400000">
              <a:off x="38" y="-40"/>
              <a:ext cx="104882" cy="10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0792" y="21600"/>
                  </a:moveTo>
                  <a:cubicBezTo>
                    <a:pt x="4850" y="21600"/>
                    <a:pt x="0" y="16750"/>
                    <a:pt x="0" y="10792"/>
                  </a:cubicBezTo>
                  <a:cubicBezTo>
                    <a:pt x="0" y="4850"/>
                    <a:pt x="4850" y="0"/>
                    <a:pt x="10792" y="0"/>
                  </a:cubicBezTo>
                  <a:cubicBezTo>
                    <a:pt x="16750" y="0"/>
                    <a:pt x="21584" y="4850"/>
                    <a:pt x="21584" y="10792"/>
                  </a:cubicBezTo>
                  <a:cubicBezTo>
                    <a:pt x="21600" y="16750"/>
                    <a:pt x="16750" y="21600"/>
                    <a:pt x="10792" y="21600"/>
                  </a:cubicBezTo>
                  <a:close/>
                  <a:moveTo>
                    <a:pt x="10792" y="5942"/>
                  </a:moveTo>
                  <a:cubicBezTo>
                    <a:pt x="8126" y="5942"/>
                    <a:pt x="5942" y="8126"/>
                    <a:pt x="5942" y="10792"/>
                  </a:cubicBezTo>
                  <a:cubicBezTo>
                    <a:pt x="5942" y="13458"/>
                    <a:pt x="8126" y="15642"/>
                    <a:pt x="10792" y="15642"/>
                  </a:cubicBezTo>
                  <a:cubicBezTo>
                    <a:pt x="13458" y="15642"/>
                    <a:pt x="15642" y="13458"/>
                    <a:pt x="15642" y="10792"/>
                  </a:cubicBezTo>
                  <a:cubicBezTo>
                    <a:pt x="15642" y="8126"/>
                    <a:pt x="13474" y="5942"/>
                    <a:pt x="10792" y="594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" name="Freeform 7"/>
            <p:cNvSpPr/>
            <p:nvPr/>
          </p:nvSpPr>
          <p:spPr>
            <a:xfrm rot="5400000">
              <a:off x="234" y="146940"/>
              <a:ext cx="104490" cy="10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4" name="AutoShape 8"/>
          <p:cNvSpPr/>
          <p:nvPr/>
        </p:nvSpPr>
        <p:spPr>
          <a:xfrm flipH="1">
            <a:off x="4258833" y="6299872"/>
            <a:ext cx="1241753" cy="2"/>
          </a:xfrm>
          <a:prstGeom prst="line">
            <a:avLst/>
          </a:prstGeom>
          <a:ln w="142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AutoShape 9"/>
          <p:cNvSpPr/>
          <p:nvPr/>
        </p:nvSpPr>
        <p:spPr>
          <a:xfrm>
            <a:off x="4355467" y="5881160"/>
            <a:ext cx="1241752" cy="2"/>
          </a:xfrm>
          <a:prstGeom prst="line">
            <a:avLst/>
          </a:prstGeom>
          <a:ln w="952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379" y="5154602"/>
            <a:ext cx="1668785" cy="1668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7880" t="7530" r="0" b="0"/>
          <a:stretch>
            <a:fillRect/>
          </a:stretch>
        </p:blipFill>
        <p:spPr>
          <a:xfrm>
            <a:off x="6830523" y="5154764"/>
            <a:ext cx="1662255" cy="166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6096" y="4463641"/>
            <a:ext cx="867225" cy="86722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Box 13"/>
          <p:cNvSpPr txBox="1"/>
          <p:nvPr/>
        </p:nvSpPr>
        <p:spPr>
          <a:xfrm>
            <a:off x="4183058" y="5334291"/>
            <a:ext cx="15457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900"/>
              </a:lnSpc>
              <a:spcBef>
                <a:spcPts val="0"/>
              </a:spcBef>
              <a:defRPr sz="2000">
                <a:solidFill>
                  <a:srgbClr val="FF1616"/>
                </a:solidFill>
                <a:latin typeface="Poor Story"/>
                <a:ea typeface="Poor Story"/>
                <a:cs typeface="Poor Story"/>
                <a:sym typeface="Poor Story"/>
              </a:defRPr>
            </a:lvl1pPr>
          </a:lstStyle>
          <a:p>
            <a:pPr/>
            <a:r>
              <a:t>내꺼</a:t>
            </a:r>
          </a:p>
        </p:txBody>
      </p:sp>
      <p:sp>
        <p:nvSpPr>
          <p:cNvPr id="50" name="TextBox 14"/>
          <p:cNvSpPr txBox="1"/>
          <p:nvPr/>
        </p:nvSpPr>
        <p:spPr>
          <a:xfrm>
            <a:off x="4203493" y="6431457"/>
            <a:ext cx="154570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spcBef>
                <a:spcPts val="0"/>
              </a:spcBef>
              <a:defRPr sz="2000">
                <a:solidFill>
                  <a:srgbClr val="004AAD"/>
                </a:solidFill>
                <a:latin typeface="Poor Story"/>
                <a:ea typeface="Poor Story"/>
                <a:cs typeface="Poor Story"/>
                <a:sym typeface="Poor Story"/>
              </a:defRPr>
            </a:lvl1pPr>
          </a:lstStyle>
          <a:p>
            <a:pPr/>
            <a:r>
              <a:t>니꺼</a:t>
            </a:r>
          </a:p>
        </p:txBody>
      </p:sp>
      <p:sp>
        <p:nvSpPr>
          <p:cNvPr id="51" name="과거에 비해 중고 거래률이 높아가고 있다. 다만, 현금이 없다면 원하는 물건을 가질 수 없는 기존 중고거래 시스템을 바꾸어 돈이 없어도 자신에게 필요없는 물건을 주고…"/>
          <p:cNvSpPr txBox="1"/>
          <p:nvPr/>
        </p:nvSpPr>
        <p:spPr>
          <a:xfrm>
            <a:off x="1632357" y="1696891"/>
            <a:ext cx="7849263" cy="901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과거에 비해 중고 거래률이 높아가고 있다. 다만, 현금이 없다면 원하는 물건을 가질 수 없는 기존 중고거래 시스템을 바꾸어 돈이 없어도 자신에게 필요없는 물건을 주고 </a:t>
            </a:r>
          </a:p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상대로부터 내게 필요한 물건을 가져올 수 있게 물물교환을 할 수 있는 서비스를 만들었다.</a:t>
            </a:r>
          </a:p>
        </p:txBody>
      </p:sp>
      <p:sp>
        <p:nvSpPr>
          <p:cNvPr id="52" name="물물교환 상대 및 물건을 확인, 확보할 수 있고, 여러 중고, 재활용 물건들의…"/>
          <p:cNvSpPr txBox="1"/>
          <p:nvPr/>
        </p:nvSpPr>
        <p:spPr>
          <a:xfrm>
            <a:off x="1615534" y="3201814"/>
            <a:ext cx="7419490" cy="583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물물교환 상대 및 물건을 확인, 확보할 수 있고, 여러 중고, 재활용 물건들의</a:t>
            </a:r>
          </a:p>
          <a:p>
            <a:pPr>
              <a:spcBef>
                <a:spcPts val="0"/>
              </a:spcBef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정보를 공유할 수 있는 커뮤니티 등의 기능이 있다.</a:t>
            </a:r>
          </a:p>
        </p:txBody>
      </p:sp>
      <p:sp>
        <p:nvSpPr>
          <p:cNvPr id="53" name="Rectangle"/>
          <p:cNvSpPr/>
          <p:nvPr/>
        </p:nvSpPr>
        <p:spPr>
          <a:xfrm>
            <a:off x="384694" y="1692562"/>
            <a:ext cx="104958" cy="901008"/>
          </a:xfrm>
          <a:prstGeom prst="rect">
            <a:avLst/>
          </a:prstGeom>
          <a:solidFill>
            <a:srgbClr val="A5D5E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기획 의도"/>
          <p:cNvSpPr txBox="1"/>
          <p:nvPr/>
        </p:nvSpPr>
        <p:spPr>
          <a:xfrm>
            <a:off x="569613" y="1711438"/>
            <a:ext cx="85533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기획 의도</a:t>
            </a:r>
          </a:p>
        </p:txBody>
      </p:sp>
      <p:sp>
        <p:nvSpPr>
          <p:cNvPr id="55" name="Rectangle"/>
          <p:cNvSpPr/>
          <p:nvPr/>
        </p:nvSpPr>
        <p:spPr>
          <a:xfrm>
            <a:off x="379613" y="3194397"/>
            <a:ext cx="115119" cy="583854"/>
          </a:xfrm>
          <a:prstGeom prst="rect">
            <a:avLst/>
          </a:prstGeom>
          <a:solidFill>
            <a:srgbClr val="A5D5E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" name="기능"/>
          <p:cNvSpPr txBox="1"/>
          <p:nvPr/>
        </p:nvSpPr>
        <p:spPr>
          <a:xfrm>
            <a:off x="574693" y="3187873"/>
            <a:ext cx="40817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"/>
          <p:cNvGrpSpPr/>
          <p:nvPr/>
        </p:nvGrpSpPr>
        <p:grpSpPr>
          <a:xfrm>
            <a:off x="558799" y="803273"/>
            <a:ext cx="252415" cy="104777"/>
            <a:chOff x="0" y="0"/>
            <a:chExt cx="252414" cy="104776"/>
          </a:xfrm>
        </p:grpSpPr>
        <p:sp>
          <p:nvSpPr>
            <p:cNvPr id="58" name="Shape"/>
            <p:cNvSpPr/>
            <p:nvPr/>
          </p:nvSpPr>
          <p:spPr>
            <a:xfrm>
              <a:off x="-1" y="-1"/>
              <a:ext cx="25241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400"/>
                  </a:moveTo>
                  <a:cubicBezTo>
                    <a:pt x="0" y="4000"/>
                    <a:pt x="4511" y="0"/>
                    <a:pt x="10800" y="0"/>
                  </a:cubicBezTo>
                  <a:cubicBezTo>
                    <a:pt x="16678" y="0"/>
                    <a:pt x="21600" y="4000"/>
                    <a:pt x="21600" y="10400"/>
                  </a:cubicBezTo>
                  <a:cubicBezTo>
                    <a:pt x="21600" y="16800"/>
                    <a:pt x="16678" y="21600"/>
                    <a:pt x="10800" y="21600"/>
                  </a:cubicBezTo>
                  <a:cubicBezTo>
                    <a:pt x="4511" y="21600"/>
                    <a:pt x="0" y="16800"/>
                    <a:pt x="0" y="10400"/>
                  </a:cubicBezTo>
                  <a:close/>
                  <a:moveTo>
                    <a:pt x="15448" y="10400"/>
                  </a:moveTo>
                  <a:cubicBezTo>
                    <a:pt x="15448" y="7200"/>
                    <a:pt x="13397" y="5600"/>
                    <a:pt x="10800" y="5600"/>
                  </a:cubicBezTo>
                  <a:cubicBezTo>
                    <a:pt x="7792" y="5600"/>
                    <a:pt x="5878" y="7200"/>
                    <a:pt x="5878" y="10400"/>
                  </a:cubicBezTo>
                  <a:cubicBezTo>
                    <a:pt x="5878" y="13600"/>
                    <a:pt x="7792" y="15200"/>
                    <a:pt x="10800" y="15200"/>
                  </a:cubicBezTo>
                  <a:cubicBezTo>
                    <a:pt x="13397" y="15200"/>
                    <a:pt x="15448" y="13600"/>
                    <a:pt x="15448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" name="Shape"/>
            <p:cNvSpPr/>
            <p:nvPr/>
          </p:nvSpPr>
          <p:spPr>
            <a:xfrm>
              <a:off x="-1" y="61912"/>
              <a:ext cx="25241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00"/>
                  </a:moveTo>
                  <a:cubicBezTo>
                    <a:pt x="21600" y="16800"/>
                    <a:pt x="16952" y="21600"/>
                    <a:pt x="10663" y="21600"/>
                  </a:cubicBezTo>
                  <a:cubicBezTo>
                    <a:pt x="4648" y="21600"/>
                    <a:pt x="0" y="16800"/>
                    <a:pt x="0" y="10400"/>
                  </a:cubicBezTo>
                  <a:cubicBezTo>
                    <a:pt x="0" y="4000"/>
                    <a:pt x="4648" y="0"/>
                    <a:pt x="10663" y="0"/>
                  </a:cubicBezTo>
                  <a:cubicBezTo>
                    <a:pt x="16952" y="0"/>
                    <a:pt x="21600" y="4000"/>
                    <a:pt x="21600" y="10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20269" r="0" b="28909"/>
          <a:stretch>
            <a:fillRect/>
          </a:stretch>
        </p:blipFill>
        <p:spPr>
          <a:xfrm>
            <a:off x="0" y="-6352"/>
            <a:ext cx="9748839" cy="3349629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2. 웹페이지 개발 계획 및 시스템 설계"/>
          <p:cNvSpPr txBox="1"/>
          <p:nvPr/>
        </p:nvSpPr>
        <p:spPr>
          <a:xfrm>
            <a:off x="2866202" y="1934012"/>
            <a:ext cx="6456365" cy="121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2. 웹페이지 개발 계획 및 시스템 설계</a:t>
            </a:r>
          </a:p>
        </p:txBody>
      </p:sp>
      <p:sp>
        <p:nvSpPr>
          <p:cNvPr id="63" name="1) 조직 구성…"/>
          <p:cNvSpPr txBox="1"/>
          <p:nvPr/>
        </p:nvSpPr>
        <p:spPr>
          <a:xfrm>
            <a:off x="1042986" y="3806825"/>
            <a:ext cx="4341248" cy="28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1) 조직 구성</a:t>
            </a:r>
          </a:p>
          <a:p>
            <a:pPr defTabSz="393700">
              <a:lnSpc>
                <a:spcPts val="46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2) 개발 환경 구성</a:t>
            </a:r>
          </a:p>
          <a:p>
            <a:pPr defTabSz="393700">
              <a:lnSpc>
                <a:spcPts val="46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3) 개발 일정표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4) 페이지 구성 및 기능</a:t>
            </a:r>
          </a:p>
          <a:p>
            <a:pPr defTabSz="393700">
              <a:lnSpc>
                <a:spcPts val="4400"/>
              </a:lnSpc>
              <a:spcBef>
                <a:spcPts val="0"/>
              </a:spcBef>
              <a:defRPr sz="3100">
                <a:solidFill>
                  <a:srgbClr val="FFFFFF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pPr>
            <a:r>
              <a:t>5) 기능 구성도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) 조직 구성"/>
          <p:cNvSpPr txBox="1"/>
          <p:nvPr/>
        </p:nvSpPr>
        <p:spPr>
          <a:xfrm>
            <a:off x="149224" y="377825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1) 조직 구성 </a:t>
            </a:r>
          </a:p>
        </p:txBody>
      </p:sp>
      <p:graphicFrame>
        <p:nvGraphicFramePr>
          <p:cNvPr id="66" name="Table"/>
          <p:cNvGraphicFramePr/>
          <p:nvPr/>
        </p:nvGraphicFramePr>
        <p:xfrm>
          <a:off x="988738" y="1603758"/>
          <a:ext cx="8077201" cy="43275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92400"/>
                <a:gridCol w="2692400"/>
                <a:gridCol w="2692400"/>
              </a:tblGrid>
              <a:tr h="1057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직책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파트별 역할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chemeClr val="accent1"/>
                    </a:solidFill>
                  </a:tcPr>
                </a:tc>
              </a:tr>
              <a:tr h="1157287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팀장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김연지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마이 페이지</a:t>
                      </a:r>
                    </a:p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상세 페이지</a:t>
                      </a:r>
                    </a:p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회원정보 페이지</a:t>
                      </a:r>
                    </a:p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거래완료 페이지</a:t>
                      </a:r>
                    </a:p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PPT작성</a:t>
                      </a:r>
                    </a:p>
                    <a:p>
                      <a:pPr marL="284161" indent="-284161" algn="l" defTabSz="1028700">
                        <a:buClr>
                          <a:srgbClr val="FF0066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발표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55687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팀원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김대영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상대 페이지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등록 페이지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발표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PPT작성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팀원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이소정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메인 페이지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커뮤니티 페이지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리뷰 페이지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PPT작성</a:t>
                      </a:r>
                    </a:p>
                    <a:p>
                      <a:pPr marL="284161" indent="-284161" algn="l" defTabSz="1028700">
                        <a:buClr>
                          <a:srgbClr val="000000"/>
                        </a:buClr>
                        <a:buSzPct val="100000"/>
                        <a:buChar char="•"/>
                        <a:defRPr sz="1400">
                          <a:sym typeface="Helvetica"/>
                        </a:defRPr>
                      </a:pPr>
                      <a:r>
                        <a:t>발표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2)  개발 환경 구성"/>
          <p:cNvSpPr txBox="1"/>
          <p:nvPr/>
        </p:nvSpPr>
        <p:spPr>
          <a:xfrm>
            <a:off x="227832" y="422931"/>
            <a:ext cx="6456366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2)  개발 환경 구성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1444625" y="2282825"/>
          <a:ext cx="6499225" cy="39195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49612"/>
                <a:gridCol w="3249612"/>
              </a:tblGrid>
              <a:tr h="490537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Developer Tool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Spring Tool Suite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Os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Window 11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CSL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JavaScript jQuery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RDBMS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MySQL 8.x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Framework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Spring5.x, MyBatis 3.5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Web Pattern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Spring MVC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WAS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Tomcat 9.0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DF4"/>
                    </a:solidFill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olidFill>
                            <a:srgbClr val="BFA100"/>
                          </a:solidFill>
                          <a:sym typeface="Helvetica"/>
                        </a:rPr>
                        <a:t>UI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>
                          <a:sym typeface="Helvetica"/>
                        </a:rPr>
                        <a:t>Html5, CSS3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3) 개발 일정표"/>
          <p:cNvSpPr txBox="1"/>
          <p:nvPr/>
        </p:nvSpPr>
        <p:spPr>
          <a:xfrm>
            <a:off x="397092" y="373882"/>
            <a:ext cx="6456366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3) 개발 일정표</a:t>
            </a:r>
          </a:p>
        </p:txBody>
      </p:sp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425" y="2130425"/>
            <a:ext cx="85344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4) 페이지 구성 및 기능"/>
          <p:cNvSpPr txBox="1"/>
          <p:nvPr/>
        </p:nvSpPr>
        <p:spPr>
          <a:xfrm>
            <a:off x="254984" y="296368"/>
            <a:ext cx="6456365" cy="62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75" name="Table"/>
          <p:cNvGraphicFramePr/>
          <p:nvPr/>
        </p:nvGraphicFramePr>
        <p:xfrm>
          <a:off x="454025" y="1487487"/>
          <a:ext cx="8763000" cy="54435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4">
                  <a:txBody>
                    <a:bodyPr/>
                    <a:lstStyle/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메인</a:t>
                      </a:r>
                    </a:p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카테고리목록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물품들을 분류별로 나누어 보다 쉽게  찾아 볼수 있다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물건리스트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사용자들이  등록한 물품들을 전체적으로 볼수 있다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98425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검색창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키워드로 보다 정확하게 물품을 찾아볼수 있다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58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화면연결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마이페이지,  포스팅페이지,  알림, 커뮤니티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C2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4) 페이지 구성 및 기능"/>
          <p:cNvSpPr txBox="1"/>
          <p:nvPr/>
        </p:nvSpPr>
        <p:spPr>
          <a:xfrm>
            <a:off x="216227" y="335126"/>
            <a:ext cx="6456365" cy="62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393700">
              <a:lnSpc>
                <a:spcPts val="4600"/>
              </a:lnSpc>
              <a:spcBef>
                <a:spcPts val="0"/>
              </a:spcBef>
              <a:defRPr sz="4200">
                <a:solidFill>
                  <a:srgbClr val="DDDDDD"/>
                </a:solidFill>
                <a:latin typeface="한컴 윤고딕 250"/>
                <a:ea typeface="한컴 윤고딕 250"/>
                <a:cs typeface="한컴 윤고딕 250"/>
                <a:sym typeface="한컴 윤고딕 250"/>
              </a:defRPr>
            </a:lvl1pPr>
          </a:lstStyle>
          <a:p>
            <a:pPr/>
            <a:r>
              <a:t>4) 페이지 구성 및 기능</a:t>
            </a:r>
          </a:p>
        </p:txBody>
      </p:sp>
      <p:graphicFrame>
        <p:nvGraphicFramePr>
          <p:cNvPr id="78" name="Table"/>
          <p:cNvGraphicFramePr/>
          <p:nvPr/>
        </p:nvGraphicFramePr>
        <p:xfrm>
          <a:off x="454025" y="1487487"/>
          <a:ext cx="8763000" cy="54435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9275"/>
                <a:gridCol w="1685925"/>
                <a:gridCol w="5257800"/>
              </a:tblGrid>
              <a:tr h="1311275"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상위메뉴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화면 구성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및</a:t>
                      </a:r>
                    </a:p>
                    <a:p>
                      <a:pPr algn="ctr" defTabSz="1028700">
                        <a:defRPr b="1"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기능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C000"/>
                    </a:solidFill>
                  </a:tcPr>
                </a:tc>
              </a:tr>
              <a:tr h="1081087">
                <a:tc rowSpan="4">
                  <a:txBody>
                    <a:bodyPr/>
                    <a:lstStyle/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마이</a:t>
                      </a:r>
                    </a:p>
                    <a:p>
                      <a:pPr algn="ctr" defTabSz="1028700">
                        <a:defRPr sz="1800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r>
                        <a:t>페이지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회원정보수정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사용자의 개인정보에 변경할게 있게 한다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108108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후기창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현재까지 거래했던 사용자들에게 받은 짧은 후기와 총 별점들을 보여준다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  <a:tr h="98425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/>
                      </a:pPr>
                      <a:r>
                        <a:rPr>
                          <a:sym typeface="Helvetica"/>
                        </a:rPr>
                        <a:t>거래중,거래완료, 찜 목록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사용자가 물품을 등록할시 거래중에 바로 올라오고 거래 완료을 할시 거래중이던 정보는 거래완료로 넘어갔다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D0D8E8"/>
                    </a:solidFill>
                  </a:tcPr>
                </a:tc>
              </a:tr>
              <a:tr h="9858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거래완료 창</a:t>
                      </a:r>
                    </a:p>
                    <a:p>
                      <a:pPr algn="ctr" defTabSz="1028700">
                        <a:defRPr sz="1800">
                          <a:sym typeface="Helvetica"/>
                        </a:defRPr>
                      </a:pPr>
                      <a:r>
                        <a:t>(팝업창)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28700">
                        <a:defRPr sz="1800"/>
                      </a:pPr>
                      <a:r>
                        <a:rPr sz="1400">
                          <a:sym typeface="Helvetica"/>
                        </a:rPr>
                        <a:t>거래가 완료된 거래중 물품을 거래 완료 로 넘어가게 해주는 창이다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내용 4개">
  <a:themeElements>
    <a:clrScheme name="내용 4개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내용 4개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내용 4개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내용 4개">
  <a:themeElements>
    <a:clrScheme name="내용 4개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내용 4개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내용 4개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