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76" r:id="rId9"/>
    <p:sldId id="282" r:id="rId10"/>
    <p:sldId id="283" r:id="rId11"/>
    <p:sldId id="280" r:id="rId12"/>
    <p:sldId id="281" r:id="rId13"/>
    <p:sldId id="284" r:id="rId14"/>
    <p:sldId id="285" r:id="rId15"/>
    <p:sldId id="286" r:id="rId16"/>
    <p:sldId id="288" r:id="rId17"/>
    <p:sldId id="287" r:id="rId18"/>
    <p:sldId id="261" r:id="rId19"/>
    <p:sldId id="269" r:id="rId20"/>
    <p:sldId id="270" r:id="rId21"/>
    <p:sldId id="274" r:id="rId22"/>
    <p:sldId id="271" r:id="rId23"/>
    <p:sldId id="272" r:id="rId24"/>
    <p:sldId id="275" r:id="rId25"/>
    <p:sldId id="273" r:id="rId26"/>
    <p:sldId id="277" r:id="rId27"/>
    <p:sldId id="278" r:id="rId28"/>
    <p:sldId id="289" r:id="rId29"/>
    <p:sldId id="263" r:id="rId30"/>
    <p:sldId id="266" r:id="rId31"/>
    <p:sldId id="267" r:id="rId32"/>
    <p:sldId id="268" r:id="rId33"/>
    <p:sldId id="264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4DB0C-1727-7748-C117-D1067C552A14}" v="119" dt="2025-04-25T17:45:01.228"/>
    <p1510:client id="{8AC20E36-6F6D-B018-0847-68F33FB1BD3F}" v="1462" dt="2025-04-25T16:31:51.151"/>
    <p1510:client id="{996C48F2-7FA1-3F2C-FC47-F9CCB8894AED}" v="37" dt="2025-04-25T17:23:36.177"/>
    <p1510:client id="{C49D83B1-96B5-CF0C-522A-17AB2C4AB42F}" v="169" dt="2025-04-25T12:32:09.867"/>
    <p1510:client id="{F519BF9E-8644-9EA4-FA3E-4C0497761E9F}" v="191" dt="2025-04-25T02:03:42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38E886B-FE0C-5049-9434-D3DA152C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1" r="6176" b="-4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Card Games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Kenny Chung, Jeremiah Hadwin, Chenxin Zhu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CD774-812D-3F3D-0310-BA763264A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D99E-28B7-F432-EC7C-53592339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</a:t>
            </a:r>
            <a:r>
              <a:rPr lang="en-US" err="1"/>
              <a:t>Visualhl</a:t>
            </a:r>
            <a:r>
              <a:rPr lang="en-US"/>
              <a:t>)</a:t>
            </a:r>
          </a:p>
        </p:txBody>
      </p: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DE4CDEE7-1FB2-CF9F-8F2A-DFF1B39C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64" y="2020716"/>
            <a:ext cx="7627465" cy="1045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A2ADD-403A-D8A1-F9CE-FCC99286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07" y="3950815"/>
            <a:ext cx="10339516" cy="28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F9E0D-2D90-3B33-CF2E-3DBEC246F2D8}"/>
              </a:ext>
            </a:extLst>
          </p:cNvPr>
          <p:cNvSpPr txBox="1"/>
          <p:nvPr/>
        </p:nvSpPr>
        <p:spPr>
          <a:xfrm>
            <a:off x="3643522" y="4789023"/>
            <a:ext cx="45040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New Game, Higher, Lower</a:t>
            </a:r>
          </a:p>
        </p:txBody>
      </p:sp>
    </p:spTree>
    <p:extLst>
      <p:ext uri="{BB962C8B-B14F-4D97-AF65-F5344CB8AC3E}">
        <p14:creationId xmlns:p14="http://schemas.microsoft.com/office/powerpoint/2010/main" val="304714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0FD93-884C-570E-C44C-B1AE029B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AF1A-FAB9-0C94-EC1D-6799177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(Deck, hand)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0171A577-24A2-0AB8-1337-CCE93EEA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41" y="3267590"/>
            <a:ext cx="7543800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67D38-1F42-6473-6E39-5ABCB2B1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57" y="2852866"/>
            <a:ext cx="7448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93143-D433-46D6-E309-B2D972DD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75AE-68E1-9227-E3D6-84419657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(Deck, hand)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C9785D-F7FF-0CE7-50A5-6D0FD06CD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11850"/>
              </p:ext>
            </p:extLst>
          </p:nvPr>
        </p:nvGraphicFramePr>
        <p:xfrm>
          <a:off x="1713058" y="2349349"/>
          <a:ext cx="8168640" cy="321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633274213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58967059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515975847"/>
                    </a:ext>
                  </a:extLst>
                </a:gridCol>
              </a:tblGrid>
              <a:tr h="469803">
                <a:tc>
                  <a:txBody>
                    <a:bodyPr/>
                    <a:lstStyle/>
                    <a:p>
                      <a:r>
                        <a:rPr lang="en-US"/>
                        <a:t>Test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Failure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9246"/>
                  </a:ext>
                </a:extLst>
              </a:tr>
              <a:tr h="469803">
                <a:tc>
                  <a:txBody>
                    <a:bodyPr/>
                    <a:lstStyle/>
                    <a:p>
                      <a:r>
                        <a:rPr lang="en-US"/>
                        <a:t>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boolean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addCard</a:t>
                      </a:r>
                      <a:r>
                        <a:rPr lang="en-US"/>
                        <a:t>(Card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 does not return false when adding duplicate card.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23636"/>
                  </a:ext>
                </a:extLst>
              </a:tr>
              <a:tr h="469803">
                <a:tc>
                  <a:txBody>
                    <a:bodyPr/>
                    <a:lstStyle/>
                    <a:p>
                      <a:r>
                        <a:rPr lang="en-US"/>
                        <a:t>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void </a:t>
                      </a:r>
                      <a:r>
                        <a:rPr lang="en-US" err="1"/>
                        <a:t>removeCard</a:t>
                      </a:r>
                      <a:r>
                        <a:rPr lang="en-US"/>
                        <a:t>(Card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It does not handle the case when the card c does not exist in the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39837"/>
                  </a:ext>
                </a:extLst>
              </a:tr>
              <a:tr h="469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getCardNumber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Ambiguous, index or real card number? No value for Ace as 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8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8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92F60-218C-1660-8BB7-693F99B8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F227-BE8E-DA44-8DBD-D753FAA1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</a:t>
            </a:r>
            <a:r>
              <a:rPr lang="en-US" err="1"/>
              <a:t>BJhand</a:t>
            </a:r>
            <a:r>
              <a:rPr lang="en-US"/>
              <a:t>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983C36-8811-88DD-C7E0-624A3931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605087"/>
            <a:ext cx="9591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2FA1-7A1E-9487-1318-5231ACCAE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5275-7BEA-ADD5-D6A0-0964EF14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</a:t>
            </a:r>
            <a:r>
              <a:rPr lang="en-US" err="1"/>
              <a:t>BJhand</a:t>
            </a:r>
            <a:r>
              <a:rPr lang="en-US"/>
              <a:t>)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D56B8E4-78ED-F0E8-107B-3E931C30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71" y="2220483"/>
            <a:ext cx="5457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7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527AB-39A7-BCB3-A754-43ADD175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D158-820F-D9CB-595F-E2D8B063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</a:t>
            </a:r>
            <a:r>
              <a:rPr lang="en-US" err="1"/>
              <a:t>Pokerhand</a:t>
            </a:r>
            <a:r>
              <a:rPr lang="en-US"/>
              <a:t>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5189B7-8CCB-8999-280B-8BD0BA29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8" y="2127807"/>
            <a:ext cx="11544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2931B-6EA3-FC23-1B63-D789A380F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71EA-C42E-10D5-C230-78482B23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</a:t>
            </a:r>
            <a:r>
              <a:rPr lang="en-US" err="1"/>
              <a:t>Pokerhand</a:t>
            </a:r>
            <a:r>
              <a:rPr lang="en-US"/>
              <a:t>)</a:t>
            </a:r>
          </a:p>
        </p:txBody>
      </p:sp>
      <p:pic>
        <p:nvPicPr>
          <p:cNvPr id="3" name="Picture 2" descr="Hand Rankings Cheat Sheet">
            <a:extLst>
              <a:ext uri="{FF2B5EF4-FFF2-40B4-BE49-F238E27FC236}">
                <a16:creationId xmlns:a16="http://schemas.microsoft.com/office/drawing/2014/main" id="{CD566198-977A-7D7F-E22F-51970E55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35" y="1569950"/>
            <a:ext cx="3097171" cy="44286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A0C4E8-705C-34B1-1F64-DC409C2E1954}"/>
              </a:ext>
            </a:extLst>
          </p:cNvPr>
          <p:cNvSpPr/>
          <p:nvPr/>
        </p:nvSpPr>
        <p:spPr>
          <a:xfrm>
            <a:off x="4083908" y="3435177"/>
            <a:ext cx="1213020" cy="37894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A251B-9B4E-71AE-C696-A353F1CCE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CFCA-7847-C858-79B1-65F042A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</a:t>
            </a:r>
            <a:r>
              <a:rPr lang="en-US" err="1"/>
              <a:t>Pokerhand</a:t>
            </a:r>
            <a:r>
              <a:rPr lang="en-US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1ED7B9-DE81-6589-0171-4876F56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25604"/>
              </p:ext>
            </p:extLst>
          </p:nvPr>
        </p:nvGraphicFramePr>
        <p:xfrm>
          <a:off x="1332058" y="2061025"/>
          <a:ext cx="9425184" cy="349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728">
                  <a:extLst>
                    <a:ext uri="{9D8B030D-6E8A-4147-A177-3AD203B41FA5}">
                      <a16:colId xmlns:a16="http://schemas.microsoft.com/office/drawing/2014/main" val="1633274213"/>
                    </a:ext>
                  </a:extLst>
                </a:gridCol>
                <a:gridCol w="3141728">
                  <a:extLst>
                    <a:ext uri="{9D8B030D-6E8A-4147-A177-3AD203B41FA5}">
                      <a16:colId xmlns:a16="http://schemas.microsoft.com/office/drawing/2014/main" val="3589670596"/>
                    </a:ext>
                  </a:extLst>
                </a:gridCol>
                <a:gridCol w="3141728">
                  <a:extLst>
                    <a:ext uri="{9D8B030D-6E8A-4147-A177-3AD203B41FA5}">
                      <a16:colId xmlns:a16="http://schemas.microsoft.com/office/drawing/2014/main" val="2515975847"/>
                    </a:ext>
                  </a:extLst>
                </a:gridCol>
              </a:tblGrid>
              <a:tr h="469803">
                <a:tc>
                  <a:txBody>
                    <a:bodyPr/>
                    <a:lstStyle/>
                    <a:p>
                      <a:r>
                        <a:rPr lang="en-US"/>
                        <a:t>Test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Failure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9246"/>
                  </a:ext>
                </a:extLst>
              </a:tr>
              <a:tr h="469803">
                <a:tc>
                  <a:txBody>
                    <a:bodyPr/>
                    <a:lstStyle/>
                    <a:p>
                      <a:r>
                        <a:rPr lang="en-US" err="1"/>
                        <a:t>PokerHand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pv</a:t>
                      </a:r>
                      <a:r>
                        <a:rPr lang="en-US"/>
                        <a:t>[] </a:t>
                      </a:r>
                      <a:r>
                        <a:rPr lang="en-US" err="1"/>
                        <a:t>PokerValue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Incorrect use of </a:t>
                      </a:r>
                      <a:r>
                        <a:rPr lang="en-US" err="1"/>
                        <a:t>getSuit</a:t>
                      </a:r>
                      <a:r>
                        <a:rPr lang="en-US"/>
                        <a:t>() and </a:t>
                      </a:r>
                      <a:r>
                        <a:rPr lang="en-US" err="1"/>
                        <a:t>getCardNumber</a:t>
                      </a:r>
                      <a:r>
                        <a:rPr lang="en-US"/>
                        <a:t>().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23636"/>
                  </a:ext>
                </a:extLst>
              </a:tr>
              <a:tr h="469803">
                <a:tc>
                  <a:txBody>
                    <a:bodyPr/>
                    <a:lstStyle/>
                    <a:p>
                      <a:r>
                        <a:rPr lang="en-US" err="1"/>
                        <a:t>PokerHand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</a:t>
                      </a:r>
                      <a:r>
                        <a:rPr lang="en-US" err="1"/>
                        <a:t>showPokerValue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Use </a:t>
                      </a:r>
                      <a:r>
                        <a:rPr lang="en-US" err="1"/>
                        <a:t>PokerValue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39837"/>
                  </a:ext>
                </a:extLst>
              </a:tr>
              <a:tr h="469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PokerHand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void </a:t>
                      </a:r>
                      <a:r>
                        <a:rPr lang="en-US" err="1"/>
                        <a:t>dealerExchange</a:t>
                      </a:r>
                      <a:r>
                        <a:rPr lang="en-US"/>
                        <a:t>(...)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Use </a:t>
                      </a:r>
                      <a:r>
                        <a:rPr lang="en-US" err="1"/>
                        <a:t>PokerValue</a:t>
                      </a:r>
                      <a:r>
                        <a:rPr lang="en-US"/>
                        <a:t>(), </a:t>
                      </a:r>
                      <a:r>
                        <a:rPr lang="en-US" err="1"/>
                        <a:t>getSuit</a:t>
                      </a:r>
                      <a:r>
                        <a:rPr lang="en-US"/>
                        <a:t>() and </a:t>
                      </a:r>
                      <a:r>
                        <a:rPr lang="en-US" err="1"/>
                        <a:t>getCardNumber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9114"/>
                  </a:ext>
                </a:extLst>
              </a:tr>
              <a:tr h="469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PokerHand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 bet(int amount)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User </a:t>
                      </a:r>
                      <a:r>
                        <a:rPr lang="en-US" err="1"/>
                        <a:t>PokerValue</a:t>
                      </a:r>
                      <a:r>
                        <a:rPr lang="en-US"/>
                        <a:t>, does not check negative input.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87877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PokerHand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 </a:t>
                      </a:r>
                      <a:r>
                        <a:rPr lang="en-US" err="1"/>
                        <a:t>higherHand</a:t>
                      </a:r>
                      <a:r>
                        <a:rPr lang="en-US"/>
                        <a:t>(</a:t>
                      </a:r>
                      <a:r>
                        <a:rPr lang="en-US" err="1"/>
                        <a:t>PokerHand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Does not check the case of different sizes.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8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88B3-8106-DC1D-6702-9709586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</a:t>
            </a:r>
            <a:r>
              <a:rPr lang="en-US" err="1"/>
              <a:t>BlackJack</a:t>
            </a:r>
            <a:r>
              <a:rPr lang="en-US"/>
              <a:t>)</a:t>
            </a:r>
          </a:p>
        </p:txBody>
      </p:sp>
      <p:pic>
        <p:nvPicPr>
          <p:cNvPr id="5" name="Picture 4" descr="A close-up of a grey rectangular object&#10;&#10;AI-generated content may be incorrect.">
            <a:extLst>
              <a:ext uri="{FF2B5EF4-FFF2-40B4-BE49-F238E27FC236}">
                <a16:creationId xmlns:a16="http://schemas.microsoft.com/office/drawing/2014/main" id="{82C59ADB-20D7-ACB4-AC31-712FFD00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8" y="1715387"/>
            <a:ext cx="11789318" cy="348252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27DD3E5-8D51-D049-9919-B6434D80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0" y="2399177"/>
            <a:ext cx="105251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1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BA847-3EE6-4011-35FF-3C62C0156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DA48-E7E6-C0BD-FA99-7C7317EB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</a:t>
            </a:r>
            <a:r>
              <a:rPr lang="en-US" err="1"/>
              <a:t>BlackJack</a:t>
            </a:r>
            <a:r>
              <a:rPr lang="en-US"/>
              <a:t>)</a:t>
            </a:r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DDF3F7D-2F11-C692-2A41-DF4E90AC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" y="1718310"/>
            <a:ext cx="6962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791-3C8D-CEF9-ABD4-8FD94FFF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 the Card Games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B02D-486B-7D4D-1309-3CB2C283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An open-source Java-based desktop application to play various card games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Blackjack, 5-hand Poker, Texas </a:t>
            </a:r>
            <a:r>
              <a:rPr lang="en-US" sz="2400" err="1">
                <a:ea typeface="+mn-lt"/>
                <a:cs typeface="+mn-lt"/>
              </a:rPr>
              <a:t>Holdem</a:t>
            </a:r>
            <a:r>
              <a:rPr lang="en-US" sz="2400">
                <a:ea typeface="+mn-lt"/>
                <a:cs typeface="+mn-lt"/>
              </a:rPr>
              <a:t> Poker, High-Low</a:t>
            </a:r>
          </a:p>
          <a:p>
            <a:r>
              <a:rPr lang="en-US" sz="2400">
                <a:ea typeface="+mn-lt"/>
                <a:cs typeface="+mn-lt"/>
              </a:rPr>
              <a:t>Purpose: Used for playing, testing, and demonstrating card game logic and GUI interactions</a:t>
            </a:r>
            <a:endParaRPr lang="en-US" sz="2400"/>
          </a:p>
          <a:p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69CD5-BA7B-35D3-F94D-0A97838DE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085-96FE-7687-11CF-30569CF4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</a:t>
            </a:r>
            <a:r>
              <a:rPr lang="en-US" err="1"/>
              <a:t>BlackJack</a:t>
            </a:r>
            <a:r>
              <a:rPr lang="en-US"/>
              <a:t>)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1457D1-FFAA-7A1D-405A-7DE550ED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969635"/>
            <a:ext cx="8824769" cy="29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12C2-8FD1-AC0B-8C3F-57605D70F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659-9742-C27F-1E4F-89DA4D58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</a:t>
            </a:r>
            <a:r>
              <a:rPr lang="en-US" err="1"/>
              <a:t>BlackJack</a:t>
            </a:r>
            <a:r>
              <a:rPr lang="en-US"/>
              <a:t>)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0AF6231-20C5-C5EB-D64A-C6699675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1645540"/>
            <a:ext cx="6718295" cy="41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4C35-7C1F-0E1D-8DF0-E5AA8971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EE64-622A-420A-60FE-D089206E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</a:t>
            </a:r>
            <a:r>
              <a:rPr lang="en-US" err="1"/>
              <a:t>BlackJack</a:t>
            </a:r>
            <a:r>
              <a:rPr lang="en-US"/>
              <a:t>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B068D83-3F4A-67A1-C217-E1913EA5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87" y="2219957"/>
            <a:ext cx="9296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1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3529-DA09-FEA5-7106-B8986CCBC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E32-21CD-2A3C-9310-506C9BD4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(5-Hand Poker)</a:t>
            </a:r>
          </a:p>
        </p:txBody>
      </p:sp>
      <p:pic>
        <p:nvPicPr>
          <p:cNvPr id="3" name="Picture 2" descr="A grey and white rectangular object&#10;&#10;AI-generated content may be incorrect.">
            <a:extLst>
              <a:ext uri="{FF2B5EF4-FFF2-40B4-BE49-F238E27FC236}">
                <a16:creationId xmlns:a16="http://schemas.microsoft.com/office/drawing/2014/main" id="{E4454756-A5D6-45D2-1F1F-174691AE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9" y="1714422"/>
            <a:ext cx="11200726" cy="313722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D18EDE3-FA6B-E897-4993-E227C355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8" y="2221432"/>
            <a:ext cx="10058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76B9-950B-2D59-C27A-1B168077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2FA1-DE7D-6DE7-947E-90517180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(5-Hand Poker)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6C83A86-62AD-390D-EB70-CCFC01F5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4" y="1569720"/>
            <a:ext cx="5482311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1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E6D8-F317-235E-C98E-BC1A8C32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4064-95CB-0A25-0EB0-34678DF7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(5-Hand Poker)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453B449-87D0-63D6-30E6-1B7FE2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3" y="1572577"/>
            <a:ext cx="8898255" cy="43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7C86C-1A24-67F6-17B9-BF5ED538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AACD-DED1-391B-5E1E-2FA4F4AE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(Texas </a:t>
            </a:r>
            <a:r>
              <a:rPr lang="en-US" err="1"/>
              <a:t>Holdem</a:t>
            </a:r>
            <a:r>
              <a:rPr lang="en-US"/>
              <a:t>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000B99B-CF6A-847B-7331-8DE8DD86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3" y="1712493"/>
            <a:ext cx="10364440" cy="1208966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D2BA387-3DB0-0925-2103-44168A5D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7" y="3431013"/>
            <a:ext cx="5781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1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0BFFC-C7B6-3B92-E614-E1F606C7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24D9-4B72-8321-B0E1-BEBDE16E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 box  testing results (Texas </a:t>
            </a:r>
            <a:r>
              <a:rPr lang="en-US" err="1"/>
              <a:t>Holdem</a:t>
            </a:r>
            <a:r>
              <a:rPr lang="en-US"/>
              <a:t>)</a:t>
            </a:r>
          </a:p>
        </p:txBody>
      </p:sp>
      <p:pic>
        <p:nvPicPr>
          <p:cNvPr id="5" name="Picture 4" descr="A pink and black text&#10;&#10;AI-generated content may be incorrect.">
            <a:extLst>
              <a:ext uri="{FF2B5EF4-FFF2-40B4-BE49-F238E27FC236}">
                <a16:creationId xmlns:a16="http://schemas.microsoft.com/office/drawing/2014/main" id="{BF257827-3A28-4712-829E-9E334179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0" y="1645463"/>
            <a:ext cx="5695950" cy="581025"/>
          </a:xfrm>
          <a:prstGeom prst="rect">
            <a:avLst/>
          </a:prstGeom>
        </p:spPr>
      </p:pic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E370C29-B4E1-788D-1702-E51E4EDA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0" y="2652712"/>
            <a:ext cx="3181350" cy="1552575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738EAC5-6E96-A766-D943-F2AED40D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35" y="4547916"/>
            <a:ext cx="8067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87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3747-D762-6B4D-3FA7-4F3118E72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2CA6-2057-83F5-5914-CDDF6BBD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22E8-5902-C8B6-BEA5-512B67BA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Faults: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All hands are flushes in poker.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Lots of early stopping.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Blackjack index errors.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Blackjack value errors.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Texas Holdem Bet handling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Blackbox</a:t>
            </a:r>
          </a:p>
        </p:txBody>
      </p:sp>
    </p:spTree>
    <p:extLst>
      <p:ext uri="{BB962C8B-B14F-4D97-AF65-F5344CB8AC3E}">
        <p14:creationId xmlns:p14="http://schemas.microsoft.com/office/powerpoint/2010/main" val="103411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14B9-4099-AFA1-4297-7E5E12B7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 testing results (</a:t>
            </a:r>
            <a:r>
              <a:rPr lang="en-US" err="1"/>
              <a:t>HIgh-low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88D08-6857-86A6-460D-3AFA1BA9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721"/>
            <a:ext cx="12192000" cy="24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50D6-2A7E-A812-9CF3-7C14BB6F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 of app &amp;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F50C-8580-7909-C003-40AFBF7D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Desktop Application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/>
              <a:t>Built with Java Swing GUI Framework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/>
              <a:t>Runs on any platform with a Java runtime environment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/>
              <a:t>Windows, MacOS, Linux</a:t>
            </a:r>
          </a:p>
        </p:txBody>
      </p:sp>
    </p:spTree>
    <p:extLst>
      <p:ext uri="{BB962C8B-B14F-4D97-AF65-F5344CB8AC3E}">
        <p14:creationId xmlns:p14="http://schemas.microsoft.com/office/powerpoint/2010/main" val="73931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43FB9-F9A0-B890-BA52-AD5B8BA32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D5C9-3706-C24A-4E97-4844EF0A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 testing results (Texas </a:t>
            </a:r>
            <a:r>
              <a:rPr lang="en-US" err="1"/>
              <a:t>holdem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9BD5B-337E-E4B1-540D-55E26215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2661"/>
            <a:ext cx="10020300" cy="42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9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8BD28-B1A0-55B4-C3BD-EEDDB452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85F2-D3DD-7AA7-6218-D3AD21A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 testing results (Blackjack)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D5B7B-EC84-0309-E098-568DDDE3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418"/>
            <a:ext cx="12192000" cy="2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75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EE7A4-97A8-B90A-6135-22C69C6D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9153-351E-50F4-97D9-089A101F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 testing results (5-hand poker)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06D96-E322-3933-52E2-D4B0293C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244706"/>
            <a:ext cx="12192000" cy="23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2903-3FB9-C54D-8DF9-3A114573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D96E-BBDE-A514-FF14-0D8D03CE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Faults: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Blackjack buttons are present but don't 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Game gets concluded for Texas </a:t>
            </a:r>
            <a:r>
              <a:rPr lang="en-US" err="1"/>
              <a:t>Holdem</a:t>
            </a:r>
            <a:r>
              <a:rPr lang="en-US"/>
              <a:t> game after final card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Initial card for High-Low doesn't show up</a:t>
            </a:r>
          </a:p>
          <a:p>
            <a:r>
              <a:rPr lang="en-US"/>
              <a:t>Lesson: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Learned how to utilize Mockito to inject a mock </a:t>
            </a:r>
            <a:r>
              <a:rPr lang="en-US" err="1"/>
              <a:t>Pokerhand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Components sometimes don't register in time</a:t>
            </a:r>
          </a:p>
        </p:txBody>
      </p:sp>
    </p:spTree>
    <p:extLst>
      <p:ext uri="{BB962C8B-B14F-4D97-AF65-F5344CB8AC3E}">
        <p14:creationId xmlns:p14="http://schemas.microsoft.com/office/powerpoint/2010/main" val="2878601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A1C7-D2C4-2ABD-B4E8-BFE431BA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7A53-A862-BE33-A391-834552B6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Blackbox and Whitebox testing for all the classes.</a:t>
            </a:r>
          </a:p>
          <a:p>
            <a:r>
              <a:rPr lang="en-US"/>
              <a:t>Randomness testing for methods that use random().</a:t>
            </a:r>
          </a:p>
          <a:p>
            <a:r>
              <a:rPr lang="en-US"/>
              <a:t>GUI testing for each game.</a:t>
            </a:r>
          </a:p>
          <a:p>
            <a:r>
              <a:rPr lang="en-US"/>
              <a:t>Good coverage level for classes with no or a few faults.</a:t>
            </a:r>
          </a:p>
        </p:txBody>
      </p:sp>
    </p:spTree>
    <p:extLst>
      <p:ext uri="{BB962C8B-B14F-4D97-AF65-F5344CB8AC3E}">
        <p14:creationId xmlns:p14="http://schemas.microsoft.com/office/powerpoint/2010/main" val="110900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502-B355-1BB0-B450-DB464F1B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53DD-1152-65F5-41F9-F026D25C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Users of all age groups who enjoy classic card games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Java developers learning GUI testing</a:t>
            </a:r>
          </a:p>
          <a:p>
            <a:r>
              <a:rPr lang="en-US" sz="2400">
                <a:ea typeface="+mn-lt"/>
                <a:cs typeface="+mn-lt"/>
              </a:rPr>
              <a:t>Educational users learning game logic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9236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A468-BABF-26F9-9317-62C616E2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&amp;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D4CA-B2E7-FB7D-8A35-4D0FC63F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/>
              <a:t>Java Programming Language</a:t>
            </a:r>
          </a:p>
          <a:p>
            <a:pPr lvl="1"/>
            <a:r>
              <a:rPr lang="en-US" sz="2200">
                <a:ea typeface="+mn-lt"/>
                <a:cs typeface="+mn-lt"/>
              </a:rPr>
              <a:t>Java Swing for GUI</a:t>
            </a:r>
            <a:endParaRPr lang="en-US" sz="2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err="1">
                <a:ea typeface="+mn-lt"/>
                <a:cs typeface="+mn-lt"/>
              </a:rPr>
              <a:t>JFrame</a:t>
            </a:r>
            <a:r>
              <a:rPr lang="en-US" sz="2000">
                <a:ea typeface="+mn-lt"/>
                <a:cs typeface="+mn-lt"/>
              </a:rPr>
              <a:t> for the main window</a:t>
            </a:r>
          </a:p>
          <a:p>
            <a:pPr lvl="2"/>
            <a:r>
              <a:rPr lang="en-US" sz="2000" err="1">
                <a:ea typeface="+mn-lt"/>
                <a:cs typeface="+mn-lt"/>
              </a:rPr>
              <a:t>JButton</a:t>
            </a:r>
            <a:r>
              <a:rPr lang="en-US" sz="2000">
                <a:ea typeface="+mn-lt"/>
                <a:cs typeface="+mn-lt"/>
              </a:rPr>
              <a:t> for clickable buttons</a:t>
            </a:r>
            <a:endParaRPr lang="en-US" sz="2000"/>
          </a:p>
          <a:p>
            <a:pPr lvl="2"/>
            <a:r>
              <a:rPr lang="en-US" sz="2000" err="1">
                <a:ea typeface="+mn-lt"/>
                <a:cs typeface="+mn-lt"/>
              </a:rPr>
              <a:t>JLabel</a:t>
            </a:r>
            <a:r>
              <a:rPr lang="en-US" sz="2000">
                <a:ea typeface="+mn-lt"/>
                <a:cs typeface="+mn-lt"/>
              </a:rPr>
              <a:t> for text and image display</a:t>
            </a:r>
            <a:endParaRPr lang="en-US" sz="2000"/>
          </a:p>
          <a:p>
            <a:pPr lvl="2"/>
            <a:r>
              <a:rPr lang="en-US" sz="2000" err="1">
                <a:ea typeface="+mn-lt"/>
                <a:cs typeface="+mn-lt"/>
              </a:rPr>
              <a:t>JPanel</a:t>
            </a:r>
            <a:r>
              <a:rPr lang="en-US" sz="2000">
                <a:ea typeface="+mn-lt"/>
                <a:cs typeface="+mn-lt"/>
              </a:rPr>
              <a:t> for organizing components</a:t>
            </a:r>
            <a:endParaRPr lang="en-US" sz="20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err="1">
                <a:ea typeface="+mn-lt"/>
                <a:cs typeface="+mn-lt"/>
              </a:rPr>
              <a:t>JTextField</a:t>
            </a:r>
            <a:r>
              <a:rPr lang="en-US" sz="2000">
                <a:ea typeface="+mn-lt"/>
                <a:cs typeface="+mn-lt"/>
              </a:rPr>
              <a:t> for text input</a:t>
            </a:r>
            <a:endParaRPr lang="en-US" sz="2000"/>
          </a:p>
          <a:p>
            <a:pPr lvl="1"/>
            <a:r>
              <a:rPr lang="en-US" sz="2200">
                <a:ea typeface="+mn-lt"/>
                <a:cs typeface="+mn-lt"/>
              </a:rPr>
              <a:t>Uses custom Deck, Card, </a:t>
            </a:r>
            <a:r>
              <a:rPr lang="en-US" sz="2200" err="1">
                <a:ea typeface="+mn-lt"/>
                <a:cs typeface="+mn-lt"/>
              </a:rPr>
              <a:t>PokerHand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BJHand</a:t>
            </a:r>
            <a:r>
              <a:rPr lang="en-US" sz="2200">
                <a:ea typeface="+mn-lt"/>
                <a:cs typeface="+mn-lt"/>
              </a:rPr>
              <a:t> classes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AWT (Abstract Window Toolkit): Java's original platform-dependent GUI toolkit</a:t>
            </a:r>
            <a:endParaRPr lang="en-US" sz="2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Colors (Color class)</a:t>
            </a:r>
            <a:endParaRPr lang="en-US" sz="2000"/>
          </a:p>
          <a:p>
            <a:pPr marL="457200" lvl="1" indent="0">
              <a:buNone/>
            </a:pP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6646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7744-7F2B-5D9C-231C-FEA8A030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CLASSES for  testing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7016-1662-E9D4-A6AD-E03F52016033}"/>
              </a:ext>
            </a:extLst>
          </p:cNvPr>
          <p:cNvSpPr txBox="1"/>
          <p:nvPr/>
        </p:nvSpPr>
        <p:spPr>
          <a:xfrm>
            <a:off x="4844228" y="1683748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Client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F09B-3CB5-BC9D-D4AF-7C1DEA901010}"/>
              </a:ext>
            </a:extLst>
          </p:cNvPr>
          <p:cNvSpPr txBox="1"/>
          <p:nvPr/>
        </p:nvSpPr>
        <p:spPr>
          <a:xfrm>
            <a:off x="1837417" y="3228342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Poker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F50-0D24-2E8A-3B0E-D2CAE08D5144}"/>
              </a:ext>
            </a:extLst>
          </p:cNvPr>
          <p:cNvSpPr txBox="1"/>
          <p:nvPr/>
        </p:nvSpPr>
        <p:spPr>
          <a:xfrm>
            <a:off x="3989552" y="3228342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VisualBJ</a:t>
            </a:r>
            <a:endParaRPr lang="en-US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A73B0-C637-07D7-FE95-0360FA8CA2A3}"/>
              </a:ext>
            </a:extLst>
          </p:cNvPr>
          <p:cNvSpPr txBox="1"/>
          <p:nvPr/>
        </p:nvSpPr>
        <p:spPr>
          <a:xfrm>
            <a:off x="6193174" y="3228342"/>
            <a:ext cx="20408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TexasHoldem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D32B6-122E-EAC7-9FDE-26560A1FC483}"/>
              </a:ext>
            </a:extLst>
          </p:cNvPr>
          <p:cNvSpPr txBox="1"/>
          <p:nvPr/>
        </p:nvSpPr>
        <p:spPr>
          <a:xfrm>
            <a:off x="8726308" y="3228342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VisualHL</a:t>
            </a:r>
            <a:endParaRPr lang="en-US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F3E18F-3CC8-6EB5-027B-4CF08A614818}"/>
              </a:ext>
            </a:extLst>
          </p:cNvPr>
          <p:cNvCxnSpPr/>
          <p:nvPr/>
        </p:nvCxnSpPr>
        <p:spPr>
          <a:xfrm flipH="1">
            <a:off x="2618345" y="2126134"/>
            <a:ext cx="3153033" cy="1058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55D1EC-19BC-D4DB-D608-5A6024D8413C}"/>
              </a:ext>
            </a:extLst>
          </p:cNvPr>
          <p:cNvCxnSpPr>
            <a:cxnSpLocks/>
          </p:cNvCxnSpPr>
          <p:nvPr/>
        </p:nvCxnSpPr>
        <p:spPr>
          <a:xfrm flipH="1">
            <a:off x="4811669" y="2259999"/>
            <a:ext cx="980303" cy="92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A02A8-906A-BA93-524D-E380D393B172}"/>
              </a:ext>
            </a:extLst>
          </p:cNvPr>
          <p:cNvCxnSpPr>
            <a:cxnSpLocks/>
          </p:cNvCxnSpPr>
          <p:nvPr/>
        </p:nvCxnSpPr>
        <p:spPr>
          <a:xfrm>
            <a:off x="5967027" y="2259999"/>
            <a:ext cx="1357182" cy="92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65A07C-54FC-391F-A1D5-EE411B7FFCA1}"/>
              </a:ext>
            </a:extLst>
          </p:cNvPr>
          <p:cNvCxnSpPr>
            <a:cxnSpLocks/>
          </p:cNvCxnSpPr>
          <p:nvPr/>
        </p:nvCxnSpPr>
        <p:spPr>
          <a:xfrm>
            <a:off x="6111189" y="2270296"/>
            <a:ext cx="3468127" cy="893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601963-5477-7A95-0C90-4787C298B12E}"/>
              </a:ext>
            </a:extLst>
          </p:cNvPr>
          <p:cNvSpPr txBox="1"/>
          <p:nvPr/>
        </p:nvSpPr>
        <p:spPr>
          <a:xfrm>
            <a:off x="469383" y="229050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Runnable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8C489-2F42-87F6-7036-D0A8161FCAD4}"/>
              </a:ext>
            </a:extLst>
          </p:cNvPr>
          <p:cNvSpPr txBox="1"/>
          <p:nvPr/>
        </p:nvSpPr>
        <p:spPr>
          <a:xfrm>
            <a:off x="469383" y="449412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Helper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50302-0973-E11C-16A1-A1776CF51139}"/>
              </a:ext>
            </a:extLst>
          </p:cNvPr>
          <p:cNvSpPr txBox="1"/>
          <p:nvPr/>
        </p:nvSpPr>
        <p:spPr>
          <a:xfrm>
            <a:off x="2702390" y="4103612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Deck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C5887-E9DB-F3DD-244A-7EC019B68E7B}"/>
              </a:ext>
            </a:extLst>
          </p:cNvPr>
          <p:cNvSpPr txBox="1"/>
          <p:nvPr/>
        </p:nvSpPr>
        <p:spPr>
          <a:xfrm>
            <a:off x="2702390" y="5112748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Card</a:t>
            </a: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B7A81C-51D1-00F5-90C8-E87DFA512688}"/>
              </a:ext>
            </a:extLst>
          </p:cNvPr>
          <p:cNvSpPr/>
          <p:nvPr/>
        </p:nvSpPr>
        <p:spPr>
          <a:xfrm>
            <a:off x="1967814" y="3708056"/>
            <a:ext cx="3169507" cy="2304533"/>
          </a:xfrm>
          <a:prstGeom prst="ellipse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CC191-2CC5-8165-187A-2EEE25F0713D}"/>
              </a:ext>
            </a:extLst>
          </p:cNvPr>
          <p:cNvSpPr txBox="1"/>
          <p:nvPr/>
        </p:nvSpPr>
        <p:spPr>
          <a:xfrm>
            <a:off x="6986066" y="3907963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Hand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23254-3AF0-5857-3751-697A60D59554}"/>
              </a:ext>
            </a:extLst>
          </p:cNvPr>
          <p:cNvSpPr txBox="1"/>
          <p:nvPr/>
        </p:nvSpPr>
        <p:spPr>
          <a:xfrm>
            <a:off x="5709200" y="4917098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BJHand</a:t>
            </a:r>
            <a:endParaRPr lang="en-US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51211-0369-D044-D06C-0BB16967A249}"/>
              </a:ext>
            </a:extLst>
          </p:cNvPr>
          <p:cNvSpPr txBox="1"/>
          <p:nvPr/>
        </p:nvSpPr>
        <p:spPr>
          <a:xfrm>
            <a:off x="8520363" y="4917098"/>
            <a:ext cx="1711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PokerHand</a:t>
            </a:r>
            <a:endParaRPr lang="en-US" err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4A7552-6225-A931-825B-C273FD6A5CB9}"/>
              </a:ext>
            </a:extLst>
          </p:cNvPr>
          <p:cNvCxnSpPr>
            <a:cxnSpLocks/>
          </p:cNvCxnSpPr>
          <p:nvPr/>
        </p:nvCxnSpPr>
        <p:spPr>
          <a:xfrm flipH="1">
            <a:off x="6613696" y="4443025"/>
            <a:ext cx="1268626" cy="368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C180D3-6438-E7BE-E41D-FBCA80E8FCE4}"/>
              </a:ext>
            </a:extLst>
          </p:cNvPr>
          <p:cNvCxnSpPr>
            <a:cxnSpLocks/>
          </p:cNvCxnSpPr>
          <p:nvPr/>
        </p:nvCxnSpPr>
        <p:spPr>
          <a:xfrm>
            <a:off x="7913215" y="4443025"/>
            <a:ext cx="1676399" cy="420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6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3A491-0CE7-CE58-EED1-B179D691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8A18-131B-0C6C-109F-7C9499D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Blackbox  testing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9351-B6C1-B819-4259-C6C034279E1D}"/>
              </a:ext>
            </a:extLst>
          </p:cNvPr>
          <p:cNvSpPr txBox="1"/>
          <p:nvPr/>
        </p:nvSpPr>
        <p:spPr>
          <a:xfrm>
            <a:off x="2319750" y="2652051"/>
            <a:ext cx="80138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Read comments + Understand game rules</a:t>
            </a:r>
          </a:p>
        </p:txBody>
      </p:sp>
    </p:spTree>
    <p:extLst>
      <p:ext uri="{BB962C8B-B14F-4D97-AF65-F5344CB8AC3E}">
        <p14:creationId xmlns:p14="http://schemas.microsoft.com/office/powerpoint/2010/main" val="7112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41E9B-2603-34FF-B748-09070F5A7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79F9-6D5C-0CF8-DFC2-B0E0050B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Randomness testing results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59257-89BB-73DE-3698-7917692B75C2}"/>
              </a:ext>
            </a:extLst>
          </p:cNvPr>
          <p:cNvSpPr txBox="1"/>
          <p:nvPr/>
        </p:nvSpPr>
        <p:spPr>
          <a:xfrm>
            <a:off x="1416805" y="2643327"/>
            <a:ext cx="52747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Deck: Shuffle()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/>
              <a:t>30000 runs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For each pair (Card, Position)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+50%/-50%</a:t>
            </a:r>
          </a:p>
        </p:txBody>
      </p:sp>
    </p:spTree>
    <p:extLst>
      <p:ext uri="{BB962C8B-B14F-4D97-AF65-F5344CB8AC3E}">
        <p14:creationId xmlns:p14="http://schemas.microsoft.com/office/powerpoint/2010/main" val="351359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A6E7-C12B-4E5C-0BCE-3E82D98F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A0F0-CF52-511F-F397-5F65AC28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Whitebox  testing results (</a:t>
            </a:r>
            <a:r>
              <a:rPr lang="en-US" err="1"/>
              <a:t>Visualhl</a:t>
            </a:r>
            <a:r>
              <a:rPr lang="en-US"/>
              <a:t>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126E49-233D-6094-C120-F8A57D3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2295525"/>
            <a:ext cx="11268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24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ChronicleVTI</vt:lpstr>
      <vt:lpstr>Card Games Testing</vt:lpstr>
      <vt:lpstr>What is  the Card Games app?</vt:lpstr>
      <vt:lpstr>Kind of app &amp; Platforms</vt:lpstr>
      <vt:lpstr>Potential users</vt:lpstr>
      <vt:lpstr>Technologies &amp; languages</vt:lpstr>
      <vt:lpstr>CLASSES for  testing </vt:lpstr>
      <vt:lpstr>Blackbox  testing </vt:lpstr>
      <vt:lpstr>Randomness testing results </vt:lpstr>
      <vt:lpstr>Whitebox  testing results (Visualhl)</vt:lpstr>
      <vt:lpstr>Whitebox  testing results (Visualhl)</vt:lpstr>
      <vt:lpstr>Whitebox  testing results (Deck, hand)</vt:lpstr>
      <vt:lpstr>Whitebox  testing results (Deck, hand)</vt:lpstr>
      <vt:lpstr>Whitebox  testing results (BJhand)</vt:lpstr>
      <vt:lpstr>Whitebox  testing results (BJhand)</vt:lpstr>
      <vt:lpstr>Whitebox  testing results (Pokerhand)</vt:lpstr>
      <vt:lpstr>Whitebox  testing results (Pokerhand)</vt:lpstr>
      <vt:lpstr>Whitebox  testing results (Pokerhand)</vt:lpstr>
      <vt:lpstr>White box  testing results (BlackJack)</vt:lpstr>
      <vt:lpstr>White box  testing results (BlackJack)</vt:lpstr>
      <vt:lpstr>White box  testing results (BlackJack)</vt:lpstr>
      <vt:lpstr>White box  testing results (BlackJack)</vt:lpstr>
      <vt:lpstr>White box  testing results (BlackJack)</vt:lpstr>
      <vt:lpstr>White box  testing results (5-Hand Poker)</vt:lpstr>
      <vt:lpstr>White box  testing results (5-Hand Poker)</vt:lpstr>
      <vt:lpstr>White box  testing results (5-Hand Poker)</vt:lpstr>
      <vt:lpstr>White box  testing results (Texas Holdem)</vt:lpstr>
      <vt:lpstr>White box  testing results (Texas Holdem)</vt:lpstr>
      <vt:lpstr>REFLECTION</vt:lpstr>
      <vt:lpstr>GUI  testing results (HIgh-low)</vt:lpstr>
      <vt:lpstr>GUI  testing results (Texas holdem)</vt:lpstr>
      <vt:lpstr>GUI  testing results (Blackjack)</vt:lpstr>
      <vt:lpstr>GUI  testing results (5-hand poker)</vt:lpstr>
      <vt:lpstr>REFLECTION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2025-04-19T00:13:37Z</dcterms:created>
  <dcterms:modified xsi:type="dcterms:W3CDTF">2025-04-28T21:06:32Z</dcterms:modified>
</cp:coreProperties>
</file>