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59" r:id="rId4"/>
    <p:sldId id="265" r:id="rId5"/>
  </p:sldIdLst>
  <p:sldSz cx="12192000" cy="6858000"/>
  <p:notesSz cx="6858000" cy="9144000"/>
  <p:embeddedFontLst>
    <p:embeddedFont>
      <p:font typeface="나눔고딕" pitchFamily="2" charset="-127"/>
      <p:regular r:id="rId7"/>
      <p:bold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0C4C89"/>
    <a:srgbClr val="B5D9F9"/>
    <a:srgbClr val="52A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74811" autoAdjust="0"/>
  </p:normalViewPr>
  <p:slideViewPr>
    <p:cSldViewPr snapToGrid="0" showGuides="1">
      <p:cViewPr varScale="1">
        <p:scale>
          <a:sx n="51" d="100"/>
          <a:sy n="51" d="100"/>
        </p:scale>
        <p:origin x="67" y="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9DFB7-5936-4450-A0D0-7C2614FD6CE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F2714-F06E-4F30-8ED1-B757B3139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4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F2714-F06E-4F30-8ED1-B757B31392F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14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F2714-F06E-4F30-8ED1-B757B31392F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8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0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48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88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37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73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52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3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5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0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9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44C68-9B52-425D-B42E-5B931A3AF55C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6B02A-ACCF-4DB7-A098-5AABA2E0F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6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4277032"/>
            <a:ext cx="12192000" cy="2580968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1593" y="2881094"/>
            <a:ext cx="550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고딕" pitchFamily="2" charset="-127"/>
                <a:ea typeface="나눔고딕" pitchFamily="2" charset="-127"/>
              </a:rPr>
              <a:t>3.6 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고딕" pitchFamily="2" charset="-127"/>
                <a:ea typeface="나눔고딕" pitchFamily="2" charset="-127"/>
              </a:rPr>
              <a:t>클래스 불균형 문제 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고딕" pitchFamily="2" charset="-127"/>
                <a:ea typeface="나눔고딕" pitchFamily="2" charset="-127"/>
              </a:rPr>
              <a:t>&amp; 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고딕" pitchFamily="2" charset="-127"/>
                <a:ea typeface="나눔고딕" pitchFamily="2" charset="-127"/>
              </a:rPr>
              <a:t>예제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796553" y="3871450"/>
            <a:ext cx="4598894" cy="0"/>
          </a:xfrm>
          <a:prstGeom prst="line">
            <a:avLst/>
          </a:prstGeom>
          <a:ln w="28575">
            <a:solidFill>
              <a:srgbClr val="0C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2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62232" y="221226"/>
            <a:ext cx="1106129" cy="1106129"/>
            <a:chOff x="162232" y="221226"/>
            <a:chExt cx="1312607" cy="1312607"/>
          </a:xfrm>
        </p:grpSpPr>
        <p:sp>
          <p:nvSpPr>
            <p:cNvPr id="6" name="직사각형 5"/>
            <p:cNvSpPr/>
            <p:nvPr/>
          </p:nvSpPr>
          <p:spPr>
            <a:xfrm>
              <a:off x="162232" y="221226"/>
              <a:ext cx="1312607" cy="1312607"/>
            </a:xfrm>
            <a:prstGeom prst="rect">
              <a:avLst/>
            </a:prstGeom>
            <a:solidFill>
              <a:srgbClr val="0C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2151" y="1054508"/>
              <a:ext cx="708443" cy="40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3.6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클래스 불균형 문제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27612" y="879737"/>
            <a:ext cx="50734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클래스 불균형</a:t>
            </a:r>
            <a:r>
              <a:rPr lang="en-US" altLang="ko-KR" sz="2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?</a:t>
            </a:r>
            <a:endParaRPr lang="ko-KR" altLang="en-US" sz="2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9463" y="2029559"/>
            <a:ext cx="782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앞에서 설명한 학습법 가설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333333"/>
                </a:solidFill>
                <a:latin typeface="나눔고딕" pitchFamily="2" charset="-127"/>
                <a:ea typeface="나눔고딕" pitchFamily="2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333333"/>
                </a:solidFill>
                <a:latin typeface="나눔고딕" pitchFamily="2" charset="-127"/>
                <a:ea typeface="나눔고딕" pitchFamily="2" charset="-127"/>
                <a:sym typeface="Wingdings" panose="05000000000000000000" pitchFamily="2" charset="2"/>
              </a:rPr>
              <a:t>서로 다른 클래스의 훈련 샘플들의 수가 같다</a:t>
            </a:r>
            <a:r>
              <a:rPr lang="en-US" altLang="ko-KR" b="1" dirty="0">
                <a:solidFill>
                  <a:srgbClr val="333333"/>
                </a:solidFill>
                <a:latin typeface="나눔고딕" pitchFamily="2" charset="-127"/>
                <a:ea typeface="나눔고딕" pitchFamily="2" charset="-127"/>
                <a:sym typeface="Wingdings" panose="05000000000000000000" pitchFamily="2" charset="2"/>
              </a:rPr>
              <a:t>.</a:t>
            </a:r>
            <a:endParaRPr lang="en-US" altLang="ko-KR" b="1" i="0" dirty="0">
              <a:solidFill>
                <a:srgbClr val="333333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D1429-6CA3-4CBC-80E5-E5986F11E56D}"/>
              </a:ext>
            </a:extLst>
          </p:cNvPr>
          <p:cNvSpPr txBox="1"/>
          <p:nvPr/>
        </p:nvSpPr>
        <p:spPr>
          <a:xfrm>
            <a:off x="1089463" y="2872759"/>
            <a:ext cx="9433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클래스 </a:t>
            </a:r>
            <a:r>
              <a:rPr lang="ko-KR" altLang="en-US" dirty="0"/>
              <a:t>불균형</a:t>
            </a:r>
            <a:r>
              <a:rPr lang="en-US" altLang="ko-KR" dirty="0"/>
              <a:t>:</a:t>
            </a:r>
            <a:r>
              <a:rPr lang="ko-KR" altLang="en-US" dirty="0"/>
              <a:t> 분류 문제에서 서로 다른 클래스의 훈련 샘플 수에 큰 차이가 있는 상황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암에 걸리지 않은 환자 수가 더 적음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암이냐 </a:t>
            </a:r>
            <a:r>
              <a:rPr lang="ko-KR" altLang="en-US" dirty="0" err="1">
                <a:sym typeface="Wingdings" panose="05000000000000000000" pitchFamily="2" charset="2"/>
              </a:rPr>
              <a:t>아니냐를</a:t>
            </a:r>
            <a:r>
              <a:rPr lang="ko-KR" altLang="en-US" dirty="0">
                <a:sym typeface="Wingdings" panose="05000000000000000000" pitchFamily="2" charset="2"/>
              </a:rPr>
              <a:t> 예측하는 모델이 무조건 </a:t>
            </a:r>
            <a:r>
              <a:rPr lang="ko-KR" altLang="en-US" dirty="0" err="1">
                <a:sym typeface="Wingdings" panose="05000000000000000000" pitchFamily="2" charset="2"/>
              </a:rPr>
              <a:t>암이다라고</a:t>
            </a:r>
            <a:r>
              <a:rPr lang="ko-KR" altLang="en-US" dirty="0">
                <a:sym typeface="Wingdings" panose="05000000000000000000" pitchFamily="2" charset="2"/>
              </a:rPr>
              <a:t> 하기만 해도 정확도 상승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8A3B4-E88E-434B-8334-588D850C4B5C}"/>
              </a:ext>
            </a:extLst>
          </p:cNvPr>
          <p:cNvSpPr txBox="1"/>
          <p:nvPr/>
        </p:nvSpPr>
        <p:spPr>
          <a:xfrm>
            <a:off x="1089463" y="4301354"/>
            <a:ext cx="98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/>
              <a:t>불균형 데이터를 사용하여 모델링 시 관측치 수가 많은 데이터를 중심으로 학습이 진행</a:t>
            </a:r>
            <a:r>
              <a:rPr lang="en-US" altLang="ko-KR" dirty="0"/>
              <a:t>. </a:t>
            </a:r>
            <a:r>
              <a:rPr lang="ko-KR" altLang="en-US" dirty="0"/>
              <a:t>따라서 관측치가 적은 데이터에 대한 학습은 제대로 이뤄지지 않았을 가능성이 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686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62232" y="221226"/>
            <a:ext cx="1106129" cy="1106129"/>
            <a:chOff x="162232" y="221226"/>
            <a:chExt cx="1312607" cy="1312607"/>
          </a:xfrm>
        </p:grpSpPr>
        <p:sp>
          <p:nvSpPr>
            <p:cNvPr id="6" name="직사각형 5"/>
            <p:cNvSpPr/>
            <p:nvPr/>
          </p:nvSpPr>
          <p:spPr>
            <a:xfrm>
              <a:off x="162232" y="221226"/>
              <a:ext cx="1312607" cy="1312607"/>
            </a:xfrm>
            <a:prstGeom prst="rect">
              <a:avLst/>
            </a:prstGeom>
            <a:solidFill>
              <a:srgbClr val="0C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2151" y="1054508"/>
              <a:ext cx="708443" cy="40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3.6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27612" y="496358"/>
            <a:ext cx="6482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양성 클래스의 샘플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90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개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음성 클래스의 샘플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개 있다고 가정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27612" y="879737"/>
            <a:ext cx="50734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클래스 불균형 </a:t>
            </a:r>
            <a:r>
              <a:rPr lang="ko-KR" altLang="en-US" sz="2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대응법</a:t>
            </a:r>
            <a:r>
              <a:rPr lang="ko-KR" altLang="en-US" sz="2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2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3</a:t>
            </a:r>
            <a:r>
              <a:rPr lang="ko-KR" altLang="en-US" sz="2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가지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2575" y="2074384"/>
            <a:ext cx="531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1.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언더</a:t>
            </a:r>
            <a:r>
              <a:rPr lang="ko-KR" altLang="en-US" b="1" dirty="0" err="1">
                <a:solidFill>
                  <a:srgbClr val="333333"/>
                </a:solidFill>
                <a:latin typeface="나눔고딕" pitchFamily="2" charset="-127"/>
                <a:ea typeface="나눔고딕" pitchFamily="2" charset="-127"/>
              </a:rPr>
              <a:t>샘플링</a:t>
            </a:r>
            <a:r>
              <a:rPr lang="ko-KR" altLang="en-US" b="1" dirty="0">
                <a:solidFill>
                  <a:srgbClr val="333333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b="1" dirty="0">
                <a:solidFill>
                  <a:srgbClr val="333333"/>
                </a:solidFill>
                <a:latin typeface="나눔고딕" pitchFamily="2" charset="-127"/>
                <a:ea typeface="나눔고딕" pitchFamily="2" charset="-127"/>
              </a:rPr>
              <a:t>(</a:t>
            </a:r>
            <a:r>
              <a:rPr lang="en-US" altLang="ko-KR" b="1" dirty="0" err="1">
                <a:solidFill>
                  <a:srgbClr val="333333"/>
                </a:solidFill>
                <a:latin typeface="나눔고딕" pitchFamily="2" charset="-127"/>
                <a:ea typeface="나눔고딕" pitchFamily="2" charset="-127"/>
              </a:rPr>
              <a:t>Undersampling</a:t>
            </a:r>
            <a:r>
              <a:rPr lang="en-US" altLang="ko-KR" b="1" dirty="0">
                <a:solidFill>
                  <a:srgbClr val="333333"/>
                </a:solidFill>
                <a:latin typeface="나눔고딕" pitchFamily="2" charset="-127"/>
                <a:ea typeface="나눔고딕" pitchFamily="2" charset="-127"/>
              </a:rPr>
              <a:t>)</a:t>
            </a:r>
            <a:endParaRPr lang="en-US" altLang="ko-KR" b="1" i="0" dirty="0">
              <a:solidFill>
                <a:srgbClr val="333333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3989E-6EAC-4CC0-A487-9A92FAD160CC}"/>
              </a:ext>
            </a:extLst>
          </p:cNvPr>
          <p:cNvSpPr txBox="1"/>
          <p:nvPr/>
        </p:nvSpPr>
        <p:spPr>
          <a:xfrm>
            <a:off x="932575" y="3194081"/>
            <a:ext cx="531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2.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오버샘플링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(Oversampling)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615A2-5590-4073-92C6-5B56B7F84C2D}"/>
              </a:ext>
            </a:extLst>
          </p:cNvPr>
          <p:cNvSpPr txBox="1"/>
          <p:nvPr/>
        </p:nvSpPr>
        <p:spPr>
          <a:xfrm>
            <a:off x="932575" y="4773801"/>
            <a:ext cx="531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3.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임계값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 이동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(Threshold-moving)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82A84-467B-4EA9-896D-15605318F7BC}"/>
              </a:ext>
            </a:extLst>
          </p:cNvPr>
          <p:cNvSpPr txBox="1"/>
          <p:nvPr/>
        </p:nvSpPr>
        <p:spPr>
          <a:xfrm>
            <a:off x="1231076" y="2521857"/>
            <a:ext cx="615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양성 클래스의 샘플을 </a:t>
            </a:r>
            <a:r>
              <a:rPr lang="en-US" altLang="ko-KR" dirty="0"/>
              <a:t>10</a:t>
            </a:r>
            <a:r>
              <a:rPr lang="ko-KR" altLang="en-US" dirty="0"/>
              <a:t>개로 만들어서 균형 있게 만들자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3FB6A-B455-4300-8CF8-E4D9998462B6}"/>
              </a:ext>
            </a:extLst>
          </p:cNvPr>
          <p:cNvSpPr txBox="1"/>
          <p:nvPr/>
        </p:nvSpPr>
        <p:spPr>
          <a:xfrm>
            <a:off x="1231077" y="3634370"/>
            <a:ext cx="990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클래스의 샘플을 </a:t>
            </a:r>
            <a:r>
              <a:rPr lang="en-US" altLang="ko-KR" dirty="0"/>
              <a:t>90</a:t>
            </a:r>
            <a:r>
              <a:rPr lang="ko-KR" altLang="en-US" dirty="0"/>
              <a:t>개로 만들어서 균형 있게 만들자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Ex) SMOTE: </a:t>
            </a:r>
            <a:r>
              <a:rPr lang="ko-KR" altLang="en-US" dirty="0"/>
              <a:t>음성 클래스의 데이터 하나를 찾고</a:t>
            </a:r>
            <a:r>
              <a:rPr lang="en-US" altLang="ko-KR" dirty="0"/>
              <a:t>, </a:t>
            </a:r>
            <a:r>
              <a:rPr lang="ko-KR" altLang="en-US" dirty="0"/>
              <a:t>해당 데이터와 가까운 </a:t>
            </a:r>
            <a:r>
              <a:rPr lang="en-US" altLang="ko-KR" dirty="0"/>
              <a:t>k</a:t>
            </a:r>
            <a:r>
              <a:rPr lang="ko-KR" altLang="en-US" dirty="0"/>
              <a:t>개의 데이터를 찾은 후 주변 값을 기준으로 새로운 데이터 생성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67C7DB-C024-4ABF-8B23-394D5CA7C078}"/>
              </a:ext>
            </a:extLst>
          </p:cNvPr>
          <p:cNvSpPr txBox="1"/>
          <p:nvPr/>
        </p:nvSpPr>
        <p:spPr>
          <a:xfrm>
            <a:off x="1231076" y="5244070"/>
            <a:ext cx="9232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분류를 시행할 때 사용되는 </a:t>
            </a:r>
            <a:r>
              <a:rPr lang="ko-KR" altLang="en-US" dirty="0" err="1"/>
              <a:t>임계값을</a:t>
            </a:r>
            <a:r>
              <a:rPr lang="ko-KR" altLang="en-US" dirty="0"/>
              <a:t> 양성과 음성의 비율을 이용해 조정하자</a:t>
            </a:r>
            <a:r>
              <a:rPr lang="en-US" altLang="ko-KR" dirty="0"/>
              <a:t>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err="1">
                <a:sym typeface="Wingdings" panose="05000000000000000000" pitchFamily="2" charset="2"/>
              </a:rPr>
              <a:t>임계값을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0.5</a:t>
            </a:r>
            <a:r>
              <a:rPr lang="ko-KR" altLang="en-US" dirty="0">
                <a:sym typeface="Wingdings" panose="05000000000000000000" pitchFamily="2" charset="2"/>
              </a:rPr>
              <a:t>로 설정하는 </a:t>
            </a:r>
            <a:r>
              <a:rPr lang="ko-KR" altLang="en-US" dirty="0" err="1">
                <a:sym typeface="Wingdings" panose="05000000000000000000" pitchFamily="2" charset="2"/>
              </a:rPr>
              <a:t>양성값일</a:t>
            </a:r>
            <a:r>
              <a:rPr lang="ko-KR" altLang="en-US" dirty="0">
                <a:sym typeface="Wingdings" panose="05000000000000000000" pitchFamily="2" charset="2"/>
              </a:rPr>
              <a:t> 가능성과 </a:t>
            </a:r>
            <a:r>
              <a:rPr lang="ko-KR" altLang="en-US" dirty="0" err="1">
                <a:sym typeface="Wingdings" panose="05000000000000000000" pitchFamily="2" charset="2"/>
              </a:rPr>
              <a:t>음성값이</a:t>
            </a:r>
            <a:r>
              <a:rPr lang="ko-KR" altLang="en-US" dirty="0">
                <a:sym typeface="Wingdings" panose="05000000000000000000" pitchFamily="2" charset="2"/>
              </a:rPr>
              <a:t> 될 가능성이 같다는 것을 의미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따라서 </a:t>
            </a:r>
            <a:r>
              <a:rPr lang="ko-KR" altLang="en-US" dirty="0" err="1">
                <a:sym typeface="Wingdings" panose="05000000000000000000" pitchFamily="2" charset="2"/>
              </a:rPr>
              <a:t>임계값을</a:t>
            </a:r>
            <a:r>
              <a:rPr lang="ko-KR" altLang="en-US" dirty="0">
                <a:sym typeface="Wingdings" panose="05000000000000000000" pitchFamily="2" charset="2"/>
              </a:rPr>
              <a:t> 조정하여 </a:t>
            </a:r>
            <a:r>
              <a:rPr lang="en-US" altLang="ko-KR" dirty="0">
                <a:sym typeface="Wingdings" panose="05000000000000000000" pitchFamily="2" charset="2"/>
              </a:rPr>
              <a:t>＂</a:t>
            </a:r>
            <a:r>
              <a:rPr lang="ko-KR" altLang="en-US" dirty="0">
                <a:sym typeface="Wingdings" panose="05000000000000000000" pitchFamily="2" charset="2"/>
              </a:rPr>
              <a:t>가능성</a:t>
            </a:r>
            <a:r>
              <a:rPr lang="en-US" altLang="ko-KR" dirty="0">
                <a:sym typeface="Wingdings" panose="05000000000000000000" pitchFamily="2" charset="2"/>
              </a:rPr>
              <a:t>” </a:t>
            </a:r>
            <a:r>
              <a:rPr lang="ko-KR" altLang="en-US" dirty="0">
                <a:sym typeface="Wingdings" panose="05000000000000000000" pitchFamily="2" charset="2"/>
              </a:rPr>
              <a:t>의 정도를 변경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A97EE4-5D5C-407A-AC53-D8EF01FBA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115" y="0"/>
            <a:ext cx="3492811" cy="378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3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277032"/>
            <a:ext cx="12192000" cy="2580968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796553" y="3871450"/>
            <a:ext cx="4598894" cy="0"/>
          </a:xfrm>
          <a:prstGeom prst="line">
            <a:avLst/>
          </a:prstGeom>
          <a:ln w="28575">
            <a:solidFill>
              <a:srgbClr val="0C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14829" y="2837662"/>
            <a:ext cx="4362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감사합니다</a:t>
            </a:r>
            <a:endParaRPr lang="en-US" altLang="ko-KR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95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206</Words>
  <Application>Microsoft Office PowerPoint</Application>
  <PresentationFormat>와이드스크린</PresentationFormat>
  <Paragraphs>23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Wingdings</vt:lpstr>
      <vt:lpstr>Arial</vt:lpstr>
      <vt:lpstr>맑은 고딕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</dc:creator>
  <cp:lastModifiedBy>Hyunah Shim</cp:lastModifiedBy>
  <cp:revision>61</cp:revision>
  <dcterms:created xsi:type="dcterms:W3CDTF">2016-12-14T09:48:33Z</dcterms:created>
  <dcterms:modified xsi:type="dcterms:W3CDTF">2021-02-02T16:53:20Z</dcterms:modified>
</cp:coreProperties>
</file>