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81" r:id="rId8"/>
    <p:sldId id="258" r:id="rId9"/>
    <p:sldId id="267" r:id="rId10"/>
    <p:sldId id="259" r:id="rId11"/>
    <p:sldId id="262" r:id="rId12"/>
    <p:sldId id="263" r:id="rId13"/>
    <p:sldId id="264" r:id="rId14"/>
    <p:sldId id="265" r:id="rId15"/>
    <p:sldId id="266" r:id="rId16"/>
    <p:sldId id="268" r:id="rId17"/>
    <p:sldId id="260" r:id="rId18"/>
    <p:sldId id="261" r:id="rId19"/>
    <p:sldId id="269" r:id="rId20"/>
    <p:sldId id="270" r:id="rId21"/>
    <p:sldId id="277" r:id="rId22"/>
    <p:sldId id="278" r:id="rId23"/>
    <p:sldId id="279" r:id="rId24"/>
    <p:sldId id="280" r:id="rId25"/>
    <p:sldId id="27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F335-57AE-47BB-9FE2-7465B3A959D2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5641-8CB2-4437-8B55-CCB2D6EF5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82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F335-57AE-47BB-9FE2-7465B3A959D2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5641-8CB2-4437-8B55-CCB2D6EF5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35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F335-57AE-47BB-9FE2-7465B3A959D2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5641-8CB2-4437-8B55-CCB2D6EF5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4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F335-57AE-47BB-9FE2-7465B3A959D2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5641-8CB2-4437-8B55-CCB2D6EF5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76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F335-57AE-47BB-9FE2-7465B3A959D2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5641-8CB2-4437-8B55-CCB2D6EF5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F335-57AE-47BB-9FE2-7465B3A959D2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5641-8CB2-4437-8B55-CCB2D6EF5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9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F335-57AE-47BB-9FE2-7465B3A959D2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5641-8CB2-4437-8B55-CCB2D6EF5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08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F335-57AE-47BB-9FE2-7465B3A959D2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5641-8CB2-4437-8B55-CCB2D6EF5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0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F335-57AE-47BB-9FE2-7465B3A959D2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5641-8CB2-4437-8B55-CCB2D6EF5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8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F335-57AE-47BB-9FE2-7465B3A959D2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5641-8CB2-4437-8B55-CCB2D6EF5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4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F335-57AE-47BB-9FE2-7465B3A959D2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5641-8CB2-4437-8B55-CCB2D6EF5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9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FF335-57AE-47BB-9FE2-7465B3A959D2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95641-8CB2-4437-8B55-CCB2D6EF5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leejiyoon52.github.io/Support-Vecter-Regressio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rashant111/svm-classifier-tutoria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owardhowonyu.github.io/2020/01/31/TIL-mathematics-2020-01-31-optimization-md/" TargetMode="External"/><Relationship Id="rId2" Type="http://schemas.openxmlformats.org/officeDocument/2006/relationships/hyperlink" Target="https://leejiyoon52.github.io/Support-Vecter-Regress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tsgo.github.io/machine%20learning/2017/05/23/SV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SVM 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7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SVM (support vector machine)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과연 두 데이터를 정확히</a:t>
            </a:r>
            <a:r>
              <a:rPr lang="en-US" altLang="ko-KR" dirty="0" smtClean="0"/>
              <a:t>(accuracy=100%)</a:t>
            </a:r>
            <a:r>
              <a:rPr lang="ko-KR" altLang="en-US" dirty="0"/>
              <a:t> </a:t>
            </a:r>
            <a:r>
              <a:rPr lang="ko-KR" altLang="en-US" dirty="0" smtClean="0"/>
              <a:t>구분하는 직선이 존재할까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No! </a:t>
            </a:r>
            <a:r>
              <a:rPr lang="ko-KR" altLang="en-US" dirty="0" smtClean="0"/>
              <a:t>어느 정도의 </a:t>
            </a:r>
            <a:r>
              <a:rPr lang="en-US" altLang="ko-KR" dirty="0" smtClean="0"/>
              <a:t>outlier</a:t>
            </a:r>
            <a:r>
              <a:rPr lang="ko-KR" altLang="en-US" dirty="0" smtClean="0"/>
              <a:t>를 무시하고 최적의 </a:t>
            </a:r>
            <a:r>
              <a:rPr lang="ko-KR" altLang="en-US" dirty="0" err="1" smtClean="0"/>
              <a:t>구분선을</a:t>
            </a:r>
            <a:r>
              <a:rPr lang="ko-KR" altLang="en-US" dirty="0" smtClean="0"/>
              <a:t> 찾아야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Soft margin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Kernel: data</a:t>
            </a:r>
            <a:r>
              <a:rPr lang="ko-KR" altLang="en-US" dirty="0" smtClean="0"/>
              <a:t>가 존재하는 차원에서 선형 구분 선이 존재하지 않는 경우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고차원화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저차원</a:t>
            </a:r>
            <a:r>
              <a:rPr lang="ko-KR" altLang="en-US" dirty="0" smtClean="0"/>
              <a:t> 공간을 고차원 공간으로 매핑해주는 작업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Linear, polynomial, sigmoid, </a:t>
            </a:r>
            <a:r>
              <a:rPr lang="en-US" altLang="ko-KR" dirty="0" err="1" smtClean="0"/>
              <a:t>rbf</a:t>
            </a:r>
            <a:r>
              <a:rPr lang="en-US" altLang="ko-KR" dirty="0" smtClean="0"/>
              <a:t>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287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 </a:t>
            </a:r>
            <a:r>
              <a:rPr lang="ko-KR" altLang="en-US" dirty="0" smtClean="0"/>
              <a:t>소프트 마진</a:t>
            </a:r>
            <a:r>
              <a:rPr lang="ko-KR" altLang="en-US" dirty="0"/>
              <a:t>과</a:t>
            </a:r>
            <a:r>
              <a:rPr lang="ko-KR" altLang="en-US" dirty="0" smtClean="0"/>
              <a:t> 정규화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09" y="1928129"/>
            <a:ext cx="6791325" cy="411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68359" y="1690688"/>
                <a:ext cx="4855779" cy="3921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Support vector(</a:t>
                </a:r>
                <a:r>
                  <a:rPr lang="ko-KR" altLang="en-US" dirty="0" smtClean="0"/>
                  <a:t>빨간 테두리의 원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는 분류하기 가장 어려운 </a:t>
                </a:r>
                <a:r>
                  <a:rPr lang="ko-KR" altLang="en-US" dirty="0" err="1"/>
                  <a:t>튜</a:t>
                </a:r>
                <a:r>
                  <a:rPr lang="ko-KR" altLang="en-US" dirty="0" err="1" smtClean="0"/>
                  <a:t>플임과</a:t>
                </a:r>
                <a:r>
                  <a:rPr lang="ko-KR" altLang="en-US" dirty="0" smtClean="0"/>
                  <a:t> 동시에 분류에 가장 많은 정보를 준다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분리 </a:t>
                </a:r>
                <a:r>
                  <a:rPr lang="ko-KR" altLang="en-US" dirty="0" err="1" smtClean="0"/>
                  <a:t>초평면으로부터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H1</a:t>
                </a:r>
                <a:r>
                  <a:rPr lang="ko-KR" altLang="en-US" dirty="0" smtClean="0"/>
                  <a:t>위의 점까지 거리는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w</a:t>
                </a:r>
                <a:r>
                  <a:rPr lang="ko-KR" altLang="en-US" dirty="0" smtClean="0"/>
                  <a:t>의 유클리드 </a:t>
                </a:r>
                <a:r>
                  <a:rPr lang="en-US" altLang="ko-KR" dirty="0" smtClean="0"/>
                  <a:t>norm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따라서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최대 마진 </a:t>
                </a:r>
                <a:r>
                  <a:rPr lang="en-US" altLang="ko-KR" dirty="0" smtClean="0"/>
                  <a:t>(H1-H2)</a:t>
                </a:r>
                <a:r>
                  <a:rPr lang="ko-KR" altLang="en-US" dirty="0" smtClean="0"/>
                  <a:t>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그렇다면</a:t>
                </a:r>
                <a:r>
                  <a:rPr lang="en-US" altLang="ko-KR" dirty="0" smtClean="0"/>
                  <a:t>, SVM</a:t>
                </a:r>
                <a:r>
                  <a:rPr lang="ko-KR" altLang="en-US" dirty="0" smtClean="0"/>
                  <a:t>은 어떻게 </a:t>
                </a:r>
                <a:r>
                  <a:rPr lang="en-US" altLang="ko-KR" dirty="0" smtClean="0"/>
                  <a:t>MMH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support vector</a:t>
                </a:r>
                <a:r>
                  <a:rPr lang="ko-KR" altLang="en-US" dirty="0" smtClean="0"/>
                  <a:t>를 찾는 것일까</a:t>
                </a:r>
                <a:r>
                  <a:rPr lang="en-US" altLang="ko-KR" dirty="0" smtClean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59" y="1690688"/>
                <a:ext cx="4855779" cy="3921202"/>
              </a:xfrm>
              <a:prstGeom prst="rect">
                <a:avLst/>
              </a:prstGeom>
              <a:blipFill>
                <a:blip r:embed="rId3"/>
                <a:stretch>
                  <a:fillRect l="-753" r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4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 </a:t>
            </a:r>
            <a:r>
              <a:rPr lang="ko-KR" altLang="en-US" dirty="0" smtClean="0"/>
              <a:t>소프트 마진과 정규화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Hard Margin: </a:t>
            </a:r>
            <a:r>
              <a:rPr lang="ko-KR" altLang="en-US" dirty="0" smtClean="0"/>
              <a:t>엄격하게 두 개의 클래스를 분리하는 </a:t>
            </a:r>
            <a:r>
              <a:rPr lang="ko-KR" altLang="en-US" dirty="0" err="1" smtClean="0"/>
              <a:t>초평면을</a:t>
            </a:r>
            <a:r>
              <a:rPr lang="ko-KR" altLang="en-US" dirty="0" smtClean="0"/>
              <a:t> 구하는 방법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노이즈로 인해 두 그룹을 구별하는 분리 </a:t>
            </a:r>
            <a:r>
              <a:rPr lang="ko-KR" altLang="en-US" dirty="0" err="1" smtClean="0"/>
              <a:t>초평면을</a:t>
            </a:r>
            <a:r>
              <a:rPr lang="ko-KR" altLang="en-US" dirty="0" smtClean="0"/>
              <a:t> 잘 못 구하거나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아예 찾지 못하는 경우 발생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현실세계에서는 </a:t>
            </a:r>
            <a:r>
              <a:rPr lang="en-US" altLang="ko-KR" dirty="0" smtClean="0"/>
              <a:t>hard margin</a:t>
            </a:r>
            <a:r>
              <a:rPr lang="ko-KR" altLang="en-US" dirty="0" smtClean="0"/>
              <a:t>방법을 적용하기 어려움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Soft margin: Hard Margin</a:t>
            </a:r>
            <a:r>
              <a:rPr lang="ko-KR" altLang="en-US" dirty="0" smtClean="0"/>
              <a:t>의 단점 극복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서포트</a:t>
            </a:r>
            <a:r>
              <a:rPr lang="ko-KR" altLang="en-US" dirty="0" smtClean="0"/>
              <a:t> 벡터가 위치한 경계선에 약간의 여유 변수</a:t>
            </a:r>
            <a:r>
              <a:rPr lang="en-US" altLang="ko-KR" dirty="0" smtClean="0"/>
              <a:t>(slack variable)</a:t>
            </a:r>
            <a:r>
              <a:rPr lang="ko-KR" altLang="en-US" dirty="0" smtClean="0"/>
              <a:t>을 둠으로써 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66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 </a:t>
            </a:r>
            <a:r>
              <a:rPr lang="ko-KR" altLang="en-US" dirty="0" smtClean="0"/>
              <a:t>소프트 마진과 정규화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0670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 smtClean="0"/>
                  <a:t>Margin</a:t>
                </a:r>
                <a:r>
                  <a:rPr lang="ko-KR" altLang="en-US" dirty="0" smtClean="0"/>
                  <a:t>을 최대화하는 동시에 제약 조건을 만족시키지 못하는 샘플은 최대한 적게 둔다</a:t>
                </a:r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nary>
                      </m:e>
                    </m:func>
                  </m:oMath>
                </a14:m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 1,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&lt;0;0,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𝑜𝑡h𝑒𝑟𝑤𝑖𝑠𝑒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b="0" dirty="0" smtClean="0"/>
                  <a:t> &lt;0/1 </a:t>
                </a:r>
                <a:r>
                  <a:rPr lang="ko-KR" altLang="en-US" b="0" dirty="0" err="1" smtClean="0"/>
                  <a:t>손실함수</a:t>
                </a:r>
                <a:r>
                  <a:rPr lang="ko-KR" alt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r>
                  <a:rPr lang="en-US" altLang="ko-KR" b="0" dirty="0" smtClean="0"/>
                  <a:t>&gt; 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 smtClean="0"/>
                  <a:t>하지만 이는 </a:t>
                </a:r>
                <a:r>
                  <a:rPr lang="en-US" altLang="ko-KR" dirty="0" smtClean="0"/>
                  <a:t>non-convex</a:t>
                </a:r>
                <a:r>
                  <a:rPr lang="ko-KR" altLang="en-US" dirty="0" smtClean="0"/>
                  <a:t>함수이기 때문에 해를 구하기 쉽게 다른 함수로 대체</a:t>
                </a:r>
                <a:r>
                  <a:rPr lang="en-US" altLang="ko-KR" dirty="0" smtClean="0"/>
                  <a:t> 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ko-KR" altLang="en-US" b="0" dirty="0" smtClean="0"/>
                  <a:t>대리 손실 </a:t>
                </a:r>
                <a:r>
                  <a:rPr lang="en-US" altLang="ko-KR" b="0" dirty="0" smtClean="0"/>
                  <a:t>(surrogate loss)</a:t>
                </a:r>
              </a:p>
              <a:p>
                <a:pPr lvl="3">
                  <a:lnSpc>
                    <a:spcPct val="100000"/>
                  </a:lnSpc>
                </a:pPr>
                <a:r>
                  <a:rPr lang="en-US" altLang="ko-KR" dirty="0" smtClean="0"/>
                  <a:t>Hinge loss: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h𝑖𝑛𝑔𝑒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⁡(0, 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3">
                  <a:lnSpc>
                    <a:spcPct val="100000"/>
                  </a:lnSpc>
                </a:pPr>
                <a:r>
                  <a:rPr lang="en-US" altLang="ko-KR" b="0" dirty="0" smtClean="0"/>
                  <a:t>Exponential loss: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/>
                        </m:func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endParaRPr lang="en-US" altLang="ko-KR" b="0" dirty="0" smtClean="0"/>
              </a:p>
              <a:p>
                <a:pPr lvl="3">
                  <a:lnSpc>
                    <a:spcPct val="100000"/>
                  </a:lnSpc>
                </a:pPr>
                <a:r>
                  <a:rPr lang="en-US" altLang="ko-KR" dirty="0" smtClean="0"/>
                  <a:t>Logistic loss: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/>
                        </m:func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ko-KR" b="0" dirty="0" smtClean="0"/>
              </a:p>
              <a:p>
                <a:pPr lvl="1"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06706"/>
              </a:xfrm>
              <a:blipFill>
                <a:blip r:embed="rId2"/>
                <a:stretch>
                  <a:fillRect l="-1043" b="-13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204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 </a:t>
            </a:r>
            <a:r>
              <a:rPr lang="ko-KR" altLang="en-US" dirty="0" smtClean="0"/>
              <a:t>소프트 마진과 정규화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 smtClean="0"/>
                  <a:t>If surrogate loss = hinge loss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0,1 −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/>
                  <a:t>여유 변수</a:t>
                </a:r>
                <a:r>
                  <a:rPr lang="en-US" altLang="ko-KR" dirty="0" smtClean="0"/>
                  <a:t>(slack variable):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ko-KR" altLang="en-US" dirty="0" smtClean="0"/>
                  <a:t> 를 가져오면</a:t>
                </a:r>
                <a:r>
                  <a:rPr lang="en-US" altLang="ko-KR" dirty="0" smtClean="0"/>
                  <a:t>,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US" altLang="ko-KR" dirty="0" smtClean="0"/>
                  <a:t> 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err="1" smtClean="0"/>
                  <a:t>라그랑주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함수</a:t>
                </a:r>
                <a:r>
                  <a:rPr lang="en-US" altLang="ko-KR" dirty="0" smtClean="0"/>
                  <a:t>,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</m:e>
                    </m:nary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))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err="1" smtClean="0"/>
                  <a:t>라그랑주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승수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b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706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 </a:t>
            </a:r>
            <a:r>
              <a:rPr lang="ko-KR" altLang="en-US" dirty="0" smtClean="0"/>
              <a:t>소프트 마진과 정규화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 smtClean="0"/>
                  <a:t> 대한 </a:t>
                </a:r>
                <a:r>
                  <a:rPr lang="en-US" altLang="ko-KR" dirty="0" smtClean="0"/>
                  <a:t>L(.)</a:t>
                </a:r>
                <a:r>
                  <a:rPr lang="ko-KR" altLang="en-US" dirty="0" smtClean="0"/>
                  <a:t>의 편도 함수를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으로 두면 다음 식을 얻는다</a:t>
                </a:r>
                <a:r>
                  <a:rPr lang="en-US" altLang="ko-KR" dirty="0" smtClean="0"/>
                  <a:t>.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 smtClean="0"/>
                  <a:t>L(.)</a:t>
                </a:r>
                <a:r>
                  <a:rPr lang="ko-KR" altLang="en-US" dirty="0" smtClean="0"/>
                  <a:t>을 위 식에 대입하면 </a:t>
                </a:r>
                <a:r>
                  <a:rPr lang="ko-KR" altLang="en-US" dirty="0" err="1" smtClean="0"/>
                  <a:t>쌍대문제를</a:t>
                </a:r>
                <a:r>
                  <a:rPr lang="ko-KR" altLang="en-US" dirty="0" smtClean="0"/>
                  <a:t> 얻을 수 있다</a:t>
                </a:r>
                <a:r>
                  <a:rPr lang="en-US" altLang="ko-KR" dirty="0" smtClean="0"/>
                  <a:t>.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dirty="0" err="1" smtClean="0"/>
                  <a:t>쌍대</a:t>
                </a:r>
                <a:r>
                  <a:rPr lang="ko-KR" altLang="en-US" dirty="0" smtClean="0"/>
                  <a:t> 문제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최소화 문제인 원래 문제를 </a:t>
                </a:r>
                <a:r>
                  <a:rPr lang="ko-KR" altLang="en-US" dirty="0" err="1" smtClean="0"/>
                  <a:t>라그랑주</a:t>
                </a:r>
                <a:r>
                  <a:rPr lang="ko-KR" altLang="en-US" dirty="0" smtClean="0"/>
                  <a:t> 승수에 대한 최적화 문제로 바꿔서 푼다</a:t>
                </a:r>
                <a:r>
                  <a:rPr lang="en-US" altLang="ko-KR" dirty="0" smtClean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err="1" smtClean="0"/>
                  <a:t>라그랑주</a:t>
                </a:r>
                <a:r>
                  <a:rPr lang="ko-KR" altLang="en-US" dirty="0" smtClean="0"/>
                  <a:t> 승수인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 smtClean="0"/>
                  <a:t> 따라 해당 샘플이 </a:t>
                </a:r>
                <a:r>
                  <a:rPr lang="en-US" altLang="ko-KR" dirty="0" smtClean="0"/>
                  <a:t>f(x)</a:t>
                </a:r>
                <a:r>
                  <a:rPr lang="ko-KR" altLang="en-US" dirty="0" smtClean="0"/>
                  <a:t>에 영향을 </a:t>
                </a:r>
                <a:r>
                  <a:rPr lang="ko-KR" altLang="en-US" dirty="0" err="1" smtClean="0"/>
                  <a:t>미치는가의</a:t>
                </a:r>
                <a:r>
                  <a:rPr lang="ko-KR" altLang="en-US" dirty="0" smtClean="0"/>
                  <a:t> 유무가 결정됨</a:t>
                </a:r>
                <a:r>
                  <a:rPr lang="en-US" altLang="ko-KR" dirty="0" smtClean="0"/>
                  <a:t>.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/>
                  <a:t>이를 통해 소프트 마진 </a:t>
                </a:r>
                <a:r>
                  <a:rPr lang="ko-KR" altLang="en-US" dirty="0" err="1" smtClean="0"/>
                  <a:t>서포트</a:t>
                </a:r>
                <a:r>
                  <a:rPr lang="ko-KR" altLang="en-US" dirty="0" smtClean="0"/>
                  <a:t> 벡터 </a:t>
                </a:r>
                <a:r>
                  <a:rPr lang="ko-KR" altLang="en-US" dirty="0" err="1" smtClean="0"/>
                  <a:t>머신의</a:t>
                </a:r>
                <a:r>
                  <a:rPr lang="ko-KR" altLang="en-US" dirty="0" smtClean="0"/>
                  <a:t> 최종 모델은 오직 </a:t>
                </a:r>
                <a:r>
                  <a:rPr lang="ko-KR" altLang="en-US" dirty="0" err="1" smtClean="0"/>
                  <a:t>서포트</a:t>
                </a:r>
                <a:r>
                  <a:rPr lang="ko-KR" altLang="en-US" dirty="0" smtClean="0"/>
                  <a:t> 벡터와 연관이 있다는 것을 알 수 있음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937" r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26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 </a:t>
            </a:r>
            <a:r>
              <a:rPr lang="ko-KR" altLang="en-US" dirty="0" smtClean="0"/>
              <a:t>소프트 마진과 정규화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/>
                  <a:t>모델의 성질은 사용된 대리 함수와 직접적 관계가 있다</a:t>
                </a:r>
                <a:r>
                  <a:rPr lang="en-US" altLang="ko-KR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smtClean="0"/>
                  <a:t>하지만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하나의 공통된 성질이 있는데 바로 최적화 목표의 첫 번째 항이 분할 </a:t>
                </a:r>
                <a:r>
                  <a:rPr lang="ko-KR" altLang="en-US" dirty="0" err="1" smtClean="0"/>
                  <a:t>초평면의</a:t>
                </a:r>
                <a:r>
                  <a:rPr lang="ko-KR" altLang="en-US" dirty="0" smtClean="0"/>
                  <a:t> 마진 크기를 설명하고 있다는 것</a:t>
                </a:r>
                <a:r>
                  <a:rPr lang="en-US" altLang="ko-KR" dirty="0" smtClean="0"/>
                  <a:t>!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func>
                  </m:oMath>
                </a14:m>
                <a:endParaRPr lang="en-US" altLang="ko-KR" b="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/>
                  <a:t>첫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번째 항</a:t>
                </a:r>
                <a:r>
                  <a:rPr lang="en-US" altLang="ko-KR" dirty="0" smtClean="0"/>
                  <a:t>: structural risk -&gt; </a:t>
                </a:r>
                <a:r>
                  <a:rPr lang="ko-KR" altLang="en-US" dirty="0" smtClean="0"/>
                  <a:t>모델</a:t>
                </a:r>
                <a:r>
                  <a:rPr lang="en-US" altLang="ko-KR" dirty="0" smtClean="0"/>
                  <a:t> f</a:t>
                </a:r>
                <a:r>
                  <a:rPr lang="ko-KR" altLang="en-US" dirty="0" smtClean="0"/>
                  <a:t>의 성질 설명</a:t>
                </a:r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/>
                  <a:t>두 번째 항</a:t>
                </a:r>
                <a:r>
                  <a:rPr lang="en-US" altLang="ko-KR" dirty="0" smtClean="0"/>
                  <a:t>: empirical risk -&gt; </a:t>
                </a:r>
                <a:r>
                  <a:rPr lang="ko-KR" altLang="en-US" dirty="0" smtClean="0"/>
                  <a:t>모델과 훈련 데이터 간 부합 정도</a:t>
                </a:r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/>
                  <a:t>C</a:t>
                </a:r>
                <a:r>
                  <a:rPr lang="ko-KR" altLang="en-US" dirty="0" smtClean="0"/>
                  <a:t>는 두 식에 대한 절충을 진행</a:t>
                </a:r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/>
                  <a:t>이는 </a:t>
                </a:r>
                <a:r>
                  <a:rPr lang="en-US" altLang="ko-KR" dirty="0" smtClean="0"/>
                  <a:t>regularization</a:t>
                </a:r>
                <a:r>
                  <a:rPr lang="ko-KR" altLang="en-US" dirty="0" smtClean="0"/>
                  <a:t>문제로 볼 수 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따라서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첫 째 항이 정규화 항</a:t>
                </a:r>
                <a:r>
                  <a:rPr lang="en-US" altLang="ko-KR" dirty="0" smtClean="0"/>
                  <a:t>, C</a:t>
                </a:r>
                <a:r>
                  <a:rPr lang="ko-KR" altLang="en-US" dirty="0" smtClean="0"/>
                  <a:t>는 정규화 상수가 된다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r="-1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40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 </a:t>
            </a:r>
            <a:r>
              <a:rPr lang="ko-KR" altLang="en-US" dirty="0" smtClean="0"/>
              <a:t>소프트 마진과 정규화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3490"/>
                <a:ext cx="10515600" cy="51710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 err="1" smtClean="0"/>
                  <a:t>rbf</a:t>
                </a:r>
                <a:r>
                  <a:rPr lang="en-US" altLang="ko-KR" dirty="0" smtClean="0"/>
                  <a:t> kernel</a:t>
                </a:r>
                <a:r>
                  <a:rPr lang="ko-KR" altLang="en-US" dirty="0" smtClean="0"/>
                  <a:t> 주요</a:t>
                </a:r>
                <a:r>
                  <a:rPr lang="en-US" altLang="ko-KR" dirty="0" smtClean="0"/>
                  <a:t> </a:t>
                </a:r>
                <a:r>
                  <a:rPr lang="ko-KR" altLang="en-US" dirty="0" err="1" smtClean="0"/>
                  <a:t>파라미터</a:t>
                </a:r>
                <a:endParaRPr lang="en-US" altLang="ko-KR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ko-KR" b="1" dirty="0" smtClean="0"/>
                  <a:t>C</a:t>
                </a:r>
                <a:r>
                  <a:rPr lang="en-US" altLang="ko-KR" dirty="0" smtClean="0"/>
                  <a:t>: controls tradeoff between smooth decision boundary and classifying training points correctly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/>
                  <a:t>Training data</a:t>
                </a:r>
                <a:r>
                  <a:rPr lang="ko-KR" altLang="en-US" dirty="0" smtClean="0"/>
                  <a:t>를 정확히 구분할지 아니면 </a:t>
                </a:r>
                <a:r>
                  <a:rPr lang="en-US" altLang="ko-KR" dirty="0" smtClean="0"/>
                  <a:t>decision boundary</a:t>
                </a:r>
                <a:r>
                  <a:rPr lang="ko-KR" altLang="en-US" dirty="0" smtClean="0"/>
                  <a:t>를 일반화할지 결정</a:t>
                </a:r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/>
                  <a:t>C</a:t>
                </a:r>
                <a:r>
                  <a:rPr lang="ko-KR" altLang="en-US" dirty="0" smtClean="0"/>
                  <a:t>가 작으면 선형에 가깝고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크면 굴곡지다</a:t>
                </a:r>
                <a:r>
                  <a:rPr lang="en-US" altLang="ko-KR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𝑮𝒂𝒎𝒎𝒂</m:t>
                    </m:r>
                  </m:oMath>
                </a14:m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: defines how far the influence of a single training point reaches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/>
                  <a:t>Gamma</a:t>
                </a:r>
                <a:r>
                  <a:rPr lang="ko-KR" altLang="en-US" dirty="0" smtClean="0"/>
                  <a:t>가 클 경우</a:t>
                </a:r>
                <a:r>
                  <a:rPr lang="en-US" altLang="ko-KR" dirty="0" smtClean="0"/>
                  <a:t>: Reach</a:t>
                </a:r>
                <a:r>
                  <a:rPr lang="ko-KR" altLang="en-US" dirty="0" smtClean="0"/>
                  <a:t>가 좁기 때문에 </a:t>
                </a:r>
                <a:r>
                  <a:rPr lang="en-US" altLang="ko-KR" dirty="0" smtClean="0"/>
                  <a:t>decision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boundary</a:t>
                </a:r>
                <a:r>
                  <a:rPr lang="ko-KR" altLang="en-US" dirty="0" smtClean="0"/>
                  <a:t>에 영향을 미치는 데이터는 가까이 있는 데이터만 영향을 미친다</a:t>
                </a:r>
                <a:r>
                  <a:rPr lang="en-US" altLang="ko-KR" dirty="0" smtClean="0"/>
                  <a:t>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 smtClean="0"/>
                  <a:t>Decision boundary</a:t>
                </a:r>
                <a:r>
                  <a:rPr lang="ko-KR" altLang="en-US" dirty="0" smtClean="0"/>
                  <a:t>와 가까이 있는 데이터의 영향으로 선이 굴곡지다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3490"/>
                <a:ext cx="10515600" cy="5171089"/>
              </a:xfrm>
              <a:blipFill>
                <a:blip r:embed="rId2"/>
                <a:stretch>
                  <a:fillRect l="-1043" t="-1178" r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225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 </a:t>
            </a:r>
            <a:r>
              <a:rPr lang="ko-KR" altLang="en-US" dirty="0" smtClean="0"/>
              <a:t>소프트 마진과 정규화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833" y="1690688"/>
            <a:ext cx="6087244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0200" y="1710231"/>
            <a:ext cx="53173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</a:t>
            </a:r>
            <a:r>
              <a:rPr lang="ko-KR" altLang="en-US" dirty="0" smtClean="0"/>
              <a:t>는 두 데이터를 정확히 구분하는 것에 초점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</a:t>
            </a:r>
            <a:r>
              <a:rPr lang="ko-KR" altLang="en-US" dirty="0" smtClean="0"/>
              <a:t>값이 아무리 커져도 </a:t>
            </a:r>
            <a:r>
              <a:rPr lang="en-US" altLang="ko-KR" dirty="0" smtClean="0"/>
              <a:t>decision boundary</a:t>
            </a:r>
            <a:r>
              <a:rPr lang="ko-KR" altLang="en-US" dirty="0" smtClean="0"/>
              <a:t>는 하나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Gamma</a:t>
            </a:r>
            <a:r>
              <a:rPr lang="ko-KR" altLang="en-US" dirty="0" smtClean="0"/>
              <a:t>는 개별 </a:t>
            </a:r>
            <a:r>
              <a:rPr lang="ko-KR" altLang="en-US" dirty="0" err="1" smtClean="0"/>
              <a:t>데이터마다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decision boundary</a:t>
            </a:r>
            <a:r>
              <a:rPr lang="ko-KR" altLang="en-US" dirty="0" smtClean="0"/>
              <a:t>를 만드는 것에 초점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Gamma</a:t>
            </a:r>
            <a:r>
              <a:rPr lang="ko-KR" altLang="en-US" dirty="0" smtClean="0"/>
              <a:t>는 커짐에 따라 여러 </a:t>
            </a:r>
            <a:r>
              <a:rPr lang="en-US" altLang="ko-KR" dirty="0" smtClean="0"/>
              <a:t>decision boundary</a:t>
            </a:r>
            <a:r>
              <a:rPr lang="ko-KR" altLang="en-US" dirty="0" smtClean="0"/>
              <a:t>를 만듦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Overfitting</a:t>
            </a:r>
            <a:r>
              <a:rPr lang="ko-KR" altLang="en-US" dirty="0" smtClean="0"/>
              <a:t>에 영향을 줄 수 있으므로 균형을 잘 지켜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 선택해야 함</a:t>
            </a:r>
            <a:r>
              <a:rPr lang="en-US" altLang="ko-KR" dirty="0" smtClean="0"/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479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6.5. </a:t>
            </a:r>
            <a:r>
              <a:rPr lang="ko-KR" altLang="en-US" sz="3600" dirty="0" err="1" smtClean="0"/>
              <a:t>서포트</a:t>
            </a:r>
            <a:r>
              <a:rPr lang="ko-KR" altLang="en-US" sz="3600" dirty="0" smtClean="0"/>
              <a:t> 벡터 회귀 </a:t>
            </a:r>
            <a:r>
              <a:rPr lang="en-US" altLang="ko-KR" sz="3600" dirty="0" smtClean="0"/>
              <a:t>(support vector regression)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F(x)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y</a:t>
                </a:r>
                <a:r>
                  <a:rPr lang="ko-KR" altLang="en-US" dirty="0" smtClean="0"/>
                  <a:t>사이에 최대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 smtClean="0"/>
                  <a:t> 편차가 있을 것을 용인한다고 가정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Slack variable</a:t>
                </a:r>
                <a:r>
                  <a:rPr lang="ko-KR" altLang="en-US" dirty="0" smtClean="0"/>
                  <a:t>을 도입하면</a:t>
                </a:r>
                <a:r>
                  <a:rPr lang="en-US" altLang="ko-KR" dirty="0" smtClean="0"/>
                  <a:t>,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560" y="3422316"/>
            <a:ext cx="6764392" cy="31702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0" y="3287379"/>
            <a:ext cx="4483470" cy="17422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303" y="5379015"/>
            <a:ext cx="2971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2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60" y="4048125"/>
            <a:ext cx="8039100" cy="28098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라그랑주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승수법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기하학적 해석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제약조건 </a:t>
            </a:r>
            <a:r>
              <a:rPr lang="en-US" altLang="ko-KR" dirty="0" smtClean="0"/>
              <a:t>g</a:t>
            </a:r>
            <a:r>
              <a:rPr lang="ko-KR" altLang="en-US" dirty="0" smtClean="0"/>
              <a:t>를 만족하는 </a:t>
            </a:r>
            <a:r>
              <a:rPr lang="en-US" altLang="ko-KR" dirty="0" smtClean="0"/>
              <a:t>f</a:t>
            </a:r>
            <a:r>
              <a:rPr lang="ko-KR" altLang="en-US" dirty="0" smtClean="0"/>
              <a:t>의 최솟값 또는 최댓값은 </a:t>
            </a:r>
            <a:r>
              <a:rPr lang="en-US" altLang="ko-KR" dirty="0" smtClean="0"/>
              <a:t>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</a:t>
            </a:r>
            <a:r>
              <a:rPr lang="ko-KR" altLang="en-US" dirty="0" smtClean="0"/>
              <a:t>가 접하는 지점에 존재할 수도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N</a:t>
            </a:r>
            <a:r>
              <a:rPr lang="ko-KR" altLang="en-US" dirty="0" smtClean="0"/>
              <a:t>가지 조건을 동시에 만족하는 공통 접선을 찾는 과정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공통접선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개를 모두 미분하여 구한 접선의 기울기가 서로 평행한 점에서의 접선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8403020" y="3972925"/>
            <a:ext cx="3783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81393" y="3788259"/>
            <a:ext cx="96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k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6.5. </a:t>
            </a:r>
            <a:r>
              <a:rPr lang="ko-KR" altLang="en-US" sz="3600" dirty="0" err="1"/>
              <a:t>서포트</a:t>
            </a:r>
            <a:r>
              <a:rPr lang="ko-KR" altLang="en-US" sz="3600" dirty="0"/>
              <a:t> 벡터 회귀 </a:t>
            </a:r>
            <a:r>
              <a:rPr lang="en-US" altLang="ko-KR" sz="3600" dirty="0"/>
              <a:t>(support vector regression)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 smtClean="0"/>
                  <a:t>SVR</a:t>
                </a:r>
                <a:r>
                  <a:rPr lang="ko-KR" altLang="en-US" dirty="0" smtClean="0"/>
                  <a:t>은 데이터에 노이즈가 있다고 가정하며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이러한 점을 고려하여 노이즈가 있는 실제 값을 완벽히 추정하는 것을 추구</a:t>
                </a:r>
                <a:r>
                  <a:rPr lang="en-US" altLang="ko-KR" dirty="0" smtClean="0"/>
                  <a:t>X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smtClean="0"/>
                  <a:t>따라서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적정 범위 </a:t>
                </a:r>
                <a:r>
                  <a:rPr lang="en-US" altLang="ko-KR" dirty="0" smtClean="0"/>
                  <a:t>(2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내에서는 실제 값과 </a:t>
                </a:r>
                <a:r>
                  <a:rPr lang="ko-KR" altLang="en-US" dirty="0" err="1" smtClean="0"/>
                  <a:t>예측값의</a:t>
                </a:r>
                <a:r>
                  <a:rPr lang="ko-KR" altLang="en-US" dirty="0" smtClean="0"/>
                  <a:t> 차이 허용</a:t>
                </a:r>
                <a:endParaRPr lang="en-US" altLang="ko-KR" dirty="0" smtClean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smtClean="0"/>
                  <a:t>이를 벗어나는 실제 값에 대해서는 </a:t>
                </a:r>
                <a:r>
                  <a:rPr lang="en-US" altLang="ko-KR" dirty="0" smtClean="0"/>
                  <a:t>C</a:t>
                </a:r>
                <a:r>
                  <a:rPr lang="ko-KR" altLang="en-US" dirty="0" smtClean="0"/>
                  <a:t>의 비율로 </a:t>
                </a:r>
                <a:r>
                  <a:rPr lang="en-US" altLang="ko-KR" dirty="0" smtClean="0"/>
                  <a:t>penalty </a:t>
                </a:r>
                <a:r>
                  <a:rPr lang="ko-KR" altLang="en-US" dirty="0" smtClean="0"/>
                  <a:t>부여 </a:t>
                </a:r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/>
                  <a:t>분류에서 사용된 개념인 </a:t>
                </a:r>
                <a:r>
                  <a:rPr lang="ko-KR" altLang="en-US" dirty="0" err="1" smtClean="0"/>
                  <a:t>초평면과</a:t>
                </a:r>
                <a:r>
                  <a:rPr lang="ko-KR" altLang="en-US" dirty="0" smtClean="0"/>
                  <a:t> 마진의 개념을 반대로 생각하여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해당 </a:t>
                </a:r>
                <a:r>
                  <a:rPr lang="ko-KR" altLang="en-US" dirty="0" err="1" smtClean="0"/>
                  <a:t>초평면의</a:t>
                </a:r>
                <a:r>
                  <a:rPr lang="ko-KR" altLang="en-US" dirty="0" smtClean="0"/>
                  <a:t> 마진 사이에 샘플이 들어가면 정확히 예측한 것으로 취급</a:t>
                </a:r>
                <a:endParaRPr lang="en-US" altLang="ko-KR" dirty="0" smtClean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smtClean="0"/>
                  <a:t>위 식도 </a:t>
                </a:r>
                <a:r>
                  <a:rPr lang="ko-KR" altLang="en-US" dirty="0" err="1" smtClean="0"/>
                  <a:t>라그랑주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승수법을</a:t>
                </a:r>
                <a:r>
                  <a:rPr lang="ko-KR" altLang="en-US" dirty="0" smtClean="0"/>
                  <a:t> 이용한 후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편도함수를</a:t>
                </a:r>
                <a:r>
                  <a:rPr lang="ko-KR" altLang="en-US" dirty="0" smtClean="0"/>
                  <a:t> 구해 </a:t>
                </a:r>
                <a:r>
                  <a:rPr lang="ko-KR" altLang="en-US" dirty="0" err="1" smtClean="0"/>
                  <a:t>쌍대문제를</a:t>
                </a:r>
                <a:r>
                  <a:rPr lang="ko-KR" altLang="en-US" dirty="0" smtClean="0"/>
                  <a:t> 얻을 수 있다</a:t>
                </a:r>
                <a:r>
                  <a:rPr lang="en-US" altLang="ko-KR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 smtClean="0">
                    <a:hlinkClick r:id="rId2"/>
                  </a:rPr>
                  <a:t>https://leejiyoon52.github.io/Support-Vecter-Regression/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406" b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874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6.5. </a:t>
            </a:r>
            <a:r>
              <a:rPr lang="en-US" altLang="ko-KR" sz="3600" dirty="0" smtClean="0"/>
              <a:t>kernel </a:t>
            </a:r>
            <a:r>
              <a:rPr lang="ko-KR" altLang="en-US" sz="3600" dirty="0" smtClean="0"/>
              <a:t>기법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33" y="1690688"/>
            <a:ext cx="10029333" cy="3731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24303" y="5422533"/>
            <a:ext cx="10029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converts</a:t>
            </a:r>
            <a:r>
              <a:rPr lang="ko-KR" altLang="en-US" dirty="0" smtClean="0"/>
              <a:t> </a:t>
            </a:r>
            <a:r>
              <a:rPr lang="en-US" altLang="ko-KR" dirty="0" smtClean="0"/>
              <a:t>non-linear separable problems to linear separable problems by adding more dimensions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98525" y="2169302"/>
            <a:ext cx="390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Radial basis function = </a:t>
            </a:r>
            <a:r>
              <a:rPr lang="en-US" altLang="ko-KR" dirty="0" err="1" smtClean="0"/>
              <a:t>gaussian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753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</a:t>
            </a:r>
            <a:r>
              <a:rPr lang="en-US" altLang="ko-KR" dirty="0"/>
              <a:t>. kernel </a:t>
            </a:r>
            <a:r>
              <a:rPr lang="ko-KR" altLang="en-US" dirty="0"/>
              <a:t>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 Linear kernel</a:t>
            </a:r>
          </a:p>
          <a:p>
            <a:r>
              <a:rPr lang="en-US" altLang="ko-KR" dirty="0" smtClean="0"/>
              <a:t>Used when data is linearly separable (single line)</a:t>
            </a:r>
          </a:p>
          <a:p>
            <a:r>
              <a:rPr lang="en-US" altLang="ko-KR" dirty="0" smtClean="0"/>
              <a:t>Only need to optimize C regularization parameter -&gt; fast</a:t>
            </a:r>
          </a:p>
          <a:p>
            <a:r>
              <a:rPr lang="en-US" altLang="ko-KR" b="1" dirty="0"/>
              <a:t>linear kernel : K(xi , </a:t>
            </a:r>
            <a:r>
              <a:rPr lang="en-US" altLang="ko-KR" b="1" dirty="0" err="1"/>
              <a:t>xj</a:t>
            </a:r>
            <a:r>
              <a:rPr lang="en-US" altLang="ko-KR" b="1" dirty="0"/>
              <a:t> ) = </a:t>
            </a:r>
            <a:r>
              <a:rPr lang="en-US" altLang="ko-KR" b="1" dirty="0" err="1"/>
              <a:t>xiT</a:t>
            </a:r>
            <a:r>
              <a:rPr lang="en-US" altLang="ko-KR" b="1" dirty="0"/>
              <a:t> </a:t>
            </a:r>
            <a:r>
              <a:rPr lang="en-US" altLang="ko-KR" b="1" dirty="0" err="1"/>
              <a:t>xj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Polynomial kernel</a:t>
            </a:r>
          </a:p>
          <a:p>
            <a:r>
              <a:rPr lang="en-US" altLang="ko-KR" dirty="0" smtClean="0"/>
              <a:t>Represents the similarity of vectors(training samples) in feature space</a:t>
            </a:r>
          </a:p>
          <a:p>
            <a:r>
              <a:rPr lang="en-US" altLang="ko-KR" dirty="0" smtClean="0"/>
              <a:t>Given feature of input sample + Combination of input sample to determine similarity</a:t>
            </a:r>
          </a:p>
          <a:p>
            <a:r>
              <a:rPr lang="en-US" altLang="ko-KR" b="1" dirty="0"/>
              <a:t>Polynomial kernel : K(xi , </a:t>
            </a:r>
            <a:r>
              <a:rPr lang="en-US" altLang="ko-KR" b="1" dirty="0" err="1"/>
              <a:t>xj</a:t>
            </a:r>
            <a:r>
              <a:rPr lang="en-US" altLang="ko-KR" b="1" dirty="0"/>
              <a:t> ) = (</a:t>
            </a:r>
            <a:r>
              <a:rPr lang="el-GR" altLang="ko-KR" b="1" dirty="0"/>
              <a:t>γ</a:t>
            </a:r>
            <a:r>
              <a:rPr lang="en-US" altLang="ko-KR" b="1" dirty="0" err="1"/>
              <a:t>xiT</a:t>
            </a:r>
            <a:r>
              <a:rPr lang="en-US" altLang="ko-KR" b="1" dirty="0"/>
              <a:t> </a:t>
            </a:r>
            <a:r>
              <a:rPr lang="en-US" altLang="ko-KR" b="1" dirty="0" err="1"/>
              <a:t>xj</a:t>
            </a:r>
            <a:r>
              <a:rPr lang="en-US" altLang="ko-KR" b="1" dirty="0"/>
              <a:t> + r)d , </a:t>
            </a:r>
            <a:r>
              <a:rPr lang="el-GR" altLang="ko-KR" b="1" dirty="0"/>
              <a:t>γ &gt; </a:t>
            </a:r>
            <a:r>
              <a:rPr lang="el-GR" altLang="ko-KR" b="1" dirty="0" smtClean="0"/>
              <a:t>0</a:t>
            </a:r>
            <a:r>
              <a:rPr lang="en-US" altLang="ko-KR" b="1" dirty="0" smtClean="0"/>
              <a:t> (d-polynomial)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088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</a:t>
            </a:r>
            <a:r>
              <a:rPr lang="en-US" altLang="ko-KR" dirty="0"/>
              <a:t>. kernel </a:t>
            </a:r>
            <a:r>
              <a:rPr lang="ko-KR" altLang="en-US" dirty="0"/>
              <a:t>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3. Radial basis function(RBF) kernel</a:t>
            </a:r>
          </a:p>
          <a:p>
            <a:r>
              <a:rPr lang="en-US" altLang="ko-KR" dirty="0" smtClean="0"/>
              <a:t>Used when no prior knowledge about data (general purpose kernel)</a:t>
            </a:r>
          </a:p>
          <a:p>
            <a:r>
              <a:rPr lang="en-US" altLang="ko-KR" dirty="0" smtClean="0"/>
              <a:t>With 2 samples x and y: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558" y="2983788"/>
            <a:ext cx="4591050" cy="1552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64" y="4001294"/>
            <a:ext cx="4020372" cy="272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0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406" y="768733"/>
            <a:ext cx="4591050" cy="2924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6.5. kernel </a:t>
            </a:r>
            <a:r>
              <a:rPr lang="ko-KR" altLang="en-US" dirty="0" smtClean="0"/>
              <a:t>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4. Sigmoid kernel</a:t>
            </a:r>
          </a:p>
          <a:p>
            <a:r>
              <a:rPr lang="en-US" altLang="ko-KR" dirty="0" smtClean="0"/>
              <a:t>Origin in neural network</a:t>
            </a:r>
          </a:p>
          <a:p>
            <a:r>
              <a:rPr lang="en-US" altLang="ko-KR" b="1" dirty="0"/>
              <a:t>sigmoid kernel : k (x, y) = </a:t>
            </a:r>
            <a:r>
              <a:rPr lang="en-US" altLang="ko-KR" b="1" dirty="0" err="1"/>
              <a:t>tanh</a:t>
            </a:r>
            <a:r>
              <a:rPr lang="en-US" altLang="ko-KR" b="1" dirty="0"/>
              <a:t>(</a:t>
            </a:r>
            <a:r>
              <a:rPr lang="el-GR" altLang="ko-KR" b="1" dirty="0"/>
              <a:t>α</a:t>
            </a:r>
            <a:r>
              <a:rPr lang="en-US" altLang="ko-KR" b="1" dirty="0" err="1"/>
              <a:t>xTy</a:t>
            </a:r>
            <a:r>
              <a:rPr lang="en-US" altLang="ko-KR" b="1" dirty="0"/>
              <a:t> + c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b="1" dirty="0" err="1" smtClean="0"/>
              <a:t>Scikit</a:t>
            </a:r>
            <a:r>
              <a:rPr lang="en-US" altLang="ko-KR" b="1" dirty="0" smtClean="0"/>
              <a:t> learn SVM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sklearn.svm</a:t>
            </a:r>
            <a:r>
              <a:rPr lang="en-US" altLang="ko-KR" dirty="0" smtClean="0"/>
              <a:t> import SVC</a:t>
            </a:r>
          </a:p>
          <a:p>
            <a:r>
              <a:rPr lang="en-US" altLang="ko-KR" dirty="0" smtClean="0"/>
              <a:t>C = 1, kernel = ‘</a:t>
            </a:r>
            <a:r>
              <a:rPr lang="en-US" altLang="ko-KR" dirty="0" err="1" smtClean="0"/>
              <a:t>rbf</a:t>
            </a:r>
            <a:r>
              <a:rPr lang="en-US" altLang="ko-KR" dirty="0" smtClean="0"/>
              <a:t>’ (default)</a:t>
            </a:r>
          </a:p>
          <a:p>
            <a:r>
              <a:rPr lang="en-US" altLang="ko-KR" dirty="0" err="1" smtClean="0"/>
              <a:t>gridsearchCV</a:t>
            </a:r>
            <a:r>
              <a:rPr lang="ko-KR" altLang="en-US" dirty="0" smtClean="0"/>
              <a:t>를 사용하여 </a:t>
            </a:r>
            <a:r>
              <a:rPr lang="en-US" altLang="ko-KR" dirty="0" err="1" smtClean="0"/>
              <a:t>hyperparmeter</a:t>
            </a:r>
            <a:r>
              <a:rPr lang="en-US" altLang="ko-KR" dirty="0" smtClean="0"/>
              <a:t> tuning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en-US" altLang="ko-KR" sz="2000" dirty="0" smtClean="0">
                <a:hlinkClick r:id="rId3"/>
              </a:rPr>
              <a:t>https://www.kaggle.com/prashant111/svm-classifier-tutorial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015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https://leejiyoon52.github.io/Support-Vecter-Regression/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https://howardhowonyu.github.io/2020/01/31/TIL-mathematics-2020-01-31-optimization-md/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hlinkClick r:id="rId4"/>
              </a:rPr>
              <a:t>https://ratsgo.github.io/machine%20learning/2017/05/23/SVM/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54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29" y="4001293"/>
            <a:ext cx="5981362" cy="8796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라그랑주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승수법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기하학적 해석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 smtClean="0"/>
              <a:t>라그랑주</a:t>
            </a:r>
            <a:r>
              <a:rPr lang="en-US" altLang="ko-KR" dirty="0" smtClean="0"/>
              <a:t> </a:t>
            </a:r>
            <a:r>
              <a:rPr lang="ko-KR" altLang="en-US" dirty="0" smtClean="0"/>
              <a:t>승수법에서는 두 함수 </a:t>
            </a:r>
            <a:r>
              <a:rPr lang="en-US" altLang="ko-KR" dirty="0" smtClean="0"/>
              <a:t>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</a:t>
            </a:r>
            <a:r>
              <a:rPr lang="ko-KR" altLang="en-US" dirty="0" smtClean="0"/>
              <a:t>가 접하는 지점을 찾기 위해 </a:t>
            </a:r>
            <a:r>
              <a:rPr lang="en-US" altLang="ko-KR" dirty="0" smtClean="0"/>
              <a:t>gradient vector</a:t>
            </a:r>
            <a:r>
              <a:rPr lang="ko-KR" altLang="en-US" dirty="0" smtClean="0"/>
              <a:t>를 이용한다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접선 벡터와 </a:t>
            </a:r>
            <a:r>
              <a:rPr lang="en-US" altLang="ko-KR" dirty="0" smtClean="0"/>
              <a:t>gradient vector</a:t>
            </a:r>
            <a:r>
              <a:rPr lang="ko-KR" altLang="en-US" dirty="0" smtClean="0"/>
              <a:t>의 내적은 어떤 지점에서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즉 수직을 이루며 </a:t>
            </a:r>
            <a:r>
              <a:rPr lang="ko-KR" altLang="en-US" dirty="0" err="1" smtClean="0"/>
              <a:t>상수배의</a:t>
            </a:r>
            <a:r>
              <a:rPr lang="ko-KR" altLang="en-US" dirty="0" smtClean="0"/>
              <a:t> 관계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이를 만족하는 </a:t>
            </a:r>
            <a:r>
              <a:rPr lang="en-US" altLang="ko-KR" dirty="0" smtClean="0"/>
              <a:t>(x, y)</a:t>
            </a:r>
            <a:r>
              <a:rPr lang="ko-KR" altLang="en-US" dirty="0" smtClean="0"/>
              <a:t>를 구하면 </a:t>
            </a:r>
            <a:r>
              <a:rPr lang="en-US" altLang="ko-KR" dirty="0" smtClean="0"/>
              <a:t>g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</a:t>
            </a:r>
            <a:r>
              <a:rPr lang="ko-KR" altLang="en-US" dirty="0" smtClean="0"/>
              <a:t>가 접하는 점을 찾을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이를 일반화하면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406" y="3758406"/>
            <a:ext cx="1390650" cy="485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027" y="4702873"/>
            <a:ext cx="7584901" cy="10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7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라그랑주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승수법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수치적 해석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/>
                  <a:t>어떤 함수 </a:t>
                </a:r>
                <a:r>
                  <a:rPr lang="en-US" altLang="ko-KR" dirty="0" smtClean="0"/>
                  <a:t>f(x, y ,z)</a:t>
                </a:r>
                <a:r>
                  <a:rPr lang="ko-KR" altLang="en-US" dirty="0" smtClean="0"/>
                  <a:t>의 최솟값 또는 최댓값은 극점에 존재할 수 있으며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다변수</a:t>
                </a:r>
                <a:r>
                  <a:rPr lang="ko-KR" altLang="en-US" dirty="0" smtClean="0"/>
                  <a:t> 함수의 극점은 </a:t>
                </a:r>
                <a:r>
                  <a:rPr lang="ko-KR" altLang="en-US" dirty="0" err="1" smtClean="0"/>
                  <a:t>전미분</a:t>
                </a:r>
                <a:r>
                  <a:rPr lang="ko-KR" altLang="en-US" dirty="0" smtClean="0"/>
                  <a:t> </a:t>
                </a:r>
                <a:r>
                  <a:rPr lang="en-US" altLang="ko-KR" dirty="0" err="1" smtClean="0"/>
                  <a:t>df</a:t>
                </a:r>
                <a:r>
                  <a:rPr lang="en-US" altLang="ko-KR" dirty="0" smtClean="0"/>
                  <a:t>=0</a:t>
                </a:r>
                <a:r>
                  <a:rPr lang="ko-KR" altLang="en-US" dirty="0" smtClean="0"/>
                  <a:t>에 존재</a:t>
                </a:r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독</m:t>
                    </m:r>
                  </m:oMath>
                </a14:m>
                <a:r>
                  <a:rPr lang="ko-KR" altLang="en-US" dirty="0" smtClean="0"/>
                  <a:t>립</a:t>
                </a:r>
                <a:r>
                  <a:rPr lang="en-US" altLang="ko-KR" dirty="0" smtClean="0"/>
                  <a:t>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 smtClean="0"/>
                  <a:t>) 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smtClean="0"/>
                  <a:t>제약조건 </a:t>
                </a:r>
                <a:r>
                  <a:rPr lang="en-US" altLang="ko-KR" dirty="0" smtClean="0"/>
                  <a:t>g(</a:t>
                </a:r>
                <a:r>
                  <a:rPr lang="en-US" altLang="ko-KR" dirty="0" err="1" smtClean="0"/>
                  <a:t>x,y,z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에 대한 </a:t>
                </a:r>
                <a:r>
                  <a:rPr lang="ko-KR" altLang="en-US" dirty="0" err="1" smtClean="0"/>
                  <a:t>전미분</a:t>
                </a:r>
                <a:r>
                  <a:rPr lang="en-US" altLang="ko-KR" dirty="0" smtClean="0"/>
                  <a:t>: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 smtClean="0"/>
                  <a:t>dz</a:t>
                </a:r>
                <a:r>
                  <a:rPr lang="ko-KR" altLang="en-US" dirty="0" smtClean="0"/>
                  <a:t>로 전개한 식을 </a:t>
                </a:r>
                <a:r>
                  <a:rPr lang="en-US" altLang="ko-KR" dirty="0" err="1" smtClean="0"/>
                  <a:t>df</a:t>
                </a:r>
                <a:r>
                  <a:rPr lang="ko-KR" altLang="en-US" dirty="0" smtClean="0"/>
                  <a:t>에 대입</a:t>
                </a:r>
                <a:r>
                  <a:rPr lang="en-US" altLang="ko-KR" dirty="0" smtClean="0"/>
                  <a:t>: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892" y="3341302"/>
            <a:ext cx="5085517" cy="9311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091" y="4624388"/>
            <a:ext cx="3085145" cy="16875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743" y="4544628"/>
            <a:ext cx="5162550" cy="163830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737975" y="5489903"/>
            <a:ext cx="73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2068" y="5306219"/>
            <a:ext cx="5334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9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라그랑주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승수법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수치적 해석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918" y="1485709"/>
            <a:ext cx="6402562" cy="18723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59876" y="1690688"/>
            <a:ext cx="677917" cy="1667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60427" y="1685433"/>
            <a:ext cx="677917" cy="1667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634" y="1570802"/>
            <a:ext cx="1542438" cy="1896627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7901578" y="2421882"/>
            <a:ext cx="1100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8918" y="3767959"/>
            <a:ext cx="999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서로 독립적인 </a:t>
            </a:r>
            <a:r>
              <a:rPr lang="en-US" altLang="ko-KR" dirty="0" smtClean="0"/>
              <a:t>dx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dy</a:t>
            </a:r>
            <a:r>
              <a:rPr lang="ko-KR" altLang="en-US" dirty="0" smtClean="0"/>
              <a:t>를 포함하는 위 식을 만족하기 위해서는 아래와 같은 식이 성립한다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288" y="4478639"/>
            <a:ext cx="1409700" cy="8001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288" y="5299787"/>
            <a:ext cx="1438275" cy="8191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7272" y="4852112"/>
            <a:ext cx="3324225" cy="857250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2837793" y="5299787"/>
            <a:ext cx="867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56634" y="4478639"/>
            <a:ext cx="4051738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기하학적 해석에서 함수 </a:t>
            </a:r>
            <a:r>
              <a:rPr lang="en-US" altLang="ko-KR" dirty="0" smtClean="0"/>
              <a:t>f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gradient vector</a:t>
            </a:r>
            <a:r>
              <a:rPr lang="ko-KR" altLang="en-US" dirty="0" smtClean="0"/>
              <a:t>가 제약조건 </a:t>
            </a:r>
            <a:r>
              <a:rPr lang="en-US" altLang="ko-KR" dirty="0" smtClean="0"/>
              <a:t>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gradient vector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상수배</a:t>
            </a:r>
            <a:r>
              <a:rPr lang="ko-KR" altLang="en-US" dirty="0" smtClean="0"/>
              <a:t> 관계를 증명하였다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16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쌍대문제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최적화 이론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1064766" cy="47643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Primal problem vs Dual problem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쌍대</a:t>
            </a:r>
            <a:r>
              <a:rPr lang="ko-KR" altLang="en-US" dirty="0" smtClean="0"/>
              <a:t> 문제의 상한은 원초 문제의 하한이 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라그랑주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승수법과의</a:t>
            </a:r>
            <a:r>
              <a:rPr lang="ko-KR" altLang="en-US" dirty="0" smtClean="0"/>
              <a:t> 연관성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라그랑주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승수법은</a:t>
            </a:r>
            <a:r>
              <a:rPr lang="ko-KR" altLang="en-US" dirty="0" smtClean="0"/>
              <a:t> 최적화하려는 값에 형식적인 </a:t>
            </a:r>
            <a:r>
              <a:rPr lang="ko-KR" altLang="en-US" dirty="0" err="1" smtClean="0"/>
              <a:t>라그랑주</a:t>
            </a:r>
            <a:r>
              <a:rPr lang="ko-KR" altLang="en-US" dirty="0" smtClean="0"/>
              <a:t> 승수 항을 더하여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제약된 문제를 제약 없이 바꿈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최적화 문제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목적 함수의 값을 최대화 혹은 최소화 하는 변수 찾기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등식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라그랑주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승수법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부등식</a:t>
            </a:r>
            <a:r>
              <a:rPr lang="en-US" altLang="ko-KR" dirty="0" smtClean="0"/>
              <a:t>: KKT 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선형 계획법</a:t>
            </a:r>
            <a:r>
              <a:rPr lang="en-US" altLang="ko-KR" dirty="0" smtClean="0"/>
              <a:t>(linear programming): </a:t>
            </a:r>
            <a:r>
              <a:rPr lang="ko-KR" altLang="en-US" dirty="0" smtClean="0"/>
              <a:t>방정식 혹은 부등식 제한 조건을 가지는 선형 모형의 값을 최소화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이차 계획법</a:t>
            </a:r>
            <a:r>
              <a:rPr lang="en-US" altLang="ko-KR" dirty="0" smtClean="0"/>
              <a:t>(quadric programming): </a:t>
            </a:r>
            <a:r>
              <a:rPr lang="ko-KR" altLang="en-US" dirty="0" smtClean="0"/>
              <a:t>방정식 혹은 부등식 제한 조건을 가지는 이차 형식의 값을 최소화 </a:t>
            </a:r>
            <a:r>
              <a:rPr lang="en-US" altLang="ko-KR" dirty="0" smtClean="0"/>
              <a:t>(SVM)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38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쌍대문제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최적화 이론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1064766" cy="47643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Primal problem(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) + </a:t>
            </a:r>
            <a:r>
              <a:rPr lang="en-US" altLang="ko-KR" dirty="0" err="1" smtClean="0"/>
              <a:t>straint</a:t>
            </a:r>
            <a:r>
              <a:rPr lang="en-US" altLang="ko-KR" dirty="0" smtClean="0"/>
              <a:t> condition(</a:t>
            </a:r>
            <a:r>
              <a:rPr lang="ko-KR" altLang="en-US" dirty="0" smtClean="0"/>
              <a:t>제약조건</a:t>
            </a:r>
            <a:r>
              <a:rPr lang="en-US" altLang="ko-KR" dirty="0" smtClean="0"/>
              <a:t>) =&gt; </a:t>
            </a:r>
            <a:r>
              <a:rPr lang="ko-KR" altLang="en-US" dirty="0" err="1" smtClean="0"/>
              <a:t>쌍대</a:t>
            </a:r>
            <a:r>
              <a:rPr lang="ko-KR" altLang="en-US" dirty="0" smtClean="0"/>
              <a:t> 문제</a:t>
            </a:r>
            <a:r>
              <a:rPr lang="en-US" altLang="ko-KR" dirty="0" smtClean="0"/>
              <a:t>(dual problem)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Convex</a:t>
            </a:r>
            <a:r>
              <a:rPr lang="ko-KR" altLang="en-US" dirty="0" smtClean="0"/>
              <a:t>하지 않은 메인 문제와 같은 솔루션을 갖는 다른 문제</a:t>
            </a:r>
            <a:r>
              <a:rPr lang="en-US" altLang="ko-KR" dirty="0" smtClean="0"/>
              <a:t>(dual problem)</a:t>
            </a:r>
            <a:r>
              <a:rPr lang="ko-KR" altLang="en-US" dirty="0" smtClean="0"/>
              <a:t>을 풀어 문제 해결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이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라그랑주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승수법을</a:t>
            </a:r>
            <a:r>
              <a:rPr lang="ko-KR" altLang="en-US" dirty="0" smtClean="0"/>
              <a:t> 사용하여 메인 문제를 </a:t>
            </a:r>
            <a:r>
              <a:rPr lang="ko-KR" altLang="en-US" dirty="0" err="1" smtClean="0"/>
              <a:t>컨벡스한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쌍대문제로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KTT condition: </a:t>
            </a:r>
            <a:r>
              <a:rPr lang="ko-KR" altLang="en-US" dirty="0" smtClean="0"/>
              <a:t>등식의 </a:t>
            </a:r>
            <a:r>
              <a:rPr lang="ko-KR" altLang="en-US" dirty="0" err="1" smtClean="0"/>
              <a:t>제약식이</a:t>
            </a:r>
            <a:r>
              <a:rPr lang="ko-KR" altLang="en-US" dirty="0" smtClean="0"/>
              <a:t> 있는 최적화 문제를 푸는 것을 </a:t>
            </a:r>
            <a:r>
              <a:rPr lang="ko-KR" altLang="en-US" dirty="0" err="1" smtClean="0"/>
              <a:t>라그랑주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승수법이라</a:t>
            </a:r>
            <a:r>
              <a:rPr lang="ko-KR" altLang="en-US" dirty="0" smtClean="0"/>
              <a:t> 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부등식의 제한 조건에서도 이를 사용할 수 있도록 확장시킨 것을 </a:t>
            </a:r>
            <a:r>
              <a:rPr lang="en-US" altLang="ko-KR" dirty="0" smtClean="0"/>
              <a:t>KKT</a:t>
            </a:r>
            <a:r>
              <a:rPr lang="ko-KR" altLang="en-US" dirty="0" smtClean="0"/>
              <a:t>조건이라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135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SVM (support vector machine)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4"/>
            <a:ext cx="10891345" cy="45909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데이터가 어느 카테고리에 속할지 판단하는 이진 선형 분류 모델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Margin</a:t>
            </a:r>
            <a:r>
              <a:rPr lang="ko-KR" altLang="en-US" dirty="0" smtClean="0"/>
              <a:t>의 최대화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Margin: </a:t>
            </a:r>
            <a:r>
              <a:rPr lang="ko-KR" altLang="en-US" dirty="0" smtClean="0"/>
              <a:t>분류 선과 가장 가까운 양 옆 데이터와의 거리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Support vector: </a:t>
            </a:r>
            <a:r>
              <a:rPr lang="ko-KR" altLang="en-US" dirty="0" smtClean="0"/>
              <a:t>분류 선과 가장 가까운 데이터 포인트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Decision boundary: </a:t>
            </a:r>
            <a:r>
              <a:rPr lang="ko-KR" altLang="en-US" dirty="0" smtClean="0"/>
              <a:t>분류 선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구분 선</a:t>
            </a:r>
            <a:r>
              <a:rPr lang="en-US" altLang="ko-KR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Robustness: Margin</a:t>
            </a:r>
            <a:r>
              <a:rPr lang="ko-KR" altLang="en-US" dirty="0" smtClean="0"/>
              <a:t>을 최대화 하면 </a:t>
            </a:r>
            <a:r>
              <a:rPr lang="en-US" altLang="ko-KR" dirty="0" smtClean="0"/>
              <a:t>robustness</a:t>
            </a:r>
            <a:r>
              <a:rPr lang="ko-KR" altLang="en-US" dirty="0" smtClean="0"/>
              <a:t>도 최대화 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Robustness = outlier</a:t>
            </a:r>
            <a:r>
              <a:rPr lang="ko-KR" altLang="en-US" dirty="0" smtClean="0"/>
              <a:t>의 영향을 받지 않는다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데이터를 정확히 분류하는 범위를 먼저 찾은 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범위 안에서 </a:t>
            </a:r>
            <a:r>
              <a:rPr lang="en-US" altLang="ko-KR" dirty="0" smtClean="0"/>
              <a:t>margin</a:t>
            </a:r>
            <a:r>
              <a:rPr lang="ko-KR" altLang="en-US" dirty="0" smtClean="0"/>
              <a:t>을 최대화하는 </a:t>
            </a:r>
            <a:r>
              <a:rPr lang="ko-KR" altLang="en-US" dirty="0" err="1" smtClean="0"/>
              <a:t>구분선을</a:t>
            </a:r>
            <a:r>
              <a:rPr lang="ko-KR" altLang="en-US" dirty="0" smtClean="0"/>
              <a:t> 선택해야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54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SVM (support vector machine)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/>
                  <a:t>분할 </a:t>
                </a:r>
                <a:r>
                  <a:rPr lang="ko-KR" altLang="en-US" dirty="0" err="1" smtClean="0"/>
                  <a:t>초평면</a:t>
                </a:r>
                <a:r>
                  <a:rPr lang="en-US" altLang="ko-KR" dirty="0" smtClean="0"/>
                  <a:t>(hyperplane)</a:t>
                </a:r>
                <a:r>
                  <a:rPr lang="ko-KR" altLang="en-US" dirty="0" smtClean="0"/>
                  <a:t> 선형 방정식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/>
                  <a:t>W: </a:t>
                </a:r>
                <a:r>
                  <a:rPr lang="ko-KR" altLang="en-US" dirty="0" smtClean="0"/>
                  <a:t>법선 벡터 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초평면의</a:t>
                </a:r>
                <a:r>
                  <a:rPr lang="ko-KR" altLang="en-US" dirty="0" smtClean="0"/>
                  <a:t> 방향 결정</a:t>
                </a:r>
                <a:r>
                  <a:rPr lang="en-US" altLang="ko-KR" dirty="0" smtClean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/>
                  <a:t>b: </a:t>
                </a:r>
                <a:r>
                  <a:rPr lang="ko-KR" altLang="en-US" dirty="0" smtClean="0"/>
                  <a:t>변위 항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초평면고</a:t>
                </a:r>
                <a:r>
                  <a:rPr lang="ko-KR" altLang="en-US" dirty="0" smtClean="0"/>
                  <a:t> 원점 사이 거리 결정</a:t>
                </a:r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/>
                  <a:t>샘플 공간의 </a:t>
                </a:r>
                <a:r>
                  <a:rPr lang="ko-KR" altLang="en-US" dirty="0" err="1" smtClean="0"/>
                  <a:t>임의점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x</a:t>
                </a:r>
                <a:r>
                  <a:rPr lang="ko-KR" altLang="en-US" dirty="0" smtClean="0"/>
                  <a:t>에서 초평면까지의 거리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altLang="ko-KR" dirty="0" smtClean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err="1" smtClean="0"/>
                  <a:t>초평면이</a:t>
                </a:r>
                <a:r>
                  <a:rPr lang="ko-KR" altLang="en-US" dirty="0" smtClean="0"/>
                  <a:t> 훈련 샘플을 정확히 분류할 수 있다고 가정한다면</a:t>
                </a:r>
                <a:r>
                  <a:rPr lang="en-US" altLang="ko-KR" dirty="0" smtClean="0"/>
                  <a:t>, 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≥ +1,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≤−1,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altLang="ko-KR" dirty="0" smtClean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dirty="0" smtClean="0"/>
                  <a:t>최대 마진의 분할 </a:t>
                </a:r>
                <a:r>
                  <a:rPr lang="ko-KR" altLang="en-US" dirty="0" err="1" smtClean="0"/>
                  <a:t>초평면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93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1133</Words>
  <Application>Microsoft Office PowerPoint</Application>
  <PresentationFormat>와이드스크린</PresentationFormat>
  <Paragraphs>163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Cambria Math</vt:lpstr>
      <vt:lpstr>Wingdings</vt:lpstr>
      <vt:lpstr>Office 테마</vt:lpstr>
      <vt:lpstr>SVM - 2</vt:lpstr>
      <vt:lpstr>라그랑주 승수법 – 기하학적 해석</vt:lpstr>
      <vt:lpstr>라그랑주 승수법 – 기하학적 해석</vt:lpstr>
      <vt:lpstr>라그랑주 승수법 – 수치적 해석</vt:lpstr>
      <vt:lpstr>라그랑주 승수법 – 수치적 해석</vt:lpstr>
      <vt:lpstr>쌍대문제 – 최적화 이론</vt:lpstr>
      <vt:lpstr>쌍대문제 – 최적화 이론</vt:lpstr>
      <vt:lpstr>SVM (support vector machine)</vt:lpstr>
      <vt:lpstr>SVM (support vector machine)</vt:lpstr>
      <vt:lpstr>SVM (support vector machine)</vt:lpstr>
      <vt:lpstr>6.4. 소프트 마진과 정규화</vt:lpstr>
      <vt:lpstr>6.4. 소프트 마진과 정규화</vt:lpstr>
      <vt:lpstr>6.4. 소프트 마진과 정규화 - 수식</vt:lpstr>
      <vt:lpstr>6.4. 소프트 마진과 정규화 - 수식</vt:lpstr>
      <vt:lpstr>6.4. 소프트 마진과 정규화 - 수식</vt:lpstr>
      <vt:lpstr>6.4. 소프트 마진과 정규화 - 수식</vt:lpstr>
      <vt:lpstr>6.4. 소프트 마진과 정규화 - 예시</vt:lpstr>
      <vt:lpstr>6.4. 소프트 마진과 정규화 - 예시</vt:lpstr>
      <vt:lpstr>6.5. 서포트 벡터 회귀 (support vector regression)</vt:lpstr>
      <vt:lpstr>6.5. 서포트 벡터 회귀 (support vector regression)</vt:lpstr>
      <vt:lpstr>6.5. kernel 기법</vt:lpstr>
      <vt:lpstr>6.5. kernel 기법</vt:lpstr>
      <vt:lpstr>6.5. kernel 기법</vt:lpstr>
      <vt:lpstr>6.5. kernel 기법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 - 2</dc:title>
  <dc:creator>user</dc:creator>
  <cp:lastModifiedBy>user</cp:lastModifiedBy>
  <cp:revision>100</cp:revision>
  <dcterms:created xsi:type="dcterms:W3CDTF">2021-02-22T01:47:58Z</dcterms:created>
  <dcterms:modified xsi:type="dcterms:W3CDTF">2021-02-24T11:01:33Z</dcterms:modified>
</cp:coreProperties>
</file>