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3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434" y="6572274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9347243" y="6564339"/>
            <a:ext cx="28448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8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9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8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8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5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1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3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0453-512B-405F-B152-C6CFD085E5C0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78A1-07EF-4009-8886-EB9E98DE5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04811"/>
              </p:ext>
            </p:extLst>
          </p:nvPr>
        </p:nvGraphicFramePr>
        <p:xfrm>
          <a:off x="1715129" y="851026"/>
          <a:ext cx="9203350" cy="5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</a:tblGrid>
              <a:tr h="597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11843"/>
              </p:ext>
            </p:extLst>
          </p:nvPr>
        </p:nvGraphicFramePr>
        <p:xfrm>
          <a:off x="1715129" y="2453489"/>
          <a:ext cx="9203350" cy="5975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  <a:gridCol w="920335"/>
              </a:tblGrid>
              <a:tr h="597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03820" y="255627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2006" y="255627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0192" y="255627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1752" y="255627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80133" y="255627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85479" y="255627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38915" y="2556270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96170" y="2556270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7419" y="2556270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1640" y="41645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Data[]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1640" y="200081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RangeSum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5223" y="4037846"/>
            <a:ext cx="1137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RangeSum</a:t>
            </a:r>
            <a:r>
              <a:rPr lang="en-US" altLang="ko-KR" sz="2800" dirty="0" smtClean="0"/>
              <a:t>[now] = max{</a:t>
            </a:r>
            <a:r>
              <a:rPr lang="en-US" altLang="ko-KR" sz="2800" dirty="0" err="1" smtClean="0"/>
              <a:t>RangeSum</a:t>
            </a:r>
            <a:r>
              <a:rPr lang="en-US" altLang="ko-KR" sz="2800" dirty="0" smtClean="0"/>
              <a:t>[now-1] + </a:t>
            </a:r>
            <a:r>
              <a:rPr lang="en-US" altLang="ko-KR" sz="2800" dirty="0" smtClean="0"/>
              <a:t>Data[now], Data[now]}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5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0"/>
          <a:stretch/>
        </p:blipFill>
        <p:spPr>
          <a:xfrm>
            <a:off x="1143000" y="3797300"/>
            <a:ext cx="9906000" cy="30607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874706" y="1922910"/>
            <a:ext cx="8420100" cy="13620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0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29321" y="246969"/>
            <a:ext cx="8915400" cy="3877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문제제시 </a:t>
            </a: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최장 증가 수열의 길이는</a:t>
            </a: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628775" y="1204899"/>
            <a:ext cx="8915400" cy="218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어떤 수열이 왼쪽에서 오른쪽으로 나열돼 있다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3, 2, 6, 4, 5, 1 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배열 순서를 유지하면서 크기가 점진적으로 커지는 가장 긴 부분수열의 길이는 얼마일까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08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25687" y="246969"/>
            <a:ext cx="8915400" cy="3877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LIS(Longest Increasing Subsequence)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628775" y="1204898"/>
            <a:ext cx="8915400" cy="446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최장 증가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수열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수열이 왼쪽에서 오른쪽으로 나열돼 있으면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배열 순서를 유지하면서 크기가 점진적으로 커지는 가장 긴 부분수열을 추출하는 문제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3, 2, 6, 4, 5, 1 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</a:t>
            </a:r>
            <a:r>
              <a:rPr kumimoji="1" lang="en-US" altLang="ko-KR" sz="18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6, </a:t>
            </a:r>
            <a:r>
              <a:rPr kumimoji="1" lang="en-US" altLang="ko-KR" sz="1800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4, 5,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최장 증가 수열은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2, 4, 5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길이는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구할 수 있을까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9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63587"/>
              </p:ext>
            </p:extLst>
          </p:nvPr>
        </p:nvGraphicFramePr>
        <p:xfrm>
          <a:off x="1621121" y="4626186"/>
          <a:ext cx="85550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004"/>
                <a:gridCol w="1224688"/>
                <a:gridCol w="1578737"/>
                <a:gridCol w="1568873"/>
                <a:gridCol w="1615951"/>
                <a:gridCol w="13307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LIS(1)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LIS(2)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LIS(3)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LIS(4)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LIS(5)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LIS(6)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99528"/>
              </p:ext>
            </p:extLst>
          </p:nvPr>
        </p:nvGraphicFramePr>
        <p:xfrm>
          <a:off x="1630174" y="3159525"/>
          <a:ext cx="85550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004"/>
                <a:gridCol w="1224688"/>
                <a:gridCol w="1578737"/>
                <a:gridCol w="1568873"/>
                <a:gridCol w="1615951"/>
                <a:gridCol w="13307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93532" y="49825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693707" y="49825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265332" y="49825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836957" y="49825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9384347" y="49825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55851" y="5487423"/>
            <a:ext cx="593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2, 6</a:t>
            </a:r>
          </a:p>
          <a:p>
            <a:pPr algn="ctr"/>
            <a:r>
              <a:rPr lang="en-US" altLang="ko-KR" b="1" dirty="0" smtClean="0"/>
              <a:t>3, 6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247555" y="5487423"/>
            <a:ext cx="593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2, 4</a:t>
            </a:r>
          </a:p>
          <a:p>
            <a:pPr algn="ctr"/>
            <a:r>
              <a:rPr lang="en-US" altLang="ko-KR" b="1" dirty="0" smtClean="0"/>
              <a:t>3, 4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504685" y="5487423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2, 4, 5</a:t>
            </a:r>
          </a:p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, 4, 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29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631950" y="225426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DP </a:t>
            </a:r>
            <a:r>
              <a:rPr lang="ko-KR" altLang="en-US" sz="2800" b="1" spc="-1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접근 방법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636183" y="1196976"/>
            <a:ext cx="8915400" cy="421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  <a:defRPr kumimoji="1" sz="21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kumimoji="1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lnSpc>
                <a:spcPts val="3500"/>
              </a:lnSpc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1500"/>
            </a:lvl3pPr>
            <a:lvl4pPr marL="1600200" indent="-228600">
              <a:lnSpc>
                <a:spcPts val="3500"/>
              </a:lnSpc>
              <a:spcBef>
                <a:spcPct val="20000"/>
              </a:spcBef>
              <a:buFont typeface="Arial" pitchFamily="34" charset="0"/>
              <a:buChar char="–"/>
              <a:defRPr sz="1200"/>
            </a:lvl4pPr>
            <a:lvl5pPr marL="2057400" indent="-228600">
              <a:lnSpc>
                <a:spcPts val="3500"/>
              </a:lnSpc>
              <a:spcBef>
                <a:spcPct val="20000"/>
              </a:spcBef>
              <a:buFont typeface="Arial" pitchFamily="34" charset="0"/>
              <a:buChar char="»"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DP</a:t>
            </a:r>
            <a:r>
              <a:rPr lang="ko-KR" altLang="en-US" dirty="0"/>
              <a:t>접근 알고리즘</a:t>
            </a:r>
            <a:endParaRPr lang="en-US" altLang="ko-KR" dirty="0"/>
          </a:p>
          <a:p>
            <a:pPr lvl="1"/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{ 3, 2, 6, 4, 5, 1}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9448" y="2127048"/>
            <a:ext cx="8570602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700" b="1" dirty="0"/>
              <a:t>FOR</a:t>
            </a:r>
            <a:r>
              <a:rPr lang="pt-BR" altLang="ko-KR" sz="1700" dirty="0"/>
              <a:t> </a:t>
            </a:r>
            <a:r>
              <a:rPr lang="pt-BR" altLang="ko-KR" sz="1700" dirty="0"/>
              <a:t>i </a:t>
            </a:r>
            <a:r>
              <a:rPr lang="pt-BR" altLang="ko-KR" sz="1700" b="1" dirty="0"/>
              <a:t>in</a:t>
            </a:r>
            <a:r>
              <a:rPr lang="pt-BR" altLang="ko-KR" sz="1700" dirty="0"/>
              <a:t> </a:t>
            </a:r>
            <a:r>
              <a:rPr lang="pt-BR" altLang="ko-KR" sz="1700" dirty="0"/>
              <a:t>1 </a:t>
            </a:r>
            <a:r>
              <a:rPr lang="en-US" altLang="ko-KR" sz="1700" b="1" dirty="0">
                <a:latin typeface="Consolas" pitchFamily="49" charset="0"/>
                <a:cs typeface="Consolas" pitchFamily="49" charset="0"/>
              </a:rPr>
              <a:t>→</a:t>
            </a:r>
            <a:r>
              <a:rPr lang="pt-BR" altLang="ko-KR" sz="1700" dirty="0"/>
              <a:t> n</a:t>
            </a:r>
            <a:endParaRPr lang="pt-BR" altLang="ko-KR" sz="1700" dirty="0"/>
          </a:p>
          <a:p>
            <a:r>
              <a:rPr lang="en-US" altLang="ko-KR" sz="1700" dirty="0"/>
              <a:t>	LIS[i] </a:t>
            </a:r>
            <a:r>
              <a:rPr lang="en-US" altLang="ko-KR" sz="1700" dirty="0"/>
              <a:t>= 1</a:t>
            </a:r>
          </a:p>
          <a:p>
            <a:r>
              <a:rPr lang="en-US" altLang="ko-KR" sz="1700" dirty="0"/>
              <a:t>	</a:t>
            </a:r>
            <a:r>
              <a:rPr lang="en-US" altLang="ko-KR" sz="1700" b="1" dirty="0"/>
              <a:t>FOR</a:t>
            </a:r>
            <a:r>
              <a:rPr lang="pl-PL" altLang="ko-KR" sz="1700" dirty="0"/>
              <a:t> </a:t>
            </a:r>
            <a:r>
              <a:rPr lang="pl-PL" altLang="ko-KR" sz="1700" dirty="0"/>
              <a:t>j </a:t>
            </a:r>
            <a:r>
              <a:rPr lang="en-US" altLang="ko-KR" sz="1700" b="1" dirty="0"/>
              <a:t>in</a:t>
            </a:r>
            <a:r>
              <a:rPr lang="pl-PL" altLang="ko-KR" sz="1700" dirty="0"/>
              <a:t> </a:t>
            </a:r>
            <a:r>
              <a:rPr lang="pl-PL" altLang="ko-KR" sz="1700" dirty="0"/>
              <a:t>1 </a:t>
            </a:r>
            <a:r>
              <a:rPr lang="en-US" altLang="ko-KR" sz="1700" b="1" dirty="0">
                <a:latin typeface="Consolas" pitchFamily="49" charset="0"/>
                <a:cs typeface="Consolas" pitchFamily="49" charset="0"/>
              </a:rPr>
              <a:t>→</a:t>
            </a:r>
            <a:r>
              <a:rPr lang="pl-PL" altLang="ko-KR" sz="1700" dirty="0"/>
              <a:t> </a:t>
            </a:r>
            <a:r>
              <a:rPr lang="pl-PL" altLang="ko-KR" sz="1700" dirty="0"/>
              <a:t>i − </a:t>
            </a:r>
            <a:r>
              <a:rPr lang="pl-PL" altLang="ko-KR" sz="1700" dirty="0"/>
              <a:t>1</a:t>
            </a:r>
            <a:endParaRPr lang="pl-PL" altLang="ko-KR" sz="1700" dirty="0"/>
          </a:p>
          <a:p>
            <a:r>
              <a:rPr lang="en-US" altLang="ko-KR" sz="1700" dirty="0"/>
              <a:t>		</a:t>
            </a:r>
            <a:r>
              <a:rPr lang="en-US" altLang="ko-KR" sz="1700" b="1" dirty="0"/>
              <a:t>IF</a:t>
            </a:r>
            <a:r>
              <a:rPr lang="en-US" altLang="ko-KR" sz="1700" dirty="0"/>
              <a:t> </a:t>
            </a:r>
            <a:r>
              <a:rPr lang="en-US" altLang="ko-KR" sz="1700" dirty="0"/>
              <a:t>a</a:t>
            </a:r>
            <a:r>
              <a:rPr lang="en-US" altLang="ko-KR" sz="1700" baseline="-25000" dirty="0"/>
              <a:t>j</a:t>
            </a:r>
            <a:r>
              <a:rPr lang="en-US" altLang="ko-KR" sz="1700" dirty="0"/>
              <a:t> &lt; a</a:t>
            </a:r>
            <a:r>
              <a:rPr lang="en-US" altLang="ko-KR" sz="1700" baseline="-25000" dirty="0"/>
              <a:t>i</a:t>
            </a:r>
            <a:r>
              <a:rPr lang="en-US" altLang="ko-KR" sz="1700" dirty="0"/>
              <a:t> </a:t>
            </a:r>
            <a:r>
              <a:rPr lang="en-US" altLang="ko-KR" sz="1700" b="1" dirty="0"/>
              <a:t>AND</a:t>
            </a:r>
            <a:r>
              <a:rPr lang="en-US" altLang="ko-KR" sz="1700" dirty="0"/>
              <a:t> </a:t>
            </a:r>
            <a:r>
              <a:rPr lang="en-US" altLang="ko-KR" sz="1700" dirty="0"/>
              <a:t>1 + </a:t>
            </a:r>
            <a:r>
              <a:rPr lang="en-US" altLang="ko-KR" sz="1700" dirty="0"/>
              <a:t>LIS[j] </a:t>
            </a:r>
            <a:r>
              <a:rPr lang="en-US" altLang="ko-KR" sz="1700" dirty="0"/>
              <a:t>&gt; </a:t>
            </a:r>
            <a:r>
              <a:rPr lang="en-US" altLang="ko-KR" sz="1700" dirty="0"/>
              <a:t>LIS[i]</a:t>
            </a:r>
            <a:endParaRPr lang="en-US" altLang="ko-KR" sz="1700" dirty="0"/>
          </a:p>
          <a:p>
            <a:r>
              <a:rPr lang="en-US" altLang="ko-KR" sz="1700" dirty="0"/>
              <a:t>			LIS[i] </a:t>
            </a:r>
            <a:r>
              <a:rPr lang="en-US" altLang="ko-KR" sz="1700" dirty="0"/>
              <a:t>= 1 + </a:t>
            </a:r>
            <a:r>
              <a:rPr lang="en-US" altLang="ko-KR" sz="1700" dirty="0"/>
              <a:t>LIS[j]</a:t>
            </a:r>
            <a:endParaRPr lang="en-US" altLang="ko-KR" sz="1700" dirty="0"/>
          </a:p>
          <a:p>
            <a:r>
              <a:rPr lang="en-US" altLang="ko-KR" sz="1700" dirty="0"/>
              <a:t>RETURN max LIS[]</a:t>
            </a:r>
            <a:endParaRPr lang="ko-KR" altLang="en-US" sz="1700" baseline="-25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992313" y="4617132"/>
          <a:ext cx="85550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004"/>
                <a:gridCol w="1224688"/>
                <a:gridCol w="1578737"/>
                <a:gridCol w="1568873"/>
                <a:gridCol w="1615951"/>
                <a:gridCol w="13307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LIS(1)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LIS(2)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LIS(3)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LIS(4)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LIS(5)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LIS(6)</a:t>
                      </a:r>
                      <a:endParaRPr lang="ko-KR" altLang="en-US" b="1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{3,6} : 2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{3,4} : 2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{3,4,5} : 3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9060" marR="990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6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258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샘물체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문제제시 : 최장 증가 수열의 길이는?</vt:lpstr>
      <vt:lpstr>LIS(Longest Increasing Subsequence)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dcterms:created xsi:type="dcterms:W3CDTF">2019-03-14T23:27:56Z</dcterms:created>
  <dcterms:modified xsi:type="dcterms:W3CDTF">2019-03-15T00:00:06Z</dcterms:modified>
</cp:coreProperties>
</file>