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4046" autoAdjust="0"/>
  </p:normalViewPr>
  <p:slideViewPr>
    <p:cSldViewPr>
      <p:cViewPr varScale="1">
        <p:scale>
          <a:sx n="70" d="100"/>
          <a:sy n="70" d="100"/>
        </p:scale>
        <p:origin x="99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 sz="2400"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 sz="2000">
                <a:latin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Longest Common Subsequence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Memoization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4" y="1268760"/>
            <a:ext cx="86201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292080" y="1340768"/>
            <a:ext cx="3600879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Length of LCS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908125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664275"/>
            <a:ext cx="2133600" cy="365125"/>
          </a:xfr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"/>
          <a:stretch/>
        </p:blipFill>
        <p:spPr bwMode="auto">
          <a:xfrm>
            <a:off x="290512" y="1288653"/>
            <a:ext cx="8562975" cy="56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071934" y="3951239"/>
          <a:ext cx="4762510" cy="292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6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62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21961">
                <a:tc rowSpan="2"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         y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96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24129" y="1488904"/>
            <a:ext cx="3036494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LCS </a:t>
            </a:r>
            <a:r>
              <a:rPr lang="en-US" altLang="ko-KR" dirty="0" smtClean="0"/>
              <a:t>Dynamic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>
                <a:latin typeface="Comic Sans MS" pitchFamily="66" charset="0"/>
                <a:ea typeface="굴림" charset="-127"/>
                <a:sym typeface="Symbol" pitchFamily="18" charset="2"/>
              </a:rPr>
              <a:t>			0				if i = 0 or j = 0</a:t>
            </a:r>
          </a:p>
          <a:p>
            <a:pPr lvl="1">
              <a:buNone/>
            </a:pPr>
            <a:r>
              <a:rPr lang="en-US" altLang="ko-KR" dirty="0">
                <a:latin typeface="Comic Sans MS" pitchFamily="66" charset="0"/>
                <a:ea typeface="굴림" charset="-127"/>
                <a:sym typeface="Symbol" pitchFamily="18" charset="2"/>
              </a:rPr>
              <a:t>c[i, j] = 	c[i-1, j-1] + 1			if x</a:t>
            </a:r>
            <a:r>
              <a:rPr lang="en-US" altLang="ko-KR" baseline="-25000" dirty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dirty="0">
                <a:latin typeface="Comic Sans MS" pitchFamily="66" charset="0"/>
                <a:ea typeface="굴림" charset="-127"/>
                <a:sym typeface="Symbol" pitchFamily="18" charset="2"/>
              </a:rPr>
              <a:t> = </a:t>
            </a:r>
            <a:r>
              <a:rPr lang="en-US" altLang="ko-KR" dirty="0" err="1"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baseline="-25000" dirty="0">
              <a:latin typeface="Comic Sans MS" pitchFamily="66" charset="0"/>
              <a:ea typeface="굴림" charset="-127"/>
              <a:sym typeface="Symbol" pitchFamily="18" charset="2"/>
            </a:endParaRPr>
          </a:p>
          <a:p>
            <a:pPr lvl="1">
              <a:buNone/>
            </a:pPr>
            <a:r>
              <a:rPr lang="en-US" altLang="ko-KR" dirty="0">
                <a:latin typeface="Comic Sans MS" pitchFamily="66" charset="0"/>
                <a:ea typeface="굴림" charset="-127"/>
                <a:sym typeface="Symbol" pitchFamily="18" charset="2"/>
              </a:rPr>
              <a:t>			max(c[i, j-1], c[i-1, j])	</a:t>
            </a:r>
            <a:r>
              <a:rPr lang="en-US" altLang="ko-KR" dirty="0" smtClean="0">
                <a:latin typeface="Comic Sans MS" pitchFamily="66" charset="0"/>
                <a:ea typeface="굴림" charset="-127"/>
                <a:sym typeface="Symbol" pitchFamily="18" charset="2"/>
              </a:rPr>
              <a:t>	if </a:t>
            </a:r>
            <a:r>
              <a:rPr lang="en-US" altLang="ko-KR" dirty="0">
                <a:latin typeface="Comic Sans MS" pitchFamily="66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 baseline="-25000" dirty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dirty="0">
                <a:latin typeface="Comic Sans MS" pitchFamily="66" charset="0"/>
                <a:ea typeface="굴림" charset="-127"/>
                <a:sym typeface="Symbol" pitchFamily="18" charset="2"/>
              </a:rPr>
              <a:t>  </a:t>
            </a:r>
            <a:r>
              <a:rPr lang="en-US" altLang="ko-KR" dirty="0" err="1"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dirty="0"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2019300" y="1243013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/>
          </p:nvPr>
        </p:nvGraphicFramePr>
        <p:xfrm>
          <a:off x="3203575" y="3713485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3338513" y="3345185"/>
            <a:ext cx="41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y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j:</a:t>
            </a:r>
            <a:endParaRPr lang="en-US" altLang="ko-KR">
              <a:latin typeface="Comic Sans MS" pitchFamily="66" charset="0"/>
              <a:ea typeface="굴림" charset="-127"/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727325" y="6045522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x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m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3876675" y="334518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y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4438650" y="3345185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y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2</a:t>
            </a:r>
          </a:p>
        </p:txBody>
      </p:sp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6097588" y="3345185"/>
            <a:ext cx="38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y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n</a:t>
            </a:r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2801938" y="4157985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x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14" name="Text Box 62"/>
          <p:cNvSpPr txBox="1">
            <a:spLocks noChangeArrowheads="1"/>
          </p:cNvSpPr>
          <p:nvPr/>
        </p:nvSpPr>
        <p:spPr bwMode="auto">
          <a:xfrm>
            <a:off x="2765425" y="460089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x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2</a:t>
            </a:r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2765425" y="3794447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x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i</a:t>
            </a:r>
          </a:p>
        </p:txBody>
      </p:sp>
      <p:sp>
        <p:nvSpPr>
          <p:cNvPr id="16" name="Text Box 64"/>
          <p:cNvSpPr txBox="1">
            <a:spLocks noChangeArrowheads="1"/>
          </p:cNvSpPr>
          <p:nvPr/>
        </p:nvSpPr>
        <p:spPr bwMode="auto">
          <a:xfrm>
            <a:off x="4787900" y="6494785"/>
            <a:ext cx="27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j</a:t>
            </a:r>
          </a:p>
        </p:txBody>
      </p:sp>
      <p:sp>
        <p:nvSpPr>
          <p:cNvPr id="17" name="Text Box 65"/>
          <p:cNvSpPr txBox="1">
            <a:spLocks noChangeArrowheads="1"/>
          </p:cNvSpPr>
          <p:nvPr/>
        </p:nvSpPr>
        <p:spPr bwMode="auto">
          <a:xfrm>
            <a:off x="6653213" y="491681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i</a:t>
            </a:r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3340100" y="3068960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0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3878263" y="3068960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20" name="Text Box 68"/>
          <p:cNvSpPr txBox="1">
            <a:spLocks noChangeArrowheads="1"/>
          </p:cNvSpPr>
          <p:nvPr/>
        </p:nvSpPr>
        <p:spPr bwMode="auto">
          <a:xfrm>
            <a:off x="4440238" y="3068960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2</a:t>
            </a:r>
          </a:p>
        </p:txBody>
      </p:sp>
      <p:sp>
        <p:nvSpPr>
          <p:cNvPr id="21" name="Text Box 69"/>
          <p:cNvSpPr txBox="1">
            <a:spLocks noChangeArrowheads="1"/>
          </p:cNvSpPr>
          <p:nvPr/>
        </p:nvSpPr>
        <p:spPr bwMode="auto">
          <a:xfrm>
            <a:off x="6099175" y="3068960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n</a:t>
            </a:r>
          </a:p>
        </p:txBody>
      </p:sp>
      <p:sp>
        <p:nvSpPr>
          <p:cNvPr id="22" name="Text Box 70"/>
          <p:cNvSpPr txBox="1">
            <a:spLocks noChangeArrowheads="1"/>
          </p:cNvSpPr>
          <p:nvPr/>
        </p:nvSpPr>
        <p:spPr bwMode="auto">
          <a:xfrm>
            <a:off x="2347913" y="6047110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m</a:t>
            </a: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2422525" y="4159572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24" name="Text Box 72"/>
          <p:cNvSpPr txBox="1">
            <a:spLocks noChangeArrowheads="1"/>
          </p:cNvSpPr>
          <p:nvPr/>
        </p:nvSpPr>
        <p:spPr bwMode="auto">
          <a:xfrm>
            <a:off x="2386013" y="460248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2</a:t>
            </a:r>
          </a:p>
        </p:txBody>
      </p:sp>
      <p:sp>
        <p:nvSpPr>
          <p:cNvPr id="25" name="Text Box 73"/>
          <p:cNvSpPr txBox="1">
            <a:spLocks noChangeArrowheads="1"/>
          </p:cNvSpPr>
          <p:nvPr/>
        </p:nvSpPr>
        <p:spPr bwMode="auto">
          <a:xfrm>
            <a:off x="2386013" y="379603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0</a:t>
            </a:r>
          </a:p>
        </p:txBody>
      </p:sp>
      <p:grpSp>
        <p:nvGrpSpPr>
          <p:cNvPr id="26" name="Group 74"/>
          <p:cNvGrpSpPr>
            <a:grpSpLocks/>
          </p:cNvGrpSpPr>
          <p:nvPr/>
        </p:nvGrpSpPr>
        <p:grpSpPr bwMode="auto">
          <a:xfrm>
            <a:off x="3889375" y="5216847"/>
            <a:ext cx="2463800" cy="979488"/>
            <a:chOff x="2219" y="2979"/>
            <a:chExt cx="1552" cy="617"/>
          </a:xfrm>
        </p:grpSpPr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" name="Group 77"/>
          <p:cNvGrpSpPr>
            <a:grpSpLocks/>
          </p:cNvGrpSpPr>
          <p:nvPr/>
        </p:nvGrpSpPr>
        <p:grpSpPr bwMode="auto">
          <a:xfrm>
            <a:off x="3889375" y="4175447"/>
            <a:ext cx="3389313" cy="366713"/>
            <a:chOff x="2219" y="2323"/>
            <a:chExt cx="2135" cy="231"/>
          </a:xfrm>
        </p:grpSpPr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charset="-127"/>
                </a:rPr>
                <a:t>first</a:t>
              </a:r>
            </a:p>
          </p:txBody>
        </p:sp>
      </p:grpSp>
      <p:grpSp>
        <p:nvGrpSpPr>
          <p:cNvPr id="32" name="Group 80"/>
          <p:cNvGrpSpPr>
            <a:grpSpLocks/>
          </p:cNvGrpSpPr>
          <p:nvPr/>
        </p:nvGrpSpPr>
        <p:grpSpPr bwMode="auto">
          <a:xfrm>
            <a:off x="3889375" y="4640585"/>
            <a:ext cx="3757613" cy="366712"/>
            <a:chOff x="2219" y="2616"/>
            <a:chExt cx="2367" cy="231"/>
          </a:xfrm>
        </p:grpSpPr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charset="-127"/>
                </a:rPr>
                <a:t>second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25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LCS Dynamic Programming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471041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227191"/>
            <a:ext cx="2133600" cy="365125"/>
          </a:xfr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67593"/>
            <a:ext cx="8696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212229" y="1580522"/>
          <a:ext cx="4643470" cy="2928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4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21962">
                <a:tc rowSpan="2"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         y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96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67706" y="1083414"/>
            <a:ext cx="3556222" cy="110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9193" y="1052736"/>
            <a:ext cx="3556222" cy="489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9EFDC"/>
              </a:clrFrom>
              <a:clrTo>
                <a:srgbClr val="E9EF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8" b="1689"/>
          <a:stretch/>
        </p:blipFill>
        <p:spPr bwMode="auto">
          <a:xfrm>
            <a:off x="176724" y="1317473"/>
            <a:ext cx="8972550" cy="522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9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LCS Table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88" b="79239"/>
          <a:stretch>
            <a:fillRect/>
          </a:stretch>
        </p:blipFill>
        <p:spPr bwMode="auto">
          <a:xfrm>
            <a:off x="5956079" y="428604"/>
            <a:ext cx="3187921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571612"/>
          <a:ext cx="6072220" cy="49757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7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7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271939">
                <a:tc rowSpan="2"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            y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48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ko-KR" altLang="en-U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8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kern="1200" dirty="0" smtClean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8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400" b="1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8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kern="1200" dirty="0" smtClean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3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9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3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4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9" t="7785" b="84429"/>
          <a:stretch>
            <a:fillRect/>
          </a:stretch>
        </p:blipFill>
        <p:spPr bwMode="auto">
          <a:xfrm>
            <a:off x="6715140" y="2214554"/>
            <a:ext cx="2228816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6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LCS </a:t>
            </a:r>
            <a:r>
              <a:rPr lang="en-US" altLang="ko-KR" dirty="0" smtClean="0"/>
              <a:t>print out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4"/>
          <a:stretch>
            <a:fillRect/>
          </a:stretch>
        </p:blipFill>
        <p:spPr bwMode="auto">
          <a:xfrm>
            <a:off x="4643438" y="1238250"/>
            <a:ext cx="4421506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4282" y="1357298"/>
          <a:ext cx="4286278" cy="53648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7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70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2701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35448">
                <a:tc rowSpan="2"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   y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44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ko-KR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ko-KR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9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 smtClean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9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9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 smtClean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9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9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6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676152" y="1189806"/>
            <a:ext cx="4388792" cy="2167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Longest Common Subsequence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Input</a:t>
            </a:r>
          </a:p>
          <a:p>
            <a:pPr>
              <a:buNone/>
            </a:pPr>
            <a:r>
              <a:rPr lang="en-US" altLang="ko-KR" dirty="0" smtClean="0">
                <a:ea typeface="굴림" charset="-127"/>
              </a:rPr>
              <a:t>		X </a:t>
            </a:r>
            <a:r>
              <a:rPr lang="en-US" altLang="ko-KR" dirty="0">
                <a:ea typeface="굴림" charset="-127"/>
              </a:rPr>
              <a:t>= </a:t>
            </a:r>
            <a:r>
              <a:rPr lang="en-US" altLang="ko-KR" dirty="0">
                <a:ea typeface="굴림" charset="-127"/>
                <a:sym typeface="Symbol" pitchFamily="18" charset="2"/>
              </a:rPr>
              <a:t>x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1</a:t>
            </a:r>
            <a:r>
              <a:rPr lang="en-US" altLang="ko-KR" dirty="0">
                <a:ea typeface="굴림" charset="-127"/>
                <a:sym typeface="Symbol" pitchFamily="18" charset="2"/>
              </a:rPr>
              <a:t>, 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dirty="0">
                <a:ea typeface="굴림" charset="-127"/>
                <a:sym typeface="Symbol" pitchFamily="18" charset="2"/>
              </a:rPr>
              <a:t>, …,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x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m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  </a:t>
            </a:r>
            <a:r>
              <a:rPr lang="en-US" altLang="ko-KR" dirty="0" smtClean="0">
                <a:ea typeface="굴림" charset="-127"/>
              </a:rPr>
              <a:t>Y </a:t>
            </a:r>
            <a:r>
              <a:rPr lang="en-US" altLang="ko-KR" dirty="0">
                <a:ea typeface="굴림" charset="-127"/>
              </a:rPr>
              <a:t>= </a:t>
            </a:r>
            <a:r>
              <a:rPr lang="en-US" altLang="ko-KR" dirty="0">
                <a:ea typeface="굴림" charset="-127"/>
                <a:sym typeface="Symbol" pitchFamily="18" charset="2"/>
              </a:rPr>
              <a:t>y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1</a:t>
            </a:r>
            <a:r>
              <a:rPr lang="en-US" altLang="ko-KR" dirty="0">
                <a:ea typeface="굴림" charset="-127"/>
                <a:sym typeface="Symbol" pitchFamily="18" charset="2"/>
              </a:rPr>
              <a:t>, y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dirty="0">
                <a:ea typeface="굴림" charset="-127"/>
                <a:sym typeface="Symbol" pitchFamily="18" charset="2"/>
              </a:rPr>
              <a:t>, …,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n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</a:t>
            </a:r>
          </a:p>
          <a:p>
            <a:pPr>
              <a:buNone/>
            </a:pPr>
            <a:endParaRPr lang="en-US" altLang="ko-KR" dirty="0" smtClean="0">
              <a:ea typeface="굴림" charset="-127"/>
              <a:sym typeface="Symbol" pitchFamily="18" charset="2"/>
            </a:endParaRPr>
          </a:p>
          <a:p>
            <a:pPr>
              <a:buNone/>
            </a:pPr>
            <a:endParaRPr lang="en-US" altLang="ko-KR" dirty="0">
              <a:ea typeface="굴림" charset="-127"/>
              <a:sym typeface="Symbol" pitchFamily="18" charset="2"/>
            </a:endParaRPr>
          </a:p>
          <a:p>
            <a:pPr>
              <a:buNone/>
            </a:pPr>
            <a:r>
              <a:rPr lang="en-US" altLang="ko-KR" dirty="0" smtClean="0">
                <a:ea typeface="굴림" charset="-127"/>
                <a:sym typeface="Symbol" pitchFamily="18" charset="2"/>
              </a:rPr>
              <a:t>	X </a:t>
            </a:r>
            <a:r>
              <a:rPr lang="en-US" altLang="ko-KR" dirty="0">
                <a:ea typeface="굴림" charset="-127"/>
                <a:sym typeface="Symbol" pitchFamily="18" charset="2"/>
              </a:rPr>
              <a:t>= A, B, C, B, D, A, B       X = A, B, C, B, D, A, B</a:t>
            </a:r>
          </a:p>
          <a:p>
            <a:pPr>
              <a:buNone/>
            </a:pPr>
            <a:endParaRPr lang="en-US" altLang="ko-KR" dirty="0" smtClean="0">
              <a:ea typeface="굴림" charset="-127"/>
              <a:sym typeface="Symbol" pitchFamily="18" charset="2"/>
            </a:endParaRPr>
          </a:p>
          <a:p>
            <a:pPr>
              <a:buNone/>
            </a:pPr>
            <a:endParaRPr lang="en-US" altLang="ko-KR" dirty="0">
              <a:ea typeface="굴림" charset="-127"/>
              <a:sym typeface="Symbol" pitchFamily="18" charset="2"/>
            </a:endParaRPr>
          </a:p>
          <a:p>
            <a:pPr>
              <a:buNone/>
            </a:pPr>
            <a:r>
              <a:rPr lang="en-US" altLang="ko-KR" dirty="0" smtClean="0">
                <a:ea typeface="굴림" charset="-127"/>
                <a:sym typeface="Symbol" pitchFamily="18" charset="2"/>
              </a:rPr>
              <a:t>	Y </a:t>
            </a:r>
            <a:r>
              <a:rPr lang="en-US" altLang="ko-KR" dirty="0">
                <a:ea typeface="굴림" charset="-127"/>
                <a:sym typeface="Symbol" pitchFamily="18" charset="2"/>
              </a:rPr>
              <a:t>= B, D, C, A, B, A	    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     Y </a:t>
            </a:r>
            <a:r>
              <a:rPr lang="en-US" altLang="ko-KR" dirty="0">
                <a:ea typeface="굴림" charset="-127"/>
                <a:sym typeface="Symbol" pitchFamily="18" charset="2"/>
              </a:rPr>
              <a:t>= B, D, C, A, B, A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</a:t>
            </a:r>
          </a:p>
          <a:p>
            <a:pPr>
              <a:buNone/>
            </a:pPr>
            <a:endParaRPr lang="en-US" altLang="ko-KR" dirty="0">
              <a:ea typeface="굴림" charset="-127"/>
              <a:sym typeface="Symbol" pitchFamily="18" charset="2"/>
            </a:endParaRPr>
          </a:p>
          <a:p>
            <a:r>
              <a:rPr lang="en-US" altLang="ko-KR" dirty="0" smtClean="0"/>
              <a:t>LCS</a:t>
            </a:r>
          </a:p>
          <a:p>
            <a:pPr lvl="1"/>
            <a:r>
              <a:rPr lang="en-US" altLang="ko-KR" dirty="0" smtClean="0"/>
              <a:t>__________, __________, __________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length = ___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020409" y="3474980"/>
            <a:ext cx="266998" cy="650874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627784" y="3458144"/>
            <a:ext cx="0" cy="6572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995709" y="3545681"/>
            <a:ext cx="296639" cy="635000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785639" y="3539208"/>
            <a:ext cx="22225" cy="665162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966163" y="3539209"/>
            <a:ext cx="211137" cy="546919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6372200" y="3524128"/>
            <a:ext cx="992237" cy="680242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7162428" y="3539208"/>
            <a:ext cx="404018" cy="626077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7480579" y="3545681"/>
            <a:ext cx="674085" cy="658689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9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LCS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Brute-Force </a:t>
            </a:r>
            <a:r>
              <a:rPr lang="en-US" altLang="ko-KR" dirty="0" smtClean="0">
                <a:ea typeface="굴림" charset="-127"/>
              </a:rPr>
              <a:t>Solution </a:t>
            </a:r>
          </a:p>
          <a:p>
            <a:r>
              <a:rPr lang="en-US" altLang="ko-KR" dirty="0"/>
              <a:t>Input    </a:t>
            </a:r>
            <a:r>
              <a:rPr lang="en-US" altLang="ko-KR" dirty="0">
                <a:ea typeface="굴림" charset="-127"/>
              </a:rPr>
              <a:t>X = </a:t>
            </a:r>
            <a:r>
              <a:rPr lang="en-US" altLang="ko-KR" dirty="0">
                <a:ea typeface="굴림" charset="-127"/>
                <a:sym typeface="Symbol" pitchFamily="18" charset="2"/>
              </a:rPr>
              <a:t>x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1</a:t>
            </a:r>
            <a:r>
              <a:rPr lang="en-US" altLang="ko-KR" dirty="0">
                <a:ea typeface="굴림" charset="-127"/>
                <a:sym typeface="Symbol" pitchFamily="18" charset="2"/>
              </a:rPr>
              <a:t>, 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dirty="0">
                <a:ea typeface="굴림" charset="-127"/>
                <a:sym typeface="Symbol" pitchFamily="18" charset="2"/>
              </a:rPr>
              <a:t>, …,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x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m</a:t>
            </a:r>
            <a:r>
              <a:rPr lang="en-US" altLang="ko-KR" dirty="0">
                <a:ea typeface="굴림" charset="-127"/>
                <a:sym typeface="Symbol" pitchFamily="18" charset="2"/>
              </a:rPr>
              <a:t>  </a:t>
            </a:r>
            <a:r>
              <a:rPr lang="en-US" altLang="ko-KR" dirty="0">
                <a:ea typeface="굴림" charset="-127"/>
              </a:rPr>
              <a:t>Y = </a:t>
            </a:r>
            <a:r>
              <a:rPr lang="en-US" altLang="ko-KR" dirty="0">
                <a:ea typeface="굴림" charset="-127"/>
                <a:sym typeface="Symbol" pitchFamily="18" charset="2"/>
              </a:rPr>
              <a:t>y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1</a:t>
            </a:r>
            <a:r>
              <a:rPr lang="en-US" altLang="ko-KR" dirty="0">
                <a:ea typeface="굴림" charset="-127"/>
                <a:sym typeface="Symbol" pitchFamily="18" charset="2"/>
              </a:rPr>
              <a:t>, y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dirty="0">
                <a:ea typeface="굴림" charset="-127"/>
                <a:sym typeface="Symbol" pitchFamily="18" charset="2"/>
              </a:rPr>
              <a:t>, …,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ea typeface="굴림" charset="-127"/>
                <a:sym typeface="Symbol" pitchFamily="18" charset="2"/>
              </a:rPr>
              <a:t></a:t>
            </a:r>
          </a:p>
          <a:p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sz="2000" dirty="0" smtClean="0">
                <a:ea typeface="굴림" charset="-127"/>
              </a:rPr>
              <a:t>X → </a:t>
            </a:r>
            <a:r>
              <a:rPr lang="en-US" altLang="ko-KR" sz="2000" dirty="0" smtClean="0">
                <a:latin typeface="Comic Sans MS" pitchFamily="66" charset="0"/>
                <a:ea typeface="굴림" charset="-127"/>
              </a:rPr>
              <a:t>2</a:t>
            </a:r>
            <a:r>
              <a:rPr lang="en-US" altLang="ko-KR" sz="2000" baseline="30000" dirty="0" smtClean="0">
                <a:latin typeface="Comic Sans MS" pitchFamily="66" charset="0"/>
                <a:ea typeface="굴림" charset="-127"/>
              </a:rPr>
              <a:t>m 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</a:t>
            </a:r>
            <a:r>
              <a:rPr lang="en-US" altLang="ko-KR" sz="2000" dirty="0">
                <a:latin typeface="Comic Sans MS" pitchFamily="66" charset="0"/>
                <a:ea typeface="굴림" charset="-127"/>
              </a:rPr>
              <a:t>(n</a:t>
            </a:r>
            <a:r>
              <a:rPr lang="en-US" altLang="ko-KR" sz="2000" dirty="0" smtClean="0">
                <a:latin typeface="Comic Sans MS" pitchFamily="66" charset="0"/>
                <a:ea typeface="굴림" charset="-127"/>
              </a:rPr>
              <a:t>)</a:t>
            </a:r>
          </a:p>
          <a:p>
            <a:pPr lvl="1"/>
            <a:r>
              <a:rPr lang="en-US" altLang="ko-KR" sz="2000" dirty="0">
                <a:ea typeface="굴림" charset="-127"/>
              </a:rPr>
              <a:t>Running time: </a:t>
            </a: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</a:t>
            </a:r>
            <a:r>
              <a:rPr lang="en-US" altLang="ko-KR" sz="2000" dirty="0">
                <a:latin typeface="Comic Sans MS" pitchFamily="66" charset="0"/>
                <a:ea typeface="굴림" charset="-127"/>
              </a:rPr>
              <a:t>(n2</a:t>
            </a:r>
            <a:r>
              <a:rPr lang="en-US" altLang="ko-KR" sz="2000" baseline="30000" dirty="0">
                <a:latin typeface="Comic Sans MS" pitchFamily="66" charset="0"/>
                <a:ea typeface="굴림" charset="-127"/>
              </a:rPr>
              <a:t>m</a:t>
            </a:r>
            <a:r>
              <a:rPr lang="en-US" altLang="ko-KR" sz="2000" dirty="0">
                <a:latin typeface="Comic Sans MS" pitchFamily="66" charset="0"/>
                <a:ea typeface="굴림" charset="-127"/>
              </a:rPr>
              <a:t>)</a:t>
            </a: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ea typeface="굴림" charset="-127"/>
              <a:sym typeface="Symbol" pitchFamily="18" charset="2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characteristics of the LCS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1"/>
          <a:stretch/>
        </p:blipFill>
        <p:spPr bwMode="auto">
          <a:xfrm>
            <a:off x="470790" y="1629612"/>
            <a:ext cx="8505825" cy="204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6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characteristics of the LCS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109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>
                <a:ea typeface="굴림" charset="-127"/>
              </a:rPr>
              <a:t>Case 1: x</a:t>
            </a:r>
            <a:r>
              <a:rPr lang="en-US" altLang="ko-KR" baseline="-25000" dirty="0">
                <a:ea typeface="굴림" charset="-127"/>
              </a:rPr>
              <a:t>i</a:t>
            </a:r>
            <a:r>
              <a:rPr lang="en-US" altLang="ko-KR" dirty="0">
                <a:ea typeface="굴림" charset="-127"/>
              </a:rPr>
              <a:t> = </a:t>
            </a:r>
            <a:r>
              <a:rPr lang="en-US" altLang="ko-KR" dirty="0" err="1">
                <a:ea typeface="굴림" charset="-127"/>
              </a:rPr>
              <a:t>y</a:t>
            </a:r>
            <a:r>
              <a:rPr lang="en-US" altLang="ko-KR" baseline="-25000" dirty="0" err="1">
                <a:ea typeface="굴림" charset="-127"/>
              </a:rPr>
              <a:t>j</a:t>
            </a:r>
            <a:endParaRPr lang="en-US" altLang="ko-KR" baseline="-25000" dirty="0">
              <a:ea typeface="굴림" charset="-127"/>
            </a:endParaRPr>
          </a:p>
          <a:p>
            <a:pPr>
              <a:buNone/>
            </a:pPr>
            <a:r>
              <a:rPr lang="en-US" altLang="ko-KR" dirty="0">
                <a:solidFill>
                  <a:srgbClr val="DD0111"/>
                </a:solidFill>
                <a:latin typeface="Monotype Corsiva" pitchFamily="66" charset="0"/>
                <a:ea typeface="굴림" charset="-127"/>
                <a:sym typeface="Symbol" pitchFamily="18" charset="2"/>
              </a:rPr>
              <a:t>e.g.: 	</a:t>
            </a:r>
            <a:r>
              <a:rPr lang="en-US" altLang="ko-KR" dirty="0">
                <a:ea typeface="굴림" charset="-127"/>
                <a:sym typeface="Symbol" pitchFamily="18" charset="2"/>
              </a:rPr>
              <a:t>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i </a:t>
            </a:r>
            <a:r>
              <a:rPr lang="en-US" altLang="ko-KR" dirty="0">
                <a:ea typeface="굴림" charset="-127"/>
                <a:sym typeface="Symbol" pitchFamily="18" charset="2"/>
              </a:rPr>
              <a:t>= A, B, D, E</a:t>
            </a:r>
          </a:p>
          <a:p>
            <a:pPr>
              <a:buNone/>
            </a:pPr>
            <a:r>
              <a:rPr lang="en-US" altLang="ko-KR" dirty="0">
                <a:ea typeface="굴림" charset="-127"/>
                <a:sym typeface="Symbol" pitchFamily="18" charset="2"/>
              </a:rPr>
              <a:t>		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j</a:t>
            </a:r>
            <a:r>
              <a:rPr lang="en-US" altLang="ko-KR" dirty="0">
                <a:ea typeface="굴림" charset="-127"/>
                <a:sym typeface="Symbol" pitchFamily="18" charset="2"/>
              </a:rPr>
              <a:t> = Z, B, E</a:t>
            </a:r>
          </a:p>
          <a:p>
            <a:pPr>
              <a:buNone/>
            </a:pPr>
            <a:endParaRPr lang="en-US" altLang="ko-KR" dirty="0">
              <a:ea typeface="굴림" charset="-127"/>
              <a:sym typeface="Symbol" pitchFamily="18" charset="2"/>
            </a:endParaRPr>
          </a:p>
          <a:p>
            <a:pPr>
              <a:buNone/>
            </a:pPr>
            <a:r>
              <a:rPr lang="en-US" altLang="ko-KR" dirty="0" smtClean="0">
                <a:ea typeface="굴림" charset="-127"/>
                <a:sym typeface="Symbol" pitchFamily="18" charset="2"/>
              </a:rPr>
              <a:t>Case </a:t>
            </a:r>
            <a:r>
              <a:rPr lang="en-US" altLang="ko-KR" dirty="0">
                <a:ea typeface="굴림" charset="-127"/>
                <a:sym typeface="Symbol" pitchFamily="18" charset="2"/>
              </a:rPr>
              <a:t>2: </a:t>
            </a:r>
            <a:r>
              <a:rPr lang="en-US" altLang="ko-KR" dirty="0">
                <a:ea typeface="굴림" charset="-127"/>
              </a:rPr>
              <a:t>x</a:t>
            </a:r>
            <a:r>
              <a:rPr lang="en-US" altLang="ko-KR" baseline="-25000" dirty="0">
                <a:ea typeface="굴림" charset="-127"/>
              </a:rPr>
              <a:t>i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  <a:sym typeface="Symbol" pitchFamily="18" charset="2"/>
              </a:rPr>
              <a:t>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y</a:t>
            </a:r>
            <a:r>
              <a:rPr lang="en-US" altLang="ko-KR" baseline="-25000" dirty="0" err="1">
                <a:ea typeface="굴림" charset="-127"/>
              </a:rPr>
              <a:t>j</a:t>
            </a:r>
            <a:endParaRPr lang="en-US" altLang="ko-KR" baseline="-25000" dirty="0">
              <a:ea typeface="굴림" charset="-127"/>
            </a:endParaRPr>
          </a:p>
          <a:p>
            <a:pPr>
              <a:buNone/>
            </a:pPr>
            <a:r>
              <a:rPr lang="en-US" altLang="ko-KR" dirty="0">
                <a:solidFill>
                  <a:srgbClr val="DD0111"/>
                </a:solidFill>
                <a:latin typeface="Monotype Corsiva" pitchFamily="66" charset="0"/>
                <a:ea typeface="굴림" charset="-127"/>
                <a:sym typeface="Symbol" pitchFamily="18" charset="2"/>
              </a:rPr>
              <a:t>e.g.: 	</a:t>
            </a:r>
            <a:r>
              <a:rPr lang="en-US" altLang="ko-KR" dirty="0">
                <a:ea typeface="굴림" charset="-127"/>
                <a:sym typeface="Symbol" pitchFamily="18" charset="2"/>
              </a:rPr>
              <a:t>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i </a:t>
            </a:r>
            <a:r>
              <a:rPr lang="en-US" altLang="ko-KR" dirty="0">
                <a:ea typeface="굴림" charset="-127"/>
                <a:sym typeface="Symbol" pitchFamily="18" charset="2"/>
              </a:rPr>
              <a:t>= A, B, D, G</a:t>
            </a:r>
          </a:p>
          <a:p>
            <a:pPr>
              <a:buNone/>
            </a:pPr>
            <a:r>
              <a:rPr lang="en-US" altLang="ko-KR" dirty="0">
                <a:ea typeface="굴림" charset="-127"/>
                <a:sym typeface="Symbol" pitchFamily="18" charset="2"/>
              </a:rPr>
              <a:t>		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j</a:t>
            </a:r>
            <a:r>
              <a:rPr lang="en-US" altLang="ko-KR" dirty="0">
                <a:ea typeface="굴림" charset="-127"/>
                <a:sym typeface="Symbol" pitchFamily="18" charset="2"/>
              </a:rPr>
              <a:t> = Z, B, D</a:t>
            </a:r>
          </a:p>
          <a:p>
            <a:pPr>
              <a:buNone/>
            </a:pPr>
            <a:endParaRPr lang="en-US" altLang="ko-KR" dirty="0">
              <a:ea typeface="굴림" charset="-127"/>
              <a:sym typeface="Symbol" pitchFamily="18" charset="2"/>
            </a:endParaRPr>
          </a:p>
          <a:p>
            <a:pPr lvl="1"/>
            <a:r>
              <a:rPr lang="en-US" altLang="ko-KR" dirty="0">
                <a:ea typeface="굴림" charset="-127"/>
                <a:sym typeface="Symbol" pitchFamily="18" charset="2"/>
              </a:rPr>
              <a:t>Must solve two problems</a:t>
            </a:r>
          </a:p>
          <a:p>
            <a:pPr lvl="2"/>
            <a:r>
              <a:rPr lang="en-US" altLang="ko-KR" dirty="0">
                <a:ea typeface="굴림" charset="-127"/>
                <a:sym typeface="Symbol" pitchFamily="18" charset="2"/>
              </a:rPr>
              <a:t>find a LCS of 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i-1</a:t>
            </a:r>
            <a:r>
              <a:rPr lang="en-US" altLang="ko-KR" dirty="0">
                <a:ea typeface="굴림" charset="-127"/>
                <a:sym typeface="Symbol" pitchFamily="18" charset="2"/>
              </a:rPr>
              <a:t> and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j</a:t>
            </a:r>
            <a:r>
              <a:rPr lang="en-US" altLang="ko-KR" dirty="0">
                <a:ea typeface="굴림" charset="-127"/>
                <a:sym typeface="Symbol" pitchFamily="18" charset="2"/>
              </a:rPr>
              <a:t>: 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i-1 </a:t>
            </a:r>
            <a:r>
              <a:rPr lang="en-US" altLang="ko-KR" dirty="0">
                <a:ea typeface="굴림" charset="-127"/>
                <a:sym typeface="Symbol" pitchFamily="18" charset="2"/>
              </a:rPr>
              <a:t>= A, B, D and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j</a:t>
            </a:r>
            <a:r>
              <a:rPr lang="en-US" altLang="ko-KR" dirty="0">
                <a:ea typeface="굴림" charset="-127"/>
                <a:sym typeface="Symbol" pitchFamily="18" charset="2"/>
              </a:rPr>
              <a:t> = Z, B, D</a:t>
            </a:r>
          </a:p>
          <a:p>
            <a:pPr lvl="2"/>
            <a:r>
              <a:rPr lang="en-US" altLang="ko-KR" dirty="0">
                <a:ea typeface="굴림" charset="-127"/>
                <a:sym typeface="Symbol" pitchFamily="18" charset="2"/>
              </a:rPr>
              <a:t>find a LCS of 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i</a:t>
            </a:r>
            <a:r>
              <a:rPr lang="en-US" altLang="ko-KR" dirty="0">
                <a:ea typeface="굴림" charset="-127"/>
                <a:sym typeface="Symbol" pitchFamily="18" charset="2"/>
              </a:rPr>
              <a:t> and Y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j-1</a:t>
            </a:r>
            <a:r>
              <a:rPr lang="en-US" altLang="ko-KR" dirty="0">
                <a:ea typeface="굴림" charset="-127"/>
                <a:sym typeface="Symbol" pitchFamily="18" charset="2"/>
              </a:rPr>
              <a:t>: X</a:t>
            </a:r>
            <a:r>
              <a:rPr lang="en-US" altLang="ko-KR" baseline="-25000" dirty="0">
                <a:ea typeface="굴림" charset="-127"/>
                <a:sym typeface="Symbol" pitchFamily="18" charset="2"/>
              </a:rPr>
              <a:t>i </a:t>
            </a:r>
            <a:r>
              <a:rPr lang="en-US" altLang="ko-KR" dirty="0">
                <a:ea typeface="굴림" charset="-127"/>
                <a:sym typeface="Symbol" pitchFamily="18" charset="2"/>
              </a:rPr>
              <a:t>= A, B, D, G and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Y</a:t>
            </a:r>
            <a:r>
              <a:rPr lang="en-US" altLang="ko-KR" baseline="-25000" dirty="0" err="1">
                <a:ea typeface="굴림" charset="-127"/>
                <a:sym typeface="Symbol" pitchFamily="18" charset="2"/>
              </a:rPr>
              <a:t>j</a:t>
            </a:r>
            <a:r>
              <a:rPr lang="en-US" altLang="ko-KR" dirty="0">
                <a:ea typeface="굴림" charset="-127"/>
                <a:sym typeface="Symbol" pitchFamily="18" charset="2"/>
              </a:rPr>
              <a:t> = Z, B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</a:t>
            </a:r>
          </a:p>
          <a:p>
            <a:pPr lvl="2"/>
            <a:endParaRPr lang="en-US" altLang="ko-KR" dirty="0" smtClean="0">
              <a:ea typeface="굴림" charset="-127"/>
              <a:sym typeface="Symbol" pitchFamily="18" charset="2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600" dirty="0">
                <a:ea typeface="굴림" charset="-127"/>
                <a:sym typeface="Symbol" pitchFamily="18" charset="2"/>
              </a:rPr>
              <a:t>단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, c[i, j]</a:t>
            </a:r>
            <a:r>
              <a:rPr lang="ko-KR" altLang="en-US" sz="1600" dirty="0">
                <a:ea typeface="굴림" charset="-127"/>
                <a:sym typeface="Symbol" pitchFamily="18" charset="2"/>
              </a:rPr>
              <a:t>는 </a:t>
            </a:r>
            <a:r>
              <a:rPr lang="en-US" altLang="ko-KR" sz="1600" dirty="0">
                <a:ea typeface="굴림" charset="-127"/>
              </a:rPr>
              <a:t>X</a:t>
            </a:r>
            <a:r>
              <a:rPr lang="en-US" altLang="ko-KR" sz="1600" baseline="-25000" dirty="0">
                <a:ea typeface="굴림" charset="-127"/>
              </a:rPr>
              <a:t>i</a:t>
            </a:r>
            <a:r>
              <a:rPr lang="en-US" altLang="ko-KR" sz="1600" dirty="0">
                <a:ea typeface="굴림" charset="-127"/>
              </a:rPr>
              <a:t> = 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x</a:t>
            </a:r>
            <a:r>
              <a:rPr lang="en-US" altLang="ko-KR" sz="1600" baseline="-25000" dirty="0">
                <a:ea typeface="굴림" charset="-127"/>
                <a:sym typeface="Symbol" pitchFamily="18" charset="2"/>
              </a:rPr>
              <a:t>1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, x</a:t>
            </a:r>
            <a:r>
              <a:rPr lang="en-US" altLang="ko-KR" sz="1600" baseline="-25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, …, x</a:t>
            </a:r>
            <a:r>
              <a:rPr lang="en-US" altLang="ko-KR" sz="1600" baseline="-25000" dirty="0">
                <a:ea typeface="굴림" charset="-127"/>
                <a:sym typeface="Symbol" pitchFamily="18" charset="2"/>
              </a:rPr>
              <a:t>i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</a:t>
            </a:r>
            <a:r>
              <a:rPr lang="en-US" altLang="ko-KR" sz="1600" dirty="0">
                <a:ea typeface="굴림" charset="-127"/>
              </a:rPr>
              <a:t> and </a:t>
            </a:r>
            <a:r>
              <a:rPr lang="en-US" altLang="ko-KR" sz="1600" dirty="0" err="1">
                <a:ea typeface="굴림" charset="-127"/>
              </a:rPr>
              <a:t>Y</a:t>
            </a:r>
            <a:r>
              <a:rPr lang="en-US" altLang="ko-KR" sz="1600" baseline="-25000" dirty="0" err="1">
                <a:ea typeface="굴림" charset="-127"/>
              </a:rPr>
              <a:t>j</a:t>
            </a:r>
            <a:r>
              <a:rPr lang="en-US" altLang="ko-KR" sz="1600" dirty="0">
                <a:ea typeface="굴림" charset="-127"/>
              </a:rPr>
              <a:t> = 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y</a:t>
            </a:r>
            <a:r>
              <a:rPr lang="en-US" altLang="ko-KR" sz="1600" baseline="-25000" dirty="0">
                <a:ea typeface="굴림" charset="-127"/>
                <a:sym typeface="Symbol" pitchFamily="18" charset="2"/>
              </a:rPr>
              <a:t>1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, y</a:t>
            </a:r>
            <a:r>
              <a:rPr lang="en-US" altLang="ko-KR" sz="1600" baseline="-25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, …, </a:t>
            </a:r>
            <a:r>
              <a:rPr lang="en-US" altLang="ko-KR" sz="1600" dirty="0" err="1">
                <a:ea typeface="굴림" charset="-127"/>
                <a:sym typeface="Symbol" pitchFamily="18" charset="2"/>
              </a:rPr>
              <a:t>y</a:t>
            </a:r>
            <a:r>
              <a:rPr lang="en-US" altLang="ko-KR" sz="1600" baseline="-25000" dirty="0" err="1">
                <a:ea typeface="굴림" charset="-127"/>
                <a:sym typeface="Symbol" pitchFamily="18" charset="2"/>
              </a:rPr>
              <a:t>j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</a:t>
            </a:r>
            <a:r>
              <a:rPr lang="ko-KR" altLang="en-US" sz="1600" dirty="0">
                <a:sym typeface="Symbol" pitchFamily="18" charset="2"/>
              </a:rPr>
              <a:t> 의 </a:t>
            </a:r>
            <a:r>
              <a:rPr lang="en-US" altLang="ko-KR" sz="1600" dirty="0">
                <a:sym typeface="Symbol" pitchFamily="18" charset="2"/>
              </a:rPr>
              <a:t>LCS </a:t>
            </a:r>
            <a:r>
              <a:rPr lang="ko-KR" altLang="en-US" sz="1600" dirty="0">
                <a:sym typeface="Symbol" pitchFamily="18" charset="2"/>
              </a:rPr>
              <a:t>길이</a:t>
            </a:r>
            <a:endParaRPr lang="en-US" altLang="ko-KR" sz="1600" dirty="0">
              <a:sym typeface="Symbol" pitchFamily="18" charset="2"/>
            </a:endParaRPr>
          </a:p>
          <a:p>
            <a:pPr lvl="2"/>
            <a:endParaRPr lang="en-US" altLang="ko-KR" dirty="0">
              <a:ea typeface="굴림" charset="-127"/>
              <a:sym typeface="Symbol" pitchFamily="18" charset="2"/>
            </a:endParaRPr>
          </a:p>
          <a:p>
            <a:endParaRPr lang="en-US" altLang="ko-KR" dirty="0">
              <a:ea typeface="굴림" charset="-127"/>
              <a:sym typeface="Symbol" pitchFamily="18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45310" y="2142381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c[i, j] =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20072" y="2132856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c[i - 1, j - 1] + 1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129334" y="4230613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c[i, j] =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70759" y="4221088"/>
            <a:ext cx="436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max { c[</a:t>
            </a:r>
            <a:r>
              <a:rPr lang="en-US" altLang="ko-KR" sz="2800" dirty="0" err="1">
                <a:solidFill>
                  <a:srgbClr val="FF0000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800" dirty="0">
                <a:solidFill>
                  <a:srgbClr val="FF0000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 - 1, j], c[</a:t>
            </a:r>
            <a:r>
              <a:rPr lang="en-US" altLang="ko-KR" sz="2800" dirty="0" err="1">
                <a:solidFill>
                  <a:srgbClr val="FF0000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800" dirty="0">
                <a:solidFill>
                  <a:srgbClr val="FF0000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, j-1] } </a:t>
            </a:r>
          </a:p>
        </p:txBody>
      </p:sp>
    </p:spTree>
    <p:extLst>
      <p:ext uri="{BB962C8B-B14F-4D97-AF65-F5344CB8AC3E}">
        <p14:creationId xmlns:p14="http://schemas.microsoft.com/office/powerpoint/2010/main" val="1058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/>
              <a:t>recursive solution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1300178"/>
          </a:xfr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			0				if i = 0 or j = 0</a:t>
            </a:r>
          </a:p>
          <a:p>
            <a:pPr lvl="1">
              <a:buNone/>
            </a:pP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c[i, j] = 	c[i-1, j-1] + 1			if x</a:t>
            </a:r>
            <a:r>
              <a:rPr lang="en-US" altLang="ko-KR" sz="2000" baseline="-25000" dirty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 = </a:t>
            </a:r>
            <a:r>
              <a:rPr lang="en-US" altLang="ko-KR" sz="2000" dirty="0" err="1"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sz="2000" baseline="-25000" dirty="0" err="1"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sz="2000" baseline="-25000" dirty="0">
              <a:latin typeface="Comic Sans MS" pitchFamily="66" charset="0"/>
              <a:ea typeface="굴림" charset="-127"/>
              <a:sym typeface="Symbol" pitchFamily="18" charset="2"/>
            </a:endParaRPr>
          </a:p>
          <a:p>
            <a:pPr lvl="1">
              <a:buNone/>
            </a:pP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			max(c[i, j-1], c[i-1, j])	</a:t>
            </a: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	if </a:t>
            </a: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 sz="2000" baseline="-25000" dirty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  </a:t>
            </a:r>
            <a:r>
              <a:rPr lang="en-US" altLang="ko-KR" sz="2000" dirty="0" err="1"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sz="2000" baseline="-25000" dirty="0" err="1"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sz="2000" dirty="0">
              <a:ea typeface="굴림" charset="-127"/>
            </a:endParaRPr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2019300" y="1243013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9EFDC"/>
              </a:clrFrom>
              <a:clrTo>
                <a:srgbClr val="E9EF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" t="37697" r="1453"/>
          <a:stretch/>
        </p:blipFill>
        <p:spPr bwMode="auto">
          <a:xfrm>
            <a:off x="323528" y="3068960"/>
            <a:ext cx="8704053" cy="344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7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Additional </a:t>
            </a:r>
            <a:r>
              <a:rPr lang="en-US" altLang="ko-KR" dirty="0" smtClean="0">
                <a:ea typeface="굴림" charset="-127"/>
              </a:rPr>
              <a:t>Information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581993"/>
            <a:ext cx="4813300" cy="15446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		 0			if </a:t>
            </a:r>
            <a:r>
              <a:rPr lang="en-US" altLang="ko-KR" sz="2000" dirty="0" err="1" smtClean="0">
                <a:latin typeface="Comic Sans MS" pitchFamily="66" charset="0"/>
                <a:ea typeface="굴림" charset="-127"/>
                <a:sym typeface="Symbol" pitchFamily="18" charset="2"/>
              </a:rPr>
              <a:t>i,j</a:t>
            </a: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 = 0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c[</a:t>
            </a:r>
            <a:r>
              <a:rPr lang="en-US" altLang="ko-KR" sz="2000" dirty="0" err="1" smtClean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, j] =  c[i-1, j-1] + 1		if x</a:t>
            </a:r>
            <a:r>
              <a:rPr lang="en-US" altLang="ko-KR" sz="2000" baseline="-25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 = </a:t>
            </a:r>
            <a:r>
              <a:rPr lang="en-US" altLang="ko-KR" sz="2000" dirty="0" err="1" smtClean="0"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sz="2000" baseline="-25000" dirty="0" err="1" smtClean="0"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sz="2000" baseline="-25000" dirty="0" smtClean="0">
              <a:latin typeface="Comic Sans MS" pitchFamily="66" charset="0"/>
              <a:ea typeface="굴림" charset="-127"/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		 max(c[</a:t>
            </a:r>
            <a:r>
              <a:rPr lang="en-US" altLang="ko-KR" sz="2000" dirty="0" err="1" smtClean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, j-1], c[i-1, j])	if x</a:t>
            </a:r>
            <a:r>
              <a:rPr lang="en-US" altLang="ko-KR" sz="2000" baseline="-25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 smtClean="0">
                <a:latin typeface="Comic Sans MS" pitchFamily="66" charset="0"/>
                <a:ea typeface="굴림" charset="-127"/>
                <a:sym typeface="Symbol" pitchFamily="18" charset="2"/>
              </a:rPr>
              <a:t>  </a:t>
            </a:r>
            <a:r>
              <a:rPr lang="en-US" altLang="ko-KR" sz="2000" dirty="0" err="1" smtClean="0"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sz="2000" baseline="-25000" dirty="0" err="1" smtClean="0"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1264915" y="1510555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/>
          </p:nvPr>
        </p:nvGraphicFramePr>
        <p:xfrm>
          <a:off x="1455415" y="3593355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590353" y="3225055"/>
            <a:ext cx="411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y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j:</a:t>
            </a:r>
            <a:endParaRPr lang="en-US" altLang="ko-KR">
              <a:latin typeface="Comic Sans MS" pitchFamily="66" charset="0"/>
              <a:ea typeface="굴림" charset="-127"/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979165" y="592539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D</a:t>
            </a:r>
            <a:endParaRPr lang="en-US" altLang="ko-KR" baseline="-25000">
              <a:latin typeface="Comic Sans MS" pitchFamily="66" charset="0"/>
              <a:ea typeface="굴림" charset="-127"/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128515" y="3225055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A</a:t>
            </a:r>
            <a:endParaRPr lang="en-US" altLang="ko-KR" baseline="-25000">
              <a:latin typeface="Comic Sans MS" pitchFamily="66" charset="0"/>
              <a:ea typeface="굴림" charset="-127"/>
            </a:endParaRP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2690490" y="3225055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C</a:t>
            </a:r>
            <a:endParaRPr lang="en-US" altLang="ko-KR" baseline="-25000">
              <a:latin typeface="Comic Sans MS" pitchFamily="66" charset="0"/>
              <a:ea typeface="굴림" charset="-127"/>
            </a:endParaRPr>
          </a:p>
        </p:txBody>
      </p:sp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4349428" y="3225055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F</a:t>
            </a:r>
            <a:endParaRPr lang="en-US" altLang="ko-KR" baseline="-25000">
              <a:latin typeface="Comic Sans MS" pitchFamily="66" charset="0"/>
              <a:ea typeface="굴림" charset="-127"/>
            </a:endParaRPr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1036315" y="4037855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A</a:t>
            </a:r>
            <a:endParaRPr lang="en-US" altLang="ko-KR" baseline="-25000">
              <a:latin typeface="Comic Sans MS" pitchFamily="66" charset="0"/>
              <a:ea typeface="굴림" charset="-127"/>
            </a:endParaRPr>
          </a:p>
        </p:txBody>
      </p:sp>
      <p:sp>
        <p:nvSpPr>
          <p:cNvPr id="14" name="Text Box 62"/>
          <p:cNvSpPr txBox="1">
            <a:spLocks noChangeArrowheads="1"/>
          </p:cNvSpPr>
          <p:nvPr/>
        </p:nvSpPr>
        <p:spPr bwMode="auto">
          <a:xfrm>
            <a:off x="1045840" y="4480768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B</a:t>
            </a:r>
            <a:endParaRPr lang="en-US" altLang="ko-KR" baseline="-25000">
              <a:latin typeface="Comic Sans MS" pitchFamily="66" charset="0"/>
              <a:ea typeface="굴림" charset="-127"/>
            </a:endParaRPr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1017265" y="367431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x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i</a:t>
            </a:r>
          </a:p>
        </p:txBody>
      </p:sp>
      <p:sp>
        <p:nvSpPr>
          <p:cNvPr id="16" name="Text Box 64"/>
          <p:cNvSpPr txBox="1">
            <a:spLocks noChangeArrowheads="1"/>
          </p:cNvSpPr>
          <p:nvPr/>
        </p:nvSpPr>
        <p:spPr bwMode="auto">
          <a:xfrm>
            <a:off x="3039740" y="6374655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j</a:t>
            </a:r>
          </a:p>
        </p:txBody>
      </p:sp>
      <p:sp>
        <p:nvSpPr>
          <p:cNvPr id="17" name="Text Box 65"/>
          <p:cNvSpPr txBox="1">
            <a:spLocks noChangeArrowheads="1"/>
          </p:cNvSpPr>
          <p:nvPr/>
        </p:nvSpPr>
        <p:spPr bwMode="auto">
          <a:xfrm>
            <a:off x="4905053" y="479668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i</a:t>
            </a:r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1591940" y="294883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0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2130103" y="294883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20" name="Text Box 68"/>
          <p:cNvSpPr txBox="1">
            <a:spLocks noChangeArrowheads="1"/>
          </p:cNvSpPr>
          <p:nvPr/>
        </p:nvSpPr>
        <p:spPr bwMode="auto">
          <a:xfrm>
            <a:off x="2692078" y="294883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2</a:t>
            </a:r>
          </a:p>
        </p:txBody>
      </p:sp>
      <p:sp>
        <p:nvSpPr>
          <p:cNvPr id="21" name="Text Box 69"/>
          <p:cNvSpPr txBox="1">
            <a:spLocks noChangeArrowheads="1"/>
          </p:cNvSpPr>
          <p:nvPr/>
        </p:nvSpPr>
        <p:spPr bwMode="auto">
          <a:xfrm>
            <a:off x="4351015" y="294883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n</a:t>
            </a:r>
          </a:p>
        </p:txBody>
      </p:sp>
      <p:sp>
        <p:nvSpPr>
          <p:cNvPr id="22" name="Text Box 70"/>
          <p:cNvSpPr txBox="1">
            <a:spLocks noChangeArrowheads="1"/>
          </p:cNvSpPr>
          <p:nvPr/>
        </p:nvSpPr>
        <p:spPr bwMode="auto">
          <a:xfrm>
            <a:off x="599753" y="592698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m</a:t>
            </a: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674365" y="4039443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24" name="Text Box 72"/>
          <p:cNvSpPr txBox="1">
            <a:spLocks noChangeArrowheads="1"/>
          </p:cNvSpPr>
          <p:nvPr/>
        </p:nvSpPr>
        <p:spPr bwMode="auto">
          <a:xfrm>
            <a:off x="637853" y="448235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2</a:t>
            </a:r>
          </a:p>
        </p:txBody>
      </p:sp>
      <p:sp>
        <p:nvSpPr>
          <p:cNvPr id="25" name="Text Box 73"/>
          <p:cNvSpPr txBox="1">
            <a:spLocks noChangeArrowheads="1"/>
          </p:cNvSpPr>
          <p:nvPr/>
        </p:nvSpPr>
        <p:spPr bwMode="auto">
          <a:xfrm>
            <a:off x="637853" y="367590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0</a:t>
            </a:r>
          </a:p>
        </p:txBody>
      </p:sp>
      <p:sp>
        <p:nvSpPr>
          <p:cNvPr id="26" name="Rectangle 74"/>
          <p:cNvSpPr>
            <a:spLocks noChangeArrowheads="1"/>
          </p:cNvSpPr>
          <p:nvPr/>
        </p:nvSpPr>
        <p:spPr bwMode="auto">
          <a:xfrm>
            <a:off x="5570215" y="2630536"/>
            <a:ext cx="4019550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accent2"/>
                </a:solidFill>
                <a:latin typeface="Comic Sans MS" pitchFamily="66" charset="0"/>
                <a:ea typeface="굴림" charset="-127"/>
              </a:rPr>
              <a:t>b[i</a:t>
            </a:r>
            <a:r>
              <a:rPr lang="en-US" altLang="ko-KR" sz="2400" dirty="0">
                <a:solidFill>
                  <a:schemeClr val="accent2"/>
                </a:solidFill>
                <a:latin typeface="Comic Sans MS" pitchFamily="66" charset="0"/>
                <a:ea typeface="굴림" charset="-127"/>
              </a:rPr>
              <a:t>, j]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 dirty="0" smtClean="0">
                <a:solidFill>
                  <a:schemeClr val="accent2"/>
                </a:solidFill>
                <a:ea typeface="굴림" charset="-127"/>
              </a:rPr>
              <a:t>If </a:t>
            </a:r>
            <a:r>
              <a:rPr lang="en-US" altLang="ko-KR" sz="2400" dirty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 sz="2400" baseline="-25000" dirty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400" dirty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 = </a:t>
            </a:r>
            <a:r>
              <a:rPr lang="en-US" altLang="ko-KR" sz="2400" dirty="0" err="1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sz="2400" baseline="-25000" dirty="0" err="1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sz="2400" dirty="0">
              <a:solidFill>
                <a:schemeClr val="accent2"/>
              </a:solidFill>
              <a:latin typeface="Comic Sans MS" pitchFamily="66" charset="0"/>
              <a:ea typeface="굴림" charset="-127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2400" baseline="-25000" dirty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		</a:t>
            </a:r>
            <a:r>
              <a:rPr lang="en-US" altLang="ko-KR" sz="2400" dirty="0">
                <a:solidFill>
                  <a:srgbClr val="336699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b[i, j] = “   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Else, if</a:t>
            </a:r>
            <a:r>
              <a:rPr lang="en-US" altLang="ko-KR" sz="2400" dirty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 		         c[i - 1, j] ≥ c[i, j-1]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		</a:t>
            </a:r>
            <a:r>
              <a:rPr lang="en-US" altLang="ko-KR" sz="2400" dirty="0">
                <a:solidFill>
                  <a:srgbClr val="336699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b[i, j] = “  ”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	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		</a:t>
            </a:r>
            <a:r>
              <a:rPr lang="en-US" altLang="ko-KR" sz="2400" dirty="0">
                <a:solidFill>
                  <a:srgbClr val="336699"/>
                </a:solidFill>
                <a:latin typeface="Comic Sans MS" pitchFamily="66" charset="0"/>
                <a:ea typeface="굴림" charset="-127"/>
                <a:sym typeface="Symbol" pitchFamily="18" charset="2"/>
              </a:rPr>
              <a:t>b[i, j] = “  ”</a:t>
            </a:r>
            <a:endParaRPr lang="en-US" altLang="ko-KR" sz="2400" dirty="0">
              <a:solidFill>
                <a:srgbClr val="336699"/>
              </a:solidFill>
              <a:ea typeface="굴림" charset="-127"/>
            </a:endParaRPr>
          </a:p>
        </p:txBody>
      </p:sp>
      <p:sp>
        <p:nvSpPr>
          <p:cNvPr id="27" name="Line 75"/>
          <p:cNvSpPr>
            <a:spLocks noChangeShapeType="1"/>
          </p:cNvSpPr>
          <p:nvPr/>
        </p:nvSpPr>
        <p:spPr bwMode="auto">
          <a:xfrm flipH="1" flipV="1">
            <a:off x="7870503" y="3985468"/>
            <a:ext cx="276225" cy="276225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Box 76"/>
          <p:cNvSpPr txBox="1">
            <a:spLocks noChangeArrowheads="1"/>
          </p:cNvSpPr>
          <p:nvPr/>
        </p:nvSpPr>
        <p:spPr bwMode="auto">
          <a:xfrm>
            <a:off x="3274690" y="294883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3</a:t>
            </a:r>
          </a:p>
        </p:txBody>
      </p: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637853" y="502686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3</a:t>
            </a:r>
          </a:p>
        </p:txBody>
      </p:sp>
      <p:sp>
        <p:nvSpPr>
          <p:cNvPr id="30" name="Text Box 78"/>
          <p:cNvSpPr txBox="1">
            <a:spLocks noChangeArrowheads="1"/>
          </p:cNvSpPr>
          <p:nvPr/>
        </p:nvSpPr>
        <p:spPr bwMode="auto">
          <a:xfrm>
            <a:off x="1050603" y="5026868"/>
            <a:ext cx="322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C</a:t>
            </a:r>
            <a:endParaRPr lang="en-US" altLang="ko-KR" baseline="-25000">
              <a:latin typeface="Comic Sans MS" pitchFamily="66" charset="0"/>
              <a:ea typeface="굴림" charset="-127"/>
            </a:endParaRPr>
          </a:p>
        </p:txBody>
      </p:sp>
      <p:sp>
        <p:nvSpPr>
          <p:cNvPr id="31" name="Text Box 79"/>
          <p:cNvSpPr txBox="1">
            <a:spLocks noChangeArrowheads="1"/>
          </p:cNvSpPr>
          <p:nvPr/>
        </p:nvSpPr>
        <p:spPr bwMode="auto">
          <a:xfrm>
            <a:off x="3255640" y="322505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D</a:t>
            </a:r>
            <a:endParaRPr lang="en-US" altLang="ko-KR" baseline="-25000">
              <a:latin typeface="Comic Sans MS" pitchFamily="66" charset="0"/>
              <a:ea typeface="굴림" charset="-127"/>
            </a:endParaRPr>
          </a:p>
        </p:txBody>
      </p:sp>
      <p:sp>
        <p:nvSpPr>
          <p:cNvPr id="32" name="Line 80"/>
          <p:cNvSpPr>
            <a:spLocks noChangeShapeType="1"/>
          </p:cNvSpPr>
          <p:nvPr/>
        </p:nvSpPr>
        <p:spPr bwMode="auto">
          <a:xfrm flipH="1" flipV="1">
            <a:off x="2615878" y="5007818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Text Box 81"/>
          <p:cNvSpPr txBox="1">
            <a:spLocks noChangeArrowheads="1"/>
          </p:cNvSpPr>
          <p:nvPr/>
        </p:nvSpPr>
        <p:spPr bwMode="auto">
          <a:xfrm>
            <a:off x="474340" y="301868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b &amp; c:</a:t>
            </a:r>
          </a:p>
        </p:txBody>
      </p:sp>
      <p:grpSp>
        <p:nvGrpSpPr>
          <p:cNvPr id="34" name="Group 82"/>
          <p:cNvGrpSpPr>
            <a:grpSpLocks/>
          </p:cNvGrpSpPr>
          <p:nvPr/>
        </p:nvGrpSpPr>
        <p:grpSpPr bwMode="auto">
          <a:xfrm>
            <a:off x="2480940" y="4642693"/>
            <a:ext cx="1282700" cy="811212"/>
            <a:chOff x="1388" y="2693"/>
            <a:chExt cx="808" cy="511"/>
          </a:xfrm>
        </p:grpSpPr>
        <p:sp>
          <p:nvSpPr>
            <p:cNvPr id="35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>
                  <a:ea typeface="굴림" charset="-127"/>
                </a:rPr>
                <a:t>c[i,j-1]</a:t>
              </a:r>
            </a:p>
          </p:txBody>
        </p:sp>
        <p:sp>
          <p:nvSpPr>
            <p:cNvPr id="36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ko-KR" sz="1600">
                  <a:ea typeface="굴림" charset="-127"/>
                </a:rPr>
                <a:t>c[i-1,j]</a:t>
              </a:r>
            </a:p>
          </p:txBody>
        </p:sp>
      </p:grpSp>
      <p:sp>
        <p:nvSpPr>
          <p:cNvPr id="37" name="Line 85"/>
          <p:cNvSpPr>
            <a:spLocks noChangeShapeType="1"/>
          </p:cNvSpPr>
          <p:nvPr/>
        </p:nvSpPr>
        <p:spPr bwMode="auto">
          <a:xfrm flipV="1">
            <a:off x="3406453" y="5028455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0013" y="1289050"/>
            <a:ext cx="3543300" cy="93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  <a:sym typeface="Symbol" pitchFamily="18" charset="2"/>
              </a:rPr>
              <a:t>X = A, B, C, B, D, A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Y = </a:t>
            </a:r>
            <a:r>
              <a:rPr lang="en-US" altLang="ko-KR" sz="2400" smtClean="0">
                <a:ea typeface="굴림" charset="-127"/>
                <a:sym typeface="Symbol" pitchFamily="18" charset="2"/>
              </a:rPr>
              <a:t>B, D, C, A, B, A</a:t>
            </a:r>
            <a:endParaRPr lang="en-US" altLang="ko-KR" sz="2400">
              <a:ea typeface="굴림" charset="-127"/>
              <a:sym typeface="Symbol" pitchFamily="18" charset="2"/>
            </a:endParaRP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/>
          </p:nvPr>
        </p:nvGraphicFramePr>
        <p:xfrm>
          <a:off x="4558481" y="3038747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		        0			       if i = 0 or j = 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c[i, j] =   c[i-1, j-1] + 1	       if x</a:t>
            </a:r>
            <a:r>
              <a:rPr lang="en-US" altLang="ko-KR" sz="2000" baseline="-25000" dirty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 = </a:t>
            </a:r>
            <a:r>
              <a:rPr lang="en-US" altLang="ko-KR" sz="2000" dirty="0" err="1"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sz="2000" baseline="-25000" dirty="0" err="1"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sz="2000" baseline="-25000" dirty="0">
              <a:latin typeface="Comic Sans MS" pitchFamily="66" charset="0"/>
              <a:ea typeface="굴림" charset="-127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		        max(c[i, j-1], c[i-1, j])  if x</a:t>
            </a:r>
            <a:r>
              <a:rPr lang="en-US" altLang="ko-KR" sz="2000" baseline="-25000" dirty="0">
                <a:latin typeface="Comic Sans MS" pitchFamily="66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Comic Sans MS" pitchFamily="66" charset="0"/>
                <a:ea typeface="굴림" charset="-127"/>
                <a:sym typeface="Symbol" pitchFamily="18" charset="2"/>
              </a:rPr>
              <a:t>  </a:t>
            </a:r>
            <a:r>
              <a:rPr lang="en-US" altLang="ko-KR" sz="2000" dirty="0" err="1">
                <a:latin typeface="Comic Sans MS" pitchFamily="66" charset="0"/>
                <a:ea typeface="굴림" charset="-127"/>
                <a:sym typeface="Symbol" pitchFamily="18" charset="2"/>
              </a:rPr>
              <a:t>y</a:t>
            </a:r>
            <a:r>
              <a:rPr lang="en-US" altLang="ko-KR" sz="2000" baseline="-25000" dirty="0" err="1">
                <a:latin typeface="Comic Sans MS" pitchFamily="66" charset="0"/>
                <a:ea typeface="굴림" charset="-127"/>
                <a:sym typeface="Symbol" pitchFamily="18" charset="2"/>
              </a:rPr>
              <a:t>j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</p:txBody>
      </p:sp>
      <p:sp>
        <p:nvSpPr>
          <p:cNvPr id="9" name="Text Box 80"/>
          <p:cNvSpPr txBox="1">
            <a:spLocks noChangeArrowheads="1"/>
          </p:cNvSpPr>
          <p:nvPr/>
        </p:nvSpPr>
        <p:spPr bwMode="auto">
          <a:xfrm>
            <a:off x="4672781" y="238628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0</a:t>
            </a:r>
          </a:p>
        </p:txBody>
      </p:sp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5282381" y="2386285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5836418" y="238628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2</a:t>
            </a:r>
          </a:p>
        </p:txBody>
      </p:sp>
      <p:sp>
        <p:nvSpPr>
          <p:cNvPr id="12" name="Text Box 83"/>
          <p:cNvSpPr txBox="1">
            <a:spLocks noChangeArrowheads="1"/>
          </p:cNvSpPr>
          <p:nvPr/>
        </p:nvSpPr>
        <p:spPr bwMode="auto">
          <a:xfrm>
            <a:off x="8231956" y="238628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6</a:t>
            </a:r>
          </a:p>
        </p:txBody>
      </p:sp>
      <p:sp>
        <p:nvSpPr>
          <p:cNvPr id="13" name="Text Box 84"/>
          <p:cNvSpPr txBox="1">
            <a:spLocks noChangeArrowheads="1"/>
          </p:cNvSpPr>
          <p:nvPr/>
        </p:nvSpPr>
        <p:spPr bwMode="auto">
          <a:xfrm>
            <a:off x="6466656" y="238628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3</a:t>
            </a:r>
          </a:p>
        </p:txBody>
      </p:sp>
      <p:sp>
        <p:nvSpPr>
          <p:cNvPr id="14" name="Text Box 85"/>
          <p:cNvSpPr txBox="1">
            <a:spLocks noChangeArrowheads="1"/>
          </p:cNvSpPr>
          <p:nvPr/>
        </p:nvSpPr>
        <p:spPr bwMode="auto">
          <a:xfrm>
            <a:off x="7038156" y="238628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4</a:t>
            </a:r>
          </a:p>
        </p:txBody>
      </p:sp>
      <p:sp>
        <p:nvSpPr>
          <p:cNvPr id="15" name="Text Box 86"/>
          <p:cNvSpPr txBox="1">
            <a:spLocks noChangeArrowheads="1"/>
          </p:cNvSpPr>
          <p:nvPr/>
        </p:nvSpPr>
        <p:spPr bwMode="auto">
          <a:xfrm>
            <a:off x="7617593" y="238628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5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>
            <a:off x="4666431" y="2630760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y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j</a:t>
            </a:r>
            <a:endParaRPr lang="en-US" altLang="ko-KR">
              <a:latin typeface="Comic Sans MS" pitchFamily="66" charset="0"/>
              <a:ea typeface="굴림" charset="-127"/>
            </a:endParaRP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5276031" y="269743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B</a:t>
            </a:r>
          </a:p>
        </p:txBody>
      </p:sp>
      <p:sp>
        <p:nvSpPr>
          <p:cNvPr id="18" name="Text Box 89"/>
          <p:cNvSpPr txBox="1">
            <a:spLocks noChangeArrowheads="1"/>
          </p:cNvSpPr>
          <p:nvPr/>
        </p:nvSpPr>
        <p:spPr bwMode="auto">
          <a:xfrm>
            <a:off x="5830068" y="2697435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D</a:t>
            </a:r>
          </a:p>
        </p:txBody>
      </p:sp>
      <p:sp>
        <p:nvSpPr>
          <p:cNvPr id="19" name="Text Box 90"/>
          <p:cNvSpPr txBox="1">
            <a:spLocks noChangeArrowheads="1"/>
          </p:cNvSpPr>
          <p:nvPr/>
        </p:nvSpPr>
        <p:spPr bwMode="auto">
          <a:xfrm>
            <a:off x="8225606" y="2697435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A</a:t>
            </a:r>
          </a:p>
        </p:txBody>
      </p:sp>
      <p:sp>
        <p:nvSpPr>
          <p:cNvPr id="20" name="Text Box 91"/>
          <p:cNvSpPr txBox="1">
            <a:spLocks noChangeArrowheads="1"/>
          </p:cNvSpPr>
          <p:nvPr/>
        </p:nvSpPr>
        <p:spPr bwMode="auto">
          <a:xfrm>
            <a:off x="6460306" y="269743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C</a:t>
            </a:r>
          </a:p>
        </p:txBody>
      </p:sp>
      <p:sp>
        <p:nvSpPr>
          <p:cNvPr id="21" name="Text Box 92"/>
          <p:cNvSpPr txBox="1">
            <a:spLocks noChangeArrowheads="1"/>
          </p:cNvSpPr>
          <p:nvPr/>
        </p:nvSpPr>
        <p:spPr bwMode="auto">
          <a:xfrm>
            <a:off x="7031806" y="2697435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A</a:t>
            </a:r>
          </a:p>
        </p:txBody>
      </p:sp>
      <p:sp>
        <p:nvSpPr>
          <p:cNvPr id="22" name="Text Box 93"/>
          <p:cNvSpPr txBox="1">
            <a:spLocks noChangeArrowheads="1"/>
          </p:cNvSpPr>
          <p:nvPr/>
        </p:nvSpPr>
        <p:spPr bwMode="auto">
          <a:xfrm>
            <a:off x="7611243" y="2697435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B</a:t>
            </a:r>
          </a:p>
        </p:txBody>
      </p:sp>
      <p:sp>
        <p:nvSpPr>
          <p:cNvPr id="23" name="Text Box 94"/>
          <p:cNvSpPr txBox="1">
            <a:spLocks noChangeArrowheads="1"/>
          </p:cNvSpPr>
          <p:nvPr/>
        </p:nvSpPr>
        <p:spPr bwMode="auto">
          <a:xfrm>
            <a:off x="3717106" y="532633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5</a:t>
            </a:r>
          </a:p>
        </p:txBody>
      </p:sp>
      <p:sp>
        <p:nvSpPr>
          <p:cNvPr id="24" name="Text Box 95"/>
          <p:cNvSpPr txBox="1">
            <a:spLocks noChangeArrowheads="1"/>
          </p:cNvSpPr>
          <p:nvPr/>
        </p:nvSpPr>
        <p:spPr bwMode="auto">
          <a:xfrm>
            <a:off x="3736156" y="3507060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25" name="Text Box 96"/>
          <p:cNvSpPr txBox="1">
            <a:spLocks noChangeArrowheads="1"/>
          </p:cNvSpPr>
          <p:nvPr/>
        </p:nvSpPr>
        <p:spPr bwMode="auto">
          <a:xfrm>
            <a:off x="3717106" y="3962672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2</a:t>
            </a:r>
          </a:p>
        </p:txBody>
      </p:sp>
      <p:sp>
        <p:nvSpPr>
          <p:cNvPr id="26" name="Text Box 97"/>
          <p:cNvSpPr txBox="1">
            <a:spLocks noChangeArrowheads="1"/>
          </p:cNvSpPr>
          <p:nvPr/>
        </p:nvSpPr>
        <p:spPr bwMode="auto">
          <a:xfrm>
            <a:off x="3717106" y="305303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0</a:t>
            </a:r>
          </a:p>
        </p:txBody>
      </p:sp>
      <p:sp>
        <p:nvSpPr>
          <p:cNvPr id="27" name="Text Box 98"/>
          <p:cNvSpPr txBox="1">
            <a:spLocks noChangeArrowheads="1"/>
          </p:cNvSpPr>
          <p:nvPr/>
        </p:nvSpPr>
        <p:spPr bwMode="auto">
          <a:xfrm>
            <a:off x="3717106" y="441669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3</a:t>
            </a:r>
          </a:p>
        </p:txBody>
      </p:sp>
      <p:sp>
        <p:nvSpPr>
          <p:cNvPr id="28" name="Text Box 99"/>
          <p:cNvSpPr txBox="1">
            <a:spLocks noChangeArrowheads="1"/>
          </p:cNvSpPr>
          <p:nvPr/>
        </p:nvSpPr>
        <p:spPr bwMode="auto">
          <a:xfrm>
            <a:off x="3717106" y="4872310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4</a:t>
            </a:r>
          </a:p>
        </p:txBody>
      </p:sp>
      <p:sp>
        <p:nvSpPr>
          <p:cNvPr id="29" name="Text Box 100"/>
          <p:cNvSpPr txBox="1">
            <a:spLocks noChangeArrowheads="1"/>
          </p:cNvSpPr>
          <p:nvPr/>
        </p:nvSpPr>
        <p:spPr bwMode="auto">
          <a:xfrm>
            <a:off x="3717106" y="578194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6</a:t>
            </a:r>
          </a:p>
        </p:txBody>
      </p:sp>
      <p:sp>
        <p:nvSpPr>
          <p:cNvPr id="30" name="Text Box 101"/>
          <p:cNvSpPr txBox="1">
            <a:spLocks noChangeArrowheads="1"/>
          </p:cNvSpPr>
          <p:nvPr/>
        </p:nvSpPr>
        <p:spPr bwMode="auto">
          <a:xfrm>
            <a:off x="3717106" y="6237560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7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4131443" y="532792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D</a:t>
            </a:r>
          </a:p>
        </p:txBody>
      </p:sp>
      <p:sp>
        <p:nvSpPr>
          <p:cNvPr id="32" name="Text Box 103"/>
          <p:cNvSpPr txBox="1">
            <a:spLocks noChangeArrowheads="1"/>
          </p:cNvSpPr>
          <p:nvPr/>
        </p:nvSpPr>
        <p:spPr bwMode="auto">
          <a:xfrm>
            <a:off x="4150493" y="3508647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Comic Sans MS" pitchFamily="66" charset="0"/>
                <a:ea typeface="굴림" charset="-127"/>
              </a:rPr>
              <a:t>A</a:t>
            </a:r>
          </a:p>
        </p:txBody>
      </p:sp>
      <p:sp>
        <p:nvSpPr>
          <p:cNvPr id="33" name="Text Box 104"/>
          <p:cNvSpPr txBox="1">
            <a:spLocks noChangeArrowheads="1"/>
          </p:cNvSpPr>
          <p:nvPr/>
        </p:nvSpPr>
        <p:spPr bwMode="auto">
          <a:xfrm>
            <a:off x="4131443" y="39642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Comic Sans MS" pitchFamily="66" charset="0"/>
                <a:ea typeface="굴림" charset="-127"/>
              </a:rPr>
              <a:t>B</a:t>
            </a:r>
          </a:p>
        </p:txBody>
      </p:sp>
      <p:sp>
        <p:nvSpPr>
          <p:cNvPr id="34" name="Text Box 105"/>
          <p:cNvSpPr txBox="1">
            <a:spLocks noChangeArrowheads="1"/>
          </p:cNvSpPr>
          <p:nvPr/>
        </p:nvSpPr>
        <p:spPr bwMode="auto">
          <a:xfrm>
            <a:off x="4131443" y="3054622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x</a:t>
            </a:r>
            <a:r>
              <a:rPr lang="en-US" altLang="ko-KR" baseline="-25000">
                <a:latin typeface="Comic Sans MS" pitchFamily="66" charset="0"/>
                <a:ea typeface="굴림" charset="-127"/>
              </a:rPr>
              <a:t>i</a:t>
            </a:r>
            <a:endParaRPr lang="en-US" altLang="ko-KR">
              <a:latin typeface="Comic Sans MS" pitchFamily="66" charset="0"/>
              <a:ea typeface="굴림" charset="-127"/>
            </a:endParaRPr>
          </a:p>
        </p:txBody>
      </p:sp>
      <p:sp>
        <p:nvSpPr>
          <p:cNvPr id="35" name="Text Box 106"/>
          <p:cNvSpPr txBox="1">
            <a:spLocks noChangeArrowheads="1"/>
          </p:cNvSpPr>
          <p:nvPr/>
        </p:nvSpPr>
        <p:spPr bwMode="auto">
          <a:xfrm>
            <a:off x="4131443" y="441828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C</a:t>
            </a:r>
          </a:p>
        </p:txBody>
      </p:sp>
      <p:sp>
        <p:nvSpPr>
          <p:cNvPr id="36" name="Text Box 107"/>
          <p:cNvSpPr txBox="1">
            <a:spLocks noChangeArrowheads="1"/>
          </p:cNvSpPr>
          <p:nvPr/>
        </p:nvSpPr>
        <p:spPr bwMode="auto">
          <a:xfrm>
            <a:off x="4131443" y="48738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B</a:t>
            </a:r>
          </a:p>
        </p:txBody>
      </p:sp>
      <p:sp>
        <p:nvSpPr>
          <p:cNvPr id="37" name="Text Box 108"/>
          <p:cNvSpPr txBox="1">
            <a:spLocks noChangeArrowheads="1"/>
          </p:cNvSpPr>
          <p:nvPr/>
        </p:nvSpPr>
        <p:spPr bwMode="auto">
          <a:xfrm>
            <a:off x="4131443" y="5783535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A</a:t>
            </a:r>
          </a:p>
        </p:txBody>
      </p:sp>
      <p:sp>
        <p:nvSpPr>
          <p:cNvPr id="38" name="Text Box 109"/>
          <p:cNvSpPr txBox="1">
            <a:spLocks noChangeArrowheads="1"/>
          </p:cNvSpPr>
          <p:nvPr/>
        </p:nvSpPr>
        <p:spPr bwMode="auto">
          <a:xfrm>
            <a:off x="4131443" y="623914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charset="-127"/>
              </a:rPr>
              <a:t>B</a:t>
            </a:r>
          </a:p>
        </p:txBody>
      </p:sp>
      <p:grpSp>
        <p:nvGrpSpPr>
          <p:cNvPr id="39" name="Group 110"/>
          <p:cNvGrpSpPr>
            <a:grpSpLocks/>
          </p:cNvGrpSpPr>
          <p:nvPr/>
        </p:nvGrpSpPr>
        <p:grpSpPr bwMode="auto">
          <a:xfrm>
            <a:off x="5283968" y="3145110"/>
            <a:ext cx="3273425" cy="366712"/>
            <a:chOff x="2133" y="1816"/>
            <a:chExt cx="2062" cy="231"/>
          </a:xfrm>
        </p:grpSpPr>
        <p:sp>
          <p:nvSpPr>
            <p:cNvPr id="40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41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42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43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44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45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</p:grpSp>
      <p:grpSp>
        <p:nvGrpSpPr>
          <p:cNvPr id="46" name="Group 117"/>
          <p:cNvGrpSpPr>
            <a:grpSpLocks/>
          </p:cNvGrpSpPr>
          <p:nvPr/>
        </p:nvGrpSpPr>
        <p:grpSpPr bwMode="auto">
          <a:xfrm>
            <a:off x="4685481" y="3145110"/>
            <a:ext cx="325437" cy="3524250"/>
            <a:chOff x="1756" y="1816"/>
            <a:chExt cx="205" cy="2220"/>
          </a:xfrm>
        </p:grpSpPr>
        <p:sp>
          <p:nvSpPr>
            <p:cNvPr id="47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48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49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50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51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52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  <p:sp>
          <p:nvSpPr>
            <p:cNvPr id="54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mic Sans MS" pitchFamily="66" charset="0"/>
                  <a:ea typeface="굴림" charset="-127"/>
                </a:rPr>
                <a:t>0</a:t>
              </a:r>
            </a:p>
          </p:txBody>
        </p:sp>
      </p:grpSp>
      <p:sp>
        <p:nvSpPr>
          <p:cNvPr id="55" name="Text Box 126"/>
          <p:cNvSpPr txBox="1">
            <a:spLocks noChangeArrowheads="1"/>
          </p:cNvSpPr>
          <p:nvPr/>
        </p:nvSpPr>
        <p:spPr bwMode="auto">
          <a:xfrm>
            <a:off x="5285556" y="3534047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</a:rPr>
              <a:t>0</a:t>
            </a:r>
          </a:p>
        </p:txBody>
      </p:sp>
      <p:sp>
        <p:nvSpPr>
          <p:cNvPr id="56" name="Text Box 127"/>
          <p:cNvSpPr txBox="1">
            <a:spLocks noChangeArrowheads="1"/>
          </p:cNvSpPr>
          <p:nvPr/>
        </p:nvSpPr>
        <p:spPr bwMode="auto">
          <a:xfrm>
            <a:off x="5831656" y="3534047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</a:rPr>
              <a:t>0</a:t>
            </a:r>
          </a:p>
        </p:txBody>
      </p:sp>
      <p:sp>
        <p:nvSpPr>
          <p:cNvPr id="57" name="Text Box 128"/>
          <p:cNvSpPr txBox="1">
            <a:spLocks noChangeArrowheads="1"/>
          </p:cNvSpPr>
          <p:nvPr/>
        </p:nvSpPr>
        <p:spPr bwMode="auto">
          <a:xfrm>
            <a:off x="6463481" y="3534047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</a:rPr>
              <a:t>0</a:t>
            </a:r>
          </a:p>
        </p:txBody>
      </p:sp>
      <p:grpSp>
        <p:nvGrpSpPr>
          <p:cNvPr id="58" name="Group 129"/>
          <p:cNvGrpSpPr>
            <a:grpSpLocks/>
          </p:cNvGrpSpPr>
          <p:nvPr/>
        </p:nvGrpSpPr>
        <p:grpSpPr bwMode="auto">
          <a:xfrm>
            <a:off x="7030218" y="3532460"/>
            <a:ext cx="352425" cy="436562"/>
            <a:chOff x="3233" y="2100"/>
            <a:chExt cx="222" cy="275"/>
          </a:xfrm>
        </p:grpSpPr>
        <p:sp>
          <p:nvSpPr>
            <p:cNvPr id="59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1</a:t>
              </a:r>
            </a:p>
          </p:txBody>
        </p:sp>
        <p:sp>
          <p:nvSpPr>
            <p:cNvPr id="60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" name="Text Box 132"/>
          <p:cNvSpPr txBox="1">
            <a:spLocks noChangeArrowheads="1"/>
          </p:cNvSpPr>
          <p:nvPr/>
        </p:nvSpPr>
        <p:spPr bwMode="auto">
          <a:xfrm>
            <a:off x="7473131" y="3691210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1600">
                <a:latin typeface="Comic Sans MS" pitchFamily="66" charset="0"/>
                <a:ea typeface="굴림" charset="-127"/>
              </a:rPr>
              <a:t>1</a:t>
            </a:r>
          </a:p>
        </p:txBody>
      </p:sp>
      <p:grpSp>
        <p:nvGrpSpPr>
          <p:cNvPr id="62" name="Group 133"/>
          <p:cNvGrpSpPr>
            <a:grpSpLocks/>
          </p:cNvGrpSpPr>
          <p:nvPr/>
        </p:nvGrpSpPr>
        <p:grpSpPr bwMode="auto">
          <a:xfrm>
            <a:off x="8154168" y="3534047"/>
            <a:ext cx="423863" cy="434975"/>
            <a:chOff x="3941" y="2101"/>
            <a:chExt cx="267" cy="274"/>
          </a:xfrm>
        </p:grpSpPr>
        <p:sp>
          <p:nvSpPr>
            <p:cNvPr id="63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1</a:t>
              </a:r>
            </a:p>
          </p:txBody>
        </p:sp>
        <p:sp>
          <p:nvSpPr>
            <p:cNvPr id="64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5" name="Group 136"/>
          <p:cNvGrpSpPr>
            <a:grpSpLocks/>
          </p:cNvGrpSpPr>
          <p:nvPr/>
        </p:nvGrpSpPr>
        <p:grpSpPr bwMode="auto">
          <a:xfrm>
            <a:off x="5214118" y="3964260"/>
            <a:ext cx="423863" cy="434975"/>
            <a:chOff x="3941" y="2101"/>
            <a:chExt cx="267" cy="274"/>
          </a:xfrm>
        </p:grpSpPr>
        <p:sp>
          <p:nvSpPr>
            <p:cNvPr id="66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1</a:t>
              </a:r>
            </a:p>
          </p:txBody>
        </p:sp>
        <p:sp>
          <p:nvSpPr>
            <p:cNvPr id="67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" name="Text Box 139"/>
          <p:cNvSpPr txBox="1">
            <a:spLocks noChangeArrowheads="1"/>
          </p:cNvSpPr>
          <p:nvPr/>
        </p:nvSpPr>
        <p:spPr bwMode="auto">
          <a:xfrm>
            <a:off x="5725293" y="4135710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1600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69" name="Text Box 140"/>
          <p:cNvSpPr txBox="1">
            <a:spLocks noChangeArrowheads="1"/>
          </p:cNvSpPr>
          <p:nvPr/>
        </p:nvSpPr>
        <p:spPr bwMode="auto">
          <a:xfrm>
            <a:off x="6312668" y="4135710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1600">
                <a:latin typeface="Comic Sans MS" pitchFamily="66" charset="0"/>
                <a:ea typeface="굴림" charset="-127"/>
              </a:rPr>
              <a:t>1</a:t>
            </a:r>
          </a:p>
        </p:txBody>
      </p:sp>
      <p:sp>
        <p:nvSpPr>
          <p:cNvPr id="70" name="Text Box 141"/>
          <p:cNvSpPr txBox="1">
            <a:spLocks noChangeArrowheads="1"/>
          </p:cNvSpPr>
          <p:nvPr/>
        </p:nvSpPr>
        <p:spPr bwMode="auto">
          <a:xfrm>
            <a:off x="7049268" y="3964260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</a:rPr>
              <a:t>1</a:t>
            </a:r>
          </a:p>
        </p:txBody>
      </p:sp>
      <p:grpSp>
        <p:nvGrpSpPr>
          <p:cNvPr id="71" name="Group 142"/>
          <p:cNvGrpSpPr>
            <a:grpSpLocks/>
          </p:cNvGrpSpPr>
          <p:nvPr/>
        </p:nvGrpSpPr>
        <p:grpSpPr bwMode="auto">
          <a:xfrm>
            <a:off x="7616006" y="3964260"/>
            <a:ext cx="423862" cy="434975"/>
            <a:chOff x="3941" y="2101"/>
            <a:chExt cx="267" cy="274"/>
          </a:xfrm>
        </p:grpSpPr>
        <p:sp>
          <p:nvSpPr>
            <p:cNvPr id="72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4" name="Text Box 145"/>
          <p:cNvSpPr txBox="1">
            <a:spLocks noChangeArrowheads="1"/>
          </p:cNvSpPr>
          <p:nvPr/>
        </p:nvSpPr>
        <p:spPr bwMode="auto">
          <a:xfrm>
            <a:off x="8049393" y="4135710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600">
                <a:latin typeface="Comic Sans MS" pitchFamily="66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1600">
                <a:latin typeface="Comic Sans MS" pitchFamily="66" charset="0"/>
                <a:ea typeface="굴림" charset="-127"/>
              </a:rPr>
              <a:t>2</a:t>
            </a:r>
          </a:p>
        </p:txBody>
      </p:sp>
      <p:grpSp>
        <p:nvGrpSpPr>
          <p:cNvPr id="75" name="Group 146"/>
          <p:cNvGrpSpPr>
            <a:grpSpLocks/>
          </p:cNvGrpSpPr>
          <p:nvPr/>
        </p:nvGrpSpPr>
        <p:grpSpPr bwMode="auto">
          <a:xfrm>
            <a:off x="5301431" y="4427810"/>
            <a:ext cx="3209925" cy="434975"/>
            <a:chOff x="2144" y="2664"/>
            <a:chExt cx="2022" cy="274"/>
          </a:xfrm>
        </p:grpSpPr>
        <p:sp>
          <p:nvSpPr>
            <p:cNvPr id="76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1</a:t>
              </a:r>
            </a:p>
          </p:txBody>
        </p:sp>
        <p:sp>
          <p:nvSpPr>
            <p:cNvPr id="77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1</a:t>
              </a:r>
            </a:p>
          </p:txBody>
        </p:sp>
        <p:grpSp>
          <p:nvGrpSpPr>
            <p:cNvPr id="78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82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</a:rPr>
                  <a:t>2</a:t>
                </a:r>
              </a:p>
            </p:txBody>
          </p:sp>
          <p:sp>
            <p:nvSpPr>
              <p:cNvPr id="83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9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80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81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</p:grpSp>
      <p:grpSp>
        <p:nvGrpSpPr>
          <p:cNvPr id="84" name="Group 155"/>
          <p:cNvGrpSpPr>
            <a:grpSpLocks/>
          </p:cNvGrpSpPr>
          <p:nvPr/>
        </p:nvGrpSpPr>
        <p:grpSpPr bwMode="auto">
          <a:xfrm>
            <a:off x="5295081" y="4862785"/>
            <a:ext cx="3381375" cy="434975"/>
            <a:chOff x="2140" y="2938"/>
            <a:chExt cx="2130" cy="274"/>
          </a:xfrm>
        </p:grpSpPr>
        <p:grpSp>
          <p:nvGrpSpPr>
            <p:cNvPr id="85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93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</a:rPr>
                  <a:t>1</a:t>
                </a:r>
              </a:p>
            </p:txBody>
          </p:sp>
          <p:sp>
            <p:nvSpPr>
              <p:cNvPr id="94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6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1</a:t>
              </a:r>
            </a:p>
          </p:txBody>
        </p:sp>
        <p:sp>
          <p:nvSpPr>
            <p:cNvPr id="87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88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grpSp>
          <p:nvGrpSpPr>
            <p:cNvPr id="89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91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</a:rPr>
                  <a:t>3</a:t>
                </a:r>
              </a:p>
            </p:txBody>
          </p:sp>
          <p:sp>
            <p:nvSpPr>
              <p:cNvPr id="92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0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1600">
                  <a:latin typeface="Comic Sans MS" pitchFamily="66" charset="0"/>
                  <a:ea typeface="굴림" charset="-127"/>
                </a:rPr>
                <a:t>3</a:t>
              </a:r>
            </a:p>
          </p:txBody>
        </p:sp>
      </p:grpSp>
      <p:grpSp>
        <p:nvGrpSpPr>
          <p:cNvPr id="95" name="Group 166"/>
          <p:cNvGrpSpPr>
            <a:grpSpLocks/>
          </p:cNvGrpSpPr>
          <p:nvPr/>
        </p:nvGrpSpPr>
        <p:grpSpPr bwMode="auto">
          <a:xfrm>
            <a:off x="5314131" y="5321572"/>
            <a:ext cx="3217862" cy="434975"/>
            <a:chOff x="2152" y="3227"/>
            <a:chExt cx="2027" cy="274"/>
          </a:xfrm>
        </p:grpSpPr>
        <p:sp>
          <p:nvSpPr>
            <p:cNvPr id="96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1</a:t>
              </a:r>
            </a:p>
          </p:txBody>
        </p:sp>
        <p:grpSp>
          <p:nvGrpSpPr>
            <p:cNvPr id="97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102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</a:rPr>
                  <a:t>2</a:t>
                </a:r>
              </a:p>
            </p:txBody>
          </p:sp>
          <p:sp>
            <p:nvSpPr>
              <p:cNvPr id="103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8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99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100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3</a:t>
              </a:r>
            </a:p>
          </p:txBody>
        </p:sp>
        <p:sp>
          <p:nvSpPr>
            <p:cNvPr id="101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3</a:t>
              </a:r>
            </a:p>
          </p:txBody>
        </p:sp>
      </p:grpSp>
      <p:grpSp>
        <p:nvGrpSpPr>
          <p:cNvPr id="104" name="Group 175"/>
          <p:cNvGrpSpPr>
            <a:grpSpLocks/>
          </p:cNvGrpSpPr>
          <p:nvPr/>
        </p:nvGrpSpPr>
        <p:grpSpPr bwMode="auto">
          <a:xfrm>
            <a:off x="5307781" y="5767660"/>
            <a:ext cx="3249612" cy="434975"/>
            <a:chOff x="2148" y="3508"/>
            <a:chExt cx="2047" cy="274"/>
          </a:xfrm>
        </p:grpSpPr>
        <p:sp>
          <p:nvSpPr>
            <p:cNvPr id="105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1</a:t>
              </a:r>
            </a:p>
          </p:txBody>
        </p:sp>
        <p:sp>
          <p:nvSpPr>
            <p:cNvPr id="106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107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3</a:t>
              </a:r>
            </a:p>
          </p:txBody>
        </p:sp>
        <p:sp>
          <p:nvSpPr>
            <p:cNvPr id="108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grpSp>
          <p:nvGrpSpPr>
            <p:cNvPr id="109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113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</a:rPr>
                  <a:t>3</a:t>
                </a:r>
              </a:p>
            </p:txBody>
          </p:sp>
          <p:sp>
            <p:nvSpPr>
              <p:cNvPr id="114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10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111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112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15" name="Group 186"/>
          <p:cNvGrpSpPr>
            <a:grpSpLocks/>
          </p:cNvGrpSpPr>
          <p:nvPr/>
        </p:nvGrpSpPr>
        <p:grpSpPr bwMode="auto">
          <a:xfrm>
            <a:off x="5229993" y="6197872"/>
            <a:ext cx="3340100" cy="434975"/>
            <a:chOff x="2099" y="3779"/>
            <a:chExt cx="2104" cy="274"/>
          </a:xfrm>
        </p:grpSpPr>
        <p:grpSp>
          <p:nvGrpSpPr>
            <p:cNvPr id="116" name="Group 187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124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</a:rPr>
                  <a:t>1</a:t>
                </a:r>
              </a:p>
            </p:txBody>
          </p:sp>
          <p:sp>
            <p:nvSpPr>
              <p:cNvPr id="125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7" name="Text Box 190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118" name="Text Box 191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2</a:t>
              </a:r>
            </a:p>
          </p:txBody>
        </p:sp>
        <p:sp>
          <p:nvSpPr>
            <p:cNvPr id="119" name="Text Box 192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3</a:t>
              </a:r>
            </a:p>
          </p:txBody>
        </p:sp>
        <p:grpSp>
          <p:nvGrpSpPr>
            <p:cNvPr id="120" name="Group 193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122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ko-KR" sz="1600">
                    <a:latin typeface="Comic Sans MS" pitchFamily="66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123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1" name="Text Box 196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600">
                  <a:latin typeface="Comic Sans MS" pitchFamily="66" charset="0"/>
                  <a:ea typeface="굴림" charset="-127"/>
                </a:rPr>
                <a:t>4</a:t>
              </a:r>
            </a:p>
          </p:txBody>
        </p:sp>
      </p:grpSp>
      <p:grpSp>
        <p:nvGrpSpPr>
          <p:cNvPr id="126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127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2400" dirty="0">
                  <a:solidFill>
                    <a:schemeClr val="accent2"/>
                  </a:solidFill>
                  <a:ea typeface="굴림" charset="-127"/>
                </a:rPr>
                <a:t>If </a:t>
              </a:r>
              <a:r>
                <a:rPr lang="en-US" altLang="ko-KR" sz="2400" dirty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x</a:t>
              </a:r>
              <a:r>
                <a:rPr lang="en-US" altLang="ko-KR" sz="2400" baseline="-25000" dirty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 sz="2400" dirty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 = </a:t>
              </a:r>
              <a:r>
                <a:rPr lang="en-US" altLang="ko-KR" sz="2400" dirty="0" err="1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y</a:t>
              </a:r>
              <a:r>
                <a:rPr lang="en-US" altLang="ko-KR" sz="2400" baseline="-25000" dirty="0" err="1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j</a:t>
              </a:r>
              <a:endParaRPr lang="en-US" altLang="ko-KR" sz="2400" dirty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ko-KR" sz="2400" baseline="-25000" dirty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	</a:t>
              </a:r>
              <a:r>
                <a:rPr lang="en-US" altLang="ko-KR" sz="2400" dirty="0">
                  <a:solidFill>
                    <a:srgbClr val="336699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b[i, j] = “  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ko-KR" sz="2400" dirty="0">
                  <a:solidFill>
                    <a:schemeClr val="accent2"/>
                  </a:solidFill>
                  <a:ea typeface="굴림" charset="-127"/>
                  <a:sym typeface="Symbol" pitchFamily="18" charset="2"/>
                </a:rPr>
                <a:t>Else if</a:t>
              </a:r>
              <a:r>
                <a:rPr lang="en-US" altLang="ko-KR" sz="2400" dirty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 		         </a:t>
              </a:r>
              <a:endParaRPr lang="en-US" altLang="ko-KR" sz="2400" dirty="0" smtClean="0">
                <a:solidFill>
                  <a:schemeClr val="accent2"/>
                </a:solidFill>
                <a:latin typeface="Comic Sans MS" pitchFamily="66" charset="0"/>
                <a:ea typeface="굴림" charset="-127"/>
                <a:sym typeface="Symbol" pitchFamily="18" charset="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ko-KR" sz="2400" dirty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	</a:t>
              </a:r>
              <a:r>
                <a:rPr lang="en-US" altLang="ko-KR" sz="2400" dirty="0" smtClean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c[i </a:t>
              </a:r>
              <a:r>
                <a:rPr lang="en-US" altLang="ko-KR" sz="2400" dirty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- 1, j] ≥ c[i, j-1]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ko-KR" sz="2400" dirty="0">
                  <a:solidFill>
                    <a:schemeClr val="accent2"/>
                  </a:solidFill>
                  <a:ea typeface="굴림" charset="-127"/>
                </a:rPr>
                <a:t>		</a:t>
              </a:r>
              <a:r>
                <a:rPr lang="en-US" altLang="ko-KR" sz="2400" dirty="0">
                  <a:solidFill>
                    <a:srgbClr val="336699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b[i, j] = “ 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ko-KR" sz="2400" dirty="0">
                  <a:solidFill>
                    <a:schemeClr val="accent2"/>
                  </a:solidFill>
                  <a:ea typeface="굴림" charset="-127"/>
                  <a:sym typeface="Symbol" pitchFamily="18" charset="2"/>
                </a:rPr>
                <a:t>else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ko-KR" sz="2400" dirty="0">
                  <a:solidFill>
                    <a:schemeClr val="accent2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		</a:t>
              </a:r>
              <a:r>
                <a:rPr lang="en-US" altLang="ko-KR" sz="2400" dirty="0">
                  <a:solidFill>
                    <a:srgbClr val="336699"/>
                  </a:solidFill>
                  <a:latin typeface="Comic Sans MS" pitchFamily="66" charset="0"/>
                  <a:ea typeface="굴림" charset="-127"/>
                  <a:sym typeface="Symbol" pitchFamily="18" charset="2"/>
                </a:rPr>
                <a:t>b[i, j] = “  ”</a:t>
              </a:r>
              <a:endParaRPr lang="en-US" altLang="ko-KR" sz="2400" dirty="0">
                <a:solidFill>
                  <a:srgbClr val="336699"/>
                </a:solidFill>
                <a:ea typeface="굴림" charset="-127"/>
              </a:endParaRPr>
            </a:p>
          </p:txBody>
        </p:sp>
        <p:sp>
          <p:nvSpPr>
            <p:cNvPr id="128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61" grpId="0"/>
      <p:bldP spid="68" grpId="0"/>
      <p:bldP spid="69" grpId="0"/>
      <p:bldP spid="70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Recursion Tree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b="18586"/>
          <a:stretch/>
        </p:blipFill>
        <p:spPr bwMode="auto">
          <a:xfrm>
            <a:off x="266700" y="1570383"/>
            <a:ext cx="8610600" cy="443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87624" y="5013176"/>
            <a:ext cx="1728192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same sub Problem</a:t>
            </a:r>
            <a:endParaRPr lang="ko-KR" altLang="en-US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847</Words>
  <Application>Microsoft Office PowerPoint</Application>
  <PresentationFormat>화면 슬라이드 쇼(4:3)</PresentationFormat>
  <Paragraphs>743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HY헤드라인M</vt:lpstr>
      <vt:lpstr>굴림</vt:lpstr>
      <vt:lpstr>맑은 고딕</vt:lpstr>
      <vt:lpstr>샘물체</vt:lpstr>
      <vt:lpstr>Arial</vt:lpstr>
      <vt:lpstr>Comic Sans MS</vt:lpstr>
      <vt:lpstr>Monotype Corsiva</vt:lpstr>
      <vt:lpstr>Symbol</vt:lpstr>
      <vt:lpstr>Verdana</vt:lpstr>
      <vt:lpstr>Wingdings</vt:lpstr>
      <vt:lpstr>Office 테마</vt:lpstr>
      <vt:lpstr>Longest Common Subsequence</vt:lpstr>
      <vt:lpstr>Longest Common Subsequence</vt:lpstr>
      <vt:lpstr>Simple LCS</vt:lpstr>
      <vt:lpstr>The characteristics of the LCS</vt:lpstr>
      <vt:lpstr>The characteristics of the LCS</vt:lpstr>
      <vt:lpstr>A recursive solution</vt:lpstr>
      <vt:lpstr>Additional Information</vt:lpstr>
      <vt:lpstr>Example</vt:lpstr>
      <vt:lpstr>Recursion Tree</vt:lpstr>
      <vt:lpstr>Memoization Algorithm</vt:lpstr>
      <vt:lpstr>The Length of LCS</vt:lpstr>
      <vt:lpstr>LCS Dynamic Programming</vt:lpstr>
      <vt:lpstr>LCS Dynamic Programming</vt:lpstr>
      <vt:lpstr>LCS</vt:lpstr>
      <vt:lpstr>LCS Table</vt:lpstr>
      <vt:lpstr>LCS print 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226</cp:revision>
  <dcterms:created xsi:type="dcterms:W3CDTF">2018-07-30T06:52:17Z</dcterms:created>
  <dcterms:modified xsi:type="dcterms:W3CDTF">2019-03-07T01:49:52Z</dcterms:modified>
</cp:coreProperties>
</file>