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599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63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2" r:id="rId35"/>
    <p:sldId id="633" r:id="rId36"/>
    <p:sldId id="647" r:id="rId37"/>
    <p:sldId id="669" r:id="rId38"/>
    <p:sldId id="666" r:id="rId39"/>
    <p:sldId id="667" r:id="rId40"/>
    <p:sldId id="66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046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5F8AB9-39A9-4F2F-BF1D-32A7EA57FD1F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49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0AA622-55FF-4A1A-AECA-6C9A58051AA2}" type="slidenum">
              <a:rPr lang="en-US" altLang="ko-KR" sz="1200"/>
              <a:pPr eaLnBrk="1" hangingPunct="1"/>
              <a:t>21</a:t>
            </a:fld>
            <a:endParaRPr lang="en-US" altLang="ko-K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723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main(void)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[10] = {-1, 3, -9, 6, 7, -6, 1, 5, 4, -2};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sum=0;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=0;i&lt;(1&lt;&lt;10);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</a:t>
            </a:r>
          </a:p>
          <a:p>
            <a:r>
              <a:rPr lang="en-US" altLang="ko-KR" dirty="0" smtClean="0"/>
              <a:t>	{ </a:t>
            </a:r>
          </a:p>
          <a:p>
            <a:r>
              <a:rPr lang="en-US" altLang="ko-KR" dirty="0" smtClean="0"/>
              <a:t>		sum=0;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j=0;j&lt;10;j++)  </a:t>
            </a:r>
          </a:p>
          <a:p>
            <a:r>
              <a:rPr lang="en-US" altLang="ko-KR" dirty="0" smtClean="0"/>
              <a:t>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&amp;(1&lt;&lt;j)) sum+=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[j];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if(sum ==0)</a:t>
            </a:r>
          </a:p>
          <a:p>
            <a:r>
              <a:rPr lang="en-US" altLang="ko-KR" dirty="0" smtClean="0"/>
              <a:t>		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j=0;j&lt;10;j++)  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&amp;(1&lt;&lt;j)) 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("%d, ",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[j]);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("\n");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9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Insertion_Sort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 = 1; i &lt; 5;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= data[i];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i - 1 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(j &gt;=0 &amp;&amp; data[j] &gt; key)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data[j+1] = data[j];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j--;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data[j+1] = key;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51A62-5CE0-4142-ADA8-F8F3A6733E2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8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7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274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805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59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73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49530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V="1">
            <a:off x="6553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 </a:t>
            </a:r>
            <a:r>
              <a:rPr lang="en-US" altLang="ko-KR" sz="2000" dirty="0"/>
              <a:t>(cont.)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49530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5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36" name="Line 49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37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12338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12339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 </a:t>
            </a:r>
            <a:r>
              <a:rPr lang="en-US" altLang="ko-KR" sz="2000" dirty="0"/>
              <a:t>(cont.)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1" name="Group 15"/>
          <p:cNvGraphicFramePr>
            <a:graphicFrameLocks noGrp="1"/>
          </p:cNvGraphicFramePr>
          <p:nvPr/>
        </p:nvGraphicFramePr>
        <p:xfrm>
          <a:off x="49530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8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9" name="Line 48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13361" name="Text Box 50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13362" name="Text Box 51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 </a:t>
            </a:r>
            <a:r>
              <a:rPr lang="en-US" altLang="ko-KR" sz="2000" dirty="0"/>
              <a:t>(cont.)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4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2650" y="1196975"/>
            <a:ext cx="806982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과정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9313" y="1752600"/>
            <a:ext cx="7755135" cy="44127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(m):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(m) &lt;= 1 : 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사이즈가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이거나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인 경우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바로 리턴</a:t>
            </a:r>
          </a:p>
          <a:p>
            <a:pPr>
              <a:lnSpc>
                <a:spcPct val="114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 m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# 1. DIVIDE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부분</a:t>
            </a:r>
          </a:p>
          <a:p>
            <a:pPr>
              <a:lnSpc>
                <a:spcPct val="114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mid =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(m) // 2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left = m[:mid]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right = m[mid:]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리스트의 크기가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 될 때까지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재귀 호출</a:t>
            </a:r>
          </a:p>
          <a:p>
            <a:pPr>
              <a:lnSpc>
                <a:spcPct val="114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 =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(left)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(right)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# 2. CONQUER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부분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분할된 리스트들 병합</a:t>
            </a:r>
          </a:p>
          <a:p>
            <a:pPr>
              <a:lnSpc>
                <a:spcPct val="114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 merge(left, right)</a:t>
            </a:r>
          </a:p>
        </p:txBody>
      </p:sp>
    </p:spTree>
    <p:extLst>
      <p:ext uri="{BB962C8B-B14F-4D97-AF65-F5344CB8AC3E}">
        <p14:creationId xmlns:p14="http://schemas.microsoft.com/office/powerpoint/2010/main" val="284415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Sort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32" y="5987623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15816" y="1700808"/>
            <a:ext cx="6228184" cy="44638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merge(left, right):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result = [] #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두 개의 분할된 리스트를 병합하여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result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를 만듦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(left) &gt; 0 and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(right) &gt; 0 : </a:t>
            </a:r>
            <a:endParaRPr lang="en-US" altLang="ko-KR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   # 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양쪽 리스트에 원소가 남아있는 경우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두 서브 리스트의 첫 원소들을 비교하여 작은 것부터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result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에 추가함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if left[0] &lt;= right[0] 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result.append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left.pop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(0))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 else 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result.append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right.pop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(0))</a:t>
            </a:r>
          </a:p>
          <a:p>
            <a:pPr marL="0" indent="0">
              <a:lnSpc>
                <a:spcPct val="114000"/>
              </a:lnSpc>
              <a:buNone/>
            </a:pP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(left) &gt; 0 :  # 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왼쪽 리스트에 원소가 남아있는 경우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result.extend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(left)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(right) &gt; 0 : # 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오른쪽 리스트에 원소가 남아있는 경우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result.extend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(right)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return result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/>
              <a:t>			  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j-lt"/>
              </a:rPr>
              <a:t>T(n) = </a:t>
            </a:r>
            <a:r>
              <a:rPr lang="el-GR" altLang="ko-KR" sz="1400" b="1" dirty="0" smtClean="0">
                <a:solidFill>
                  <a:srgbClr val="FF0000"/>
                </a:solidFill>
                <a:latin typeface="+mj-lt"/>
              </a:rPr>
              <a:t>θ</a:t>
            </a:r>
            <a:r>
              <a:rPr lang="en-US" altLang="ko-KR" sz="1400" b="1" dirty="0" smtClean="0">
                <a:solidFill>
                  <a:srgbClr val="FF0000"/>
                </a:solidFill>
                <a:latin typeface="+mj-lt"/>
              </a:rPr>
              <a:t>(n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1520" y="1772166"/>
            <a:ext cx="2592288" cy="873388"/>
            <a:chOff x="251520" y="2348880"/>
            <a:chExt cx="2592288" cy="873388"/>
          </a:xfrm>
        </p:grpSpPr>
        <p:sp>
          <p:nvSpPr>
            <p:cNvPr id="13" name="TextBox 12"/>
            <p:cNvSpPr txBox="1"/>
            <p:nvPr/>
          </p:nvSpPr>
          <p:spPr>
            <a:xfrm>
              <a:off x="1187624" y="2348880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3  27  38  43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624" y="2852936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9  10  82</a:t>
              </a:r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51520" y="3222268"/>
              <a:ext cx="25922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251520" y="2636262"/>
            <a:ext cx="2592288" cy="873388"/>
            <a:chOff x="251520" y="2348880"/>
            <a:chExt cx="2592288" cy="873388"/>
          </a:xfrm>
        </p:grpSpPr>
        <p:sp>
          <p:nvSpPr>
            <p:cNvPr id="19" name="TextBox 18"/>
            <p:cNvSpPr txBox="1"/>
            <p:nvPr/>
          </p:nvSpPr>
          <p:spPr>
            <a:xfrm>
              <a:off x="1187624" y="2348880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27  38  43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7624" y="2852936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9  10  82</a:t>
              </a: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51520" y="3222268"/>
              <a:ext cx="25922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51520" y="3500358"/>
            <a:ext cx="2592288" cy="873388"/>
            <a:chOff x="251520" y="2348880"/>
            <a:chExt cx="2592288" cy="873388"/>
          </a:xfrm>
        </p:grpSpPr>
        <p:sp>
          <p:nvSpPr>
            <p:cNvPr id="23" name="TextBox 22"/>
            <p:cNvSpPr txBox="1"/>
            <p:nvPr/>
          </p:nvSpPr>
          <p:spPr>
            <a:xfrm>
              <a:off x="1187624" y="2348880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27  38  43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7624" y="2852936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10  82</a:t>
              </a:r>
              <a:endParaRPr lang="ko-KR" altLang="en-US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51520" y="3222268"/>
              <a:ext cx="25922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251520" y="4364454"/>
            <a:ext cx="2592288" cy="873388"/>
            <a:chOff x="251520" y="2348880"/>
            <a:chExt cx="2592288" cy="873388"/>
          </a:xfrm>
        </p:grpSpPr>
        <p:sp>
          <p:nvSpPr>
            <p:cNvPr id="27" name="TextBox 26"/>
            <p:cNvSpPr txBox="1"/>
            <p:nvPr/>
          </p:nvSpPr>
          <p:spPr>
            <a:xfrm>
              <a:off x="1187624" y="2348880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27  38  43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7624" y="2852936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     82</a:t>
              </a:r>
              <a:endParaRPr lang="ko-KR" altLang="en-US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51520" y="3222268"/>
              <a:ext cx="25922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251520" y="5228550"/>
            <a:ext cx="2592288" cy="873388"/>
            <a:chOff x="251520" y="2348880"/>
            <a:chExt cx="2592288" cy="873388"/>
          </a:xfrm>
        </p:grpSpPr>
        <p:sp>
          <p:nvSpPr>
            <p:cNvPr id="35" name="TextBox 34"/>
            <p:cNvSpPr txBox="1"/>
            <p:nvPr/>
          </p:nvSpPr>
          <p:spPr>
            <a:xfrm>
              <a:off x="1187624" y="2348880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     38  43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87624" y="2852936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     82</a:t>
              </a:r>
              <a:endParaRPr lang="ko-KR" altLang="en-US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51520" y="3222268"/>
              <a:ext cx="25922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/>
          <p:cNvSpPr/>
          <p:nvPr/>
        </p:nvSpPr>
        <p:spPr>
          <a:xfrm>
            <a:off x="1115616" y="1772166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15616" y="2249128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530432" y="2645554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61100" y="3140318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575916" y="3536744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575916" y="3950816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536" y="21414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022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536" y="39060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5536" y="47337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5536" y="5597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38</a:t>
            </a:r>
            <a:endParaRPr lang="ko-KR" altLang="en-US" dirty="0"/>
          </a:p>
        </p:txBody>
      </p:sp>
      <p:cxnSp>
        <p:nvCxnSpPr>
          <p:cNvPr id="9216" name="직선 화살표 연결선 9215"/>
          <p:cNvCxnSpPr>
            <a:stCxn id="15" idx="2"/>
            <a:endCxn id="16" idx="3"/>
          </p:cNvCxnSpPr>
          <p:nvPr/>
        </p:nvCxnSpPr>
        <p:spPr>
          <a:xfrm flipH="1">
            <a:off x="706840" y="1956832"/>
            <a:ext cx="408776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</p:cNvCxnSpPr>
          <p:nvPr/>
        </p:nvCxnSpPr>
        <p:spPr>
          <a:xfrm flipH="1" flipV="1">
            <a:off x="706840" y="3197545"/>
            <a:ext cx="454260" cy="12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89880" y="4549120"/>
            <a:ext cx="740552" cy="369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764664" y="5413216"/>
            <a:ext cx="1135100" cy="333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768207" y="4061642"/>
            <a:ext cx="762225" cy="12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575916" y="4364454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983209" y="4845365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968447" y="5237842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983209" y="5712945"/>
            <a:ext cx="369332" cy="369332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Merge Sort - 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7" y="1340768"/>
            <a:ext cx="8305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4547" y="3356992"/>
            <a:ext cx="3459381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charset="-127"/>
                <a:cs typeface="Times New Roman" pitchFamily="18" charset="0"/>
              </a:rPr>
              <a:t>MergeSort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2621"/>
              </p:ext>
            </p:extLst>
          </p:nvPr>
        </p:nvGraphicFramePr>
        <p:xfrm>
          <a:off x="4614551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79083"/>
              </p:ext>
            </p:extLst>
          </p:nvPr>
        </p:nvGraphicFramePr>
        <p:xfrm>
          <a:off x="2376416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90849"/>
              </p:ext>
            </p:extLst>
          </p:nvPr>
        </p:nvGraphicFramePr>
        <p:xfrm>
          <a:off x="100036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486449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Merge_sort</a:t>
            </a:r>
            <a:r>
              <a:rPr lang="en-US" altLang="ko-KR" dirty="0" smtClean="0"/>
              <a:t>(0,6)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25234"/>
              </p:ext>
            </p:extLst>
          </p:nvPr>
        </p:nvGraphicFramePr>
        <p:xfrm>
          <a:off x="6981309" y="4365104"/>
          <a:ext cx="2150617" cy="209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498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kern="1200" dirty="0" smtClean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83768" y="648644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(0,3)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648644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(0,1)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9352" y="648644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(0,0)</a:t>
            </a:r>
            <a:endParaRPr lang="ko-KR" altLang="en-US" sz="16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8194"/>
              </p:ext>
            </p:extLst>
          </p:nvPr>
        </p:nvGraphicFramePr>
        <p:xfrm>
          <a:off x="6975955" y="1074222"/>
          <a:ext cx="2150617" cy="209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498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kern="1200" dirty="0" smtClean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2" y="4849415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(0,3</a:t>
            </a:r>
            <a:r>
              <a:rPr lang="en-US" altLang="ko-KR" sz="1400" dirty="0"/>
              <a:t>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42539" y="4849415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(0,1)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842258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(0,0)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4725144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9         return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9792" y="4346040"/>
            <a:ext cx="2267744" cy="2459899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44008" y="4534480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12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(1,1)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9352" y="3162454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(1,1)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7020272" y="1434262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9         return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76256" y="1013838"/>
            <a:ext cx="2267744" cy="2426786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22109" y="4833977"/>
            <a:ext cx="2143059" cy="323215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22109" y="4509120"/>
            <a:ext cx="2143059" cy="323215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588224" y="4879032"/>
            <a:ext cx="432048" cy="124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6660232" y="1588150"/>
            <a:ext cx="399120" cy="3070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3722688" y="3698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75712"/>
              </p:ext>
            </p:extLst>
          </p:nvPr>
        </p:nvGraphicFramePr>
        <p:xfrm>
          <a:off x="611560" y="332656"/>
          <a:ext cx="2970149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  <a:gridCol w="424307"/>
                <a:gridCol w="424307"/>
                <a:gridCol w="424307"/>
                <a:gridCol w="424307"/>
                <a:gridCol w="424307"/>
              </a:tblGrid>
              <a:tr h="18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18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087688" y="3698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33726"/>
              </p:ext>
            </p:extLst>
          </p:nvPr>
        </p:nvGraphicFramePr>
        <p:xfrm>
          <a:off x="5154730" y="3429000"/>
          <a:ext cx="848614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80608"/>
              </p:ext>
            </p:extLst>
          </p:nvPr>
        </p:nvGraphicFramePr>
        <p:xfrm>
          <a:off x="7683833" y="3604884"/>
          <a:ext cx="424307" cy="729996"/>
        </p:xfrm>
        <a:graphic>
          <a:graphicData uri="http://schemas.openxmlformats.org/drawingml/2006/table">
            <a:tbl>
              <a:tblPr/>
              <a:tblGrid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01036"/>
              </p:ext>
            </p:extLst>
          </p:nvPr>
        </p:nvGraphicFramePr>
        <p:xfrm>
          <a:off x="7566004" y="260648"/>
          <a:ext cx="424307" cy="729996"/>
        </p:xfrm>
        <a:graphic>
          <a:graphicData uri="http://schemas.openxmlformats.org/drawingml/2006/table">
            <a:tbl>
              <a:tblPr/>
              <a:tblGrid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3931"/>
              </p:ext>
            </p:extLst>
          </p:nvPr>
        </p:nvGraphicFramePr>
        <p:xfrm>
          <a:off x="2483768" y="3356992"/>
          <a:ext cx="1697228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00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/>
      <p:bldP spid="22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1290"/>
              </p:ext>
            </p:extLst>
          </p:nvPr>
        </p:nvGraphicFramePr>
        <p:xfrm>
          <a:off x="4614551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47736"/>
              </p:ext>
            </p:extLst>
          </p:nvPr>
        </p:nvGraphicFramePr>
        <p:xfrm>
          <a:off x="2376416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2397"/>
              </p:ext>
            </p:extLst>
          </p:nvPr>
        </p:nvGraphicFramePr>
        <p:xfrm>
          <a:off x="100036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486449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Merge_sort</a:t>
            </a:r>
            <a:r>
              <a:rPr lang="en-US" altLang="ko-KR" dirty="0" smtClean="0"/>
              <a:t>(0,6)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648644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(0,3)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648644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(0,1)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4849415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(0,3</a:t>
            </a:r>
            <a:r>
              <a:rPr lang="en-US" altLang="ko-KR" sz="1400" dirty="0"/>
              <a:t>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42539" y="4849415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(0,1)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842258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(0,0)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008" y="4534480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12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(1,1)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2109" y="4833977"/>
            <a:ext cx="2143059" cy="323215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22109" y="4509120"/>
            <a:ext cx="2143059" cy="323215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69851" y="4149080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13      Merge(0,1,3)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52515"/>
              </p:ext>
            </p:extLst>
          </p:nvPr>
        </p:nvGraphicFramePr>
        <p:xfrm>
          <a:off x="6876256" y="5486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14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10649" y="2945815"/>
            <a:ext cx="168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13: Merge(0,1,3)</a:t>
            </a:r>
            <a:endParaRPr lang="ko-KR" alt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55304"/>
              </p:ext>
            </p:extLst>
          </p:nvPr>
        </p:nvGraphicFramePr>
        <p:xfrm>
          <a:off x="5033168" y="260648"/>
          <a:ext cx="848614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09662"/>
              </p:ext>
            </p:extLst>
          </p:nvPr>
        </p:nvGraphicFramePr>
        <p:xfrm>
          <a:off x="4283968" y="1395920"/>
          <a:ext cx="227324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/>
                <a:gridCol w="825193"/>
                <a:gridCol w="727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0x7ffffff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07066"/>
              </p:ext>
            </p:extLst>
          </p:nvPr>
        </p:nvGraphicFramePr>
        <p:xfrm>
          <a:off x="4283968" y="2043992"/>
          <a:ext cx="229604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7968"/>
                <a:gridCol w="840105"/>
                <a:gridCol w="727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0x7ffffff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8041" y="1142105"/>
            <a:ext cx="55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18041" y="175596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RIGHT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622109" y="4137478"/>
            <a:ext cx="2143059" cy="2687525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endCxn id="15" idx="3"/>
          </p:cNvCxnSpPr>
          <p:nvPr/>
        </p:nvCxnSpPr>
        <p:spPr>
          <a:xfrm flipH="1">
            <a:off x="4460912" y="4384849"/>
            <a:ext cx="183096" cy="618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442539" y="4462236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12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(2,3)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20" y="71857"/>
            <a:ext cx="5261248" cy="3212512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70549"/>
              </p:ext>
            </p:extLst>
          </p:nvPr>
        </p:nvGraphicFramePr>
        <p:xfrm>
          <a:off x="611560" y="332656"/>
          <a:ext cx="2970149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  <a:gridCol w="424307"/>
                <a:gridCol w="424307"/>
                <a:gridCol w="424307"/>
                <a:gridCol w="424307"/>
                <a:gridCol w="424307"/>
              </a:tblGrid>
              <a:tr h="18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18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73060"/>
              </p:ext>
            </p:extLst>
          </p:nvPr>
        </p:nvGraphicFramePr>
        <p:xfrm>
          <a:off x="2483768" y="3356992"/>
          <a:ext cx="1697228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00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44572"/>
              </p:ext>
            </p:extLst>
          </p:nvPr>
        </p:nvGraphicFramePr>
        <p:xfrm>
          <a:off x="5154730" y="3365030"/>
          <a:ext cx="848614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074981" y="3275132"/>
            <a:ext cx="1008112" cy="85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53105"/>
              </p:ext>
            </p:extLst>
          </p:nvPr>
        </p:nvGraphicFramePr>
        <p:xfrm>
          <a:off x="5154730" y="3400716"/>
          <a:ext cx="848614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5" grpId="0"/>
      <p:bldP spid="35" grpId="0"/>
      <p:bldP spid="40" grpId="0" animBg="1"/>
      <p:bldP spid="42" grpId="0"/>
      <p:bldP spid="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79425"/>
              </p:ext>
            </p:extLst>
          </p:nvPr>
        </p:nvGraphicFramePr>
        <p:xfrm>
          <a:off x="2376416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Line 12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70071"/>
              </p:ext>
            </p:extLst>
          </p:nvPr>
        </p:nvGraphicFramePr>
        <p:xfrm>
          <a:off x="100036" y="4149080"/>
          <a:ext cx="2150617" cy="235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77"/>
                <a:gridCol w="1492440"/>
              </a:tblGrid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400" b="0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486449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Merge_sort</a:t>
            </a:r>
            <a:r>
              <a:rPr lang="en-US" altLang="ko-KR" dirty="0" smtClean="0"/>
              <a:t>(0,6)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648644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11: </a:t>
            </a:r>
            <a:r>
              <a:rPr lang="en-US" altLang="ko-KR" sz="1600" dirty="0" err="1" smtClean="0"/>
              <a:t>Merge_sort</a:t>
            </a:r>
            <a:r>
              <a:rPr lang="en-US" altLang="ko-KR" sz="1600" dirty="0" smtClean="0"/>
              <a:t>(0,3)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4849415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(0,3</a:t>
            </a:r>
            <a:r>
              <a:rPr lang="en-US" altLang="ko-KR" sz="1400" dirty="0"/>
              <a:t>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42539" y="4849415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11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(0,1)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2539" y="4462236"/>
            <a:ext cx="2018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 smtClean="0"/>
              <a:t>12      </a:t>
            </a:r>
            <a:r>
              <a:rPr lang="en-US" altLang="ko-KR" sz="1400" dirty="0" err="1" smtClean="0"/>
              <a:t>Merge_sort</a:t>
            </a:r>
            <a:r>
              <a:rPr lang="en-US" altLang="ko-KR" sz="1400" dirty="0" smtClean="0"/>
              <a:t>(2,3)</a:t>
            </a:r>
            <a:endParaRPr kumimoji="1" lang="en-US" altLang="ko-KR" sz="1400" b="1" dirty="0">
              <a:solidFill>
                <a:schemeClr val="bg1"/>
              </a:solidFill>
              <a:latin typeface="Tahoma" pitchFamily="34" charset="0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73115"/>
              </p:ext>
            </p:extLst>
          </p:nvPr>
        </p:nvGraphicFramePr>
        <p:xfrm>
          <a:off x="611560" y="332656"/>
          <a:ext cx="2970149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  <a:gridCol w="424307"/>
                <a:gridCol w="424307"/>
                <a:gridCol w="424307"/>
                <a:gridCol w="424307"/>
                <a:gridCol w="424307"/>
              </a:tblGrid>
              <a:tr h="18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18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546"/>
              </p:ext>
            </p:extLst>
          </p:nvPr>
        </p:nvGraphicFramePr>
        <p:xfrm>
          <a:off x="2483768" y="3356992"/>
          <a:ext cx="1697228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00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12717"/>
              </p:ext>
            </p:extLst>
          </p:nvPr>
        </p:nvGraphicFramePr>
        <p:xfrm>
          <a:off x="5154730" y="3365030"/>
          <a:ext cx="848614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074981" y="3275132"/>
            <a:ext cx="1008112" cy="85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93405"/>
              </p:ext>
            </p:extLst>
          </p:nvPr>
        </p:nvGraphicFramePr>
        <p:xfrm>
          <a:off x="5154730" y="3400716"/>
          <a:ext cx="848614" cy="729996"/>
        </p:xfrm>
        <a:graphic>
          <a:graphicData uri="http://schemas.openxmlformats.org/drawingml/2006/table">
            <a:tbl>
              <a:tblPr/>
              <a:tblGrid>
                <a:gridCol w="424307"/>
                <a:gridCol w="424307"/>
              </a:tblGrid>
              <a:tr h="212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AD3"/>
                    </a:solidFill>
                  </a:tcPr>
                </a:tc>
              </a:tr>
              <a:tr h="150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" y="836712"/>
            <a:ext cx="5658522" cy="54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 smtClean="0"/>
              <a:t>Execution Sequence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dirty="0"/>
              <a:t> </a:t>
            </a:r>
            <a:endParaRPr lang="ko-KR" altLang="en-US" sz="28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32648" y="4581128"/>
            <a:ext cx="4075856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Merge_sort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from,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to){</a:t>
            </a:r>
            <a:endParaRPr lang="en-US" altLang="ko-KR" sz="2000" dirty="0"/>
          </a:p>
          <a:p>
            <a:r>
              <a:rPr lang="en-US" altLang="ko-KR" sz="2000" dirty="0" smtClean="0"/>
              <a:t>	if(from </a:t>
            </a:r>
            <a:r>
              <a:rPr lang="en-US" altLang="ko-KR" sz="2000" dirty="0"/>
              <a:t>&gt;=to) return;</a:t>
            </a:r>
          </a:p>
          <a:p>
            <a:r>
              <a:rPr lang="en-US" altLang="ko-KR" sz="2000" dirty="0" smtClean="0"/>
              <a:t>	m </a:t>
            </a:r>
            <a:r>
              <a:rPr lang="en-US" altLang="ko-KR" sz="2000" dirty="0"/>
              <a:t>= (from + to)/2;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Merge_sort</a:t>
            </a:r>
            <a:r>
              <a:rPr lang="en-US" altLang="ko-KR" sz="2000" dirty="0" smtClean="0"/>
              <a:t>(from</a:t>
            </a:r>
            <a:r>
              <a:rPr lang="en-US" altLang="ko-KR" sz="2000" dirty="0"/>
              <a:t>, m);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Merge_sort</a:t>
            </a:r>
            <a:r>
              <a:rPr lang="en-US" altLang="ko-KR" sz="2000" dirty="0" smtClean="0"/>
              <a:t>(m+1</a:t>
            </a:r>
            <a:r>
              <a:rPr lang="en-US" altLang="ko-KR" sz="2000" dirty="0"/>
              <a:t>, to);</a:t>
            </a:r>
          </a:p>
          <a:p>
            <a:r>
              <a:rPr lang="en-US" altLang="ko-KR" sz="2000" dirty="0" smtClean="0"/>
              <a:t>	Merge(from</a:t>
            </a:r>
            <a:r>
              <a:rPr lang="en-US" altLang="ko-KR" sz="2000" dirty="0"/>
              <a:t>, m, to);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5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EDC626-5AA5-4FD1-A0E8-6989989C44E3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20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Partition</a:t>
            </a:r>
          </a:p>
        </p:txBody>
      </p:sp>
      <p:cxnSp>
        <p:nvCxnSpPr>
          <p:cNvPr id="13317" name="AutoShape 4"/>
          <p:cNvCxnSpPr>
            <a:cxnSpLocks noChangeShapeType="1"/>
            <a:stCxn id="13343" idx="0"/>
            <a:endCxn id="1334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AutoShape 5"/>
          <p:cNvCxnSpPr>
            <a:cxnSpLocks noChangeShapeType="1"/>
            <a:stCxn id="13344" idx="0"/>
            <a:endCxn id="1334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6"/>
          <p:cNvCxnSpPr>
            <a:cxnSpLocks noChangeShapeType="1"/>
            <a:stCxn id="13335" idx="0"/>
            <a:endCxn id="1334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7"/>
          <p:cNvCxnSpPr>
            <a:cxnSpLocks noChangeShapeType="1"/>
            <a:stCxn id="13337" idx="0"/>
            <a:endCxn id="1334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8"/>
          <p:cNvCxnSpPr>
            <a:cxnSpLocks noChangeShapeType="1"/>
            <a:stCxn id="13343" idx="2"/>
            <a:endCxn id="13336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/>
          <p:cNvCxnSpPr>
            <a:cxnSpLocks noChangeShapeType="1"/>
            <a:stCxn id="13344" idx="2"/>
            <a:endCxn id="1333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3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3347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3348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grpSp>
        <p:nvGrpSpPr>
          <p:cNvPr id="13324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3343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3344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3345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3346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grpSp>
        <p:nvGrpSpPr>
          <p:cNvPr id="13325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3335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6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7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8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9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40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41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42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cxnSp>
        <p:nvCxnSpPr>
          <p:cNvPr id="13326" name="AutoShape 27"/>
          <p:cNvCxnSpPr>
            <a:cxnSpLocks noChangeShapeType="1"/>
            <a:stCxn id="13345" idx="0"/>
            <a:endCxn id="1334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28"/>
          <p:cNvCxnSpPr>
            <a:cxnSpLocks noChangeShapeType="1"/>
            <a:stCxn id="13346" idx="0"/>
            <a:endCxn id="1334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29"/>
          <p:cNvCxnSpPr>
            <a:cxnSpLocks noChangeShapeType="1"/>
            <a:stCxn id="13339" idx="0"/>
            <a:endCxn id="1334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30"/>
          <p:cNvCxnSpPr>
            <a:cxnSpLocks noChangeShapeType="1"/>
            <a:stCxn id="13341" idx="0"/>
            <a:endCxn id="1334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31"/>
          <p:cNvCxnSpPr>
            <a:cxnSpLocks noChangeShapeType="1"/>
            <a:stCxn id="13345" idx="2"/>
            <a:endCxn id="1334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2"/>
          <p:cNvCxnSpPr>
            <a:cxnSpLocks noChangeShapeType="1"/>
            <a:stCxn id="13346" idx="2"/>
            <a:endCxn id="1334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2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			</a:t>
            </a:r>
          </a:p>
        </p:txBody>
      </p:sp>
      <p:cxnSp>
        <p:nvCxnSpPr>
          <p:cNvPr id="13333" name="AutoShape 34"/>
          <p:cNvCxnSpPr>
            <a:cxnSpLocks noChangeShapeType="1"/>
            <a:stCxn id="13347" idx="0"/>
            <a:endCxn id="13332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35"/>
          <p:cNvCxnSpPr>
            <a:cxnSpLocks noChangeShapeType="1"/>
            <a:stCxn id="13348" idx="0"/>
            <a:endCxn id="13332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78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51B7E7-3972-466E-A9E0-14A9127EB9ED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21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call, partition</a:t>
            </a:r>
          </a:p>
        </p:txBody>
      </p:sp>
      <p:cxnSp>
        <p:nvCxnSpPr>
          <p:cNvPr id="14341" name="AutoShape 4"/>
          <p:cNvCxnSpPr>
            <a:cxnSpLocks noChangeShapeType="1"/>
            <a:stCxn id="14369" idx="0"/>
            <a:endCxn id="14347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AutoShape 5"/>
          <p:cNvCxnSpPr>
            <a:cxnSpLocks noChangeShapeType="1"/>
            <a:stCxn id="14370" idx="0"/>
            <a:endCxn id="1434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6"/>
          <p:cNvCxnSpPr>
            <a:cxnSpLocks noChangeShapeType="1"/>
            <a:stCxn id="14361" idx="0"/>
            <a:endCxn id="1436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63" idx="0"/>
            <a:endCxn id="1437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69" idx="2"/>
            <a:endCxn id="14362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70" idx="2"/>
            <a:endCxn id="1436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               </a:t>
            </a: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800">
              <a:solidFill>
                <a:schemeClr val="accent1"/>
              </a:solidFill>
              <a:latin typeface="Tahoma" pitchFamily="34" charset="0"/>
            </a:endParaRPr>
          </a:p>
        </p:txBody>
      </p:sp>
      <p:grpSp>
        <p:nvGrpSpPr>
          <p:cNvPr id="1434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36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437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437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437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grpSp>
        <p:nvGrpSpPr>
          <p:cNvPr id="14350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361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2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3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4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5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7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68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cxnSp>
        <p:nvCxnSpPr>
          <p:cNvPr id="14351" name="AutoShape 26"/>
          <p:cNvCxnSpPr>
            <a:cxnSpLocks noChangeShapeType="1"/>
            <a:stCxn id="14371" idx="0"/>
            <a:endCxn id="1434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7"/>
          <p:cNvCxnSpPr>
            <a:cxnSpLocks noChangeShapeType="1"/>
            <a:stCxn id="14372" idx="0"/>
            <a:endCxn id="1434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28"/>
          <p:cNvCxnSpPr>
            <a:cxnSpLocks noChangeShapeType="1"/>
            <a:stCxn id="14365" idx="0"/>
            <a:endCxn id="1437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29"/>
          <p:cNvCxnSpPr>
            <a:cxnSpLocks noChangeShapeType="1"/>
            <a:stCxn id="14367" idx="0"/>
            <a:endCxn id="1437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0"/>
          <p:cNvCxnSpPr>
            <a:cxnSpLocks noChangeShapeType="1"/>
            <a:stCxn id="14371" idx="2"/>
            <a:endCxn id="1436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31"/>
          <p:cNvCxnSpPr>
            <a:cxnSpLocks noChangeShapeType="1"/>
            <a:stCxn id="14372" idx="2"/>
            <a:endCxn id="1436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14358" name="AutoShape 33"/>
          <p:cNvCxnSpPr>
            <a:cxnSpLocks noChangeShapeType="1"/>
            <a:stCxn id="14347" idx="0"/>
            <a:endCxn id="1435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4"/>
          <p:cNvCxnSpPr>
            <a:cxnSpLocks noChangeShapeType="1"/>
            <a:stCxn id="14348" idx="0"/>
            <a:endCxn id="1435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Line 35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E23263-7F89-43FB-A008-3EE982F5103D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22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call, partition</a:t>
            </a:r>
          </a:p>
        </p:txBody>
      </p:sp>
      <p:cxnSp>
        <p:nvCxnSpPr>
          <p:cNvPr id="15365" name="AutoShape 4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AutoShape 5"/>
          <p:cNvCxnSpPr>
            <a:cxnSpLocks noChangeShapeType="1"/>
            <a:stCxn id="15374" idx="0"/>
            <a:endCxn id="1537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6"/>
          <p:cNvCxnSpPr>
            <a:cxnSpLocks noChangeShapeType="1"/>
            <a:stCxn id="15388" idx="0"/>
            <a:endCxn id="15373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90" idx="0"/>
            <a:endCxn id="153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73" idx="2"/>
            <a:endCxn id="15389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/>
          <p:cNvCxnSpPr>
            <a:cxnSpLocks noChangeShapeType="1"/>
            <a:stCxn id="15374" idx="2"/>
            <a:endCxn id="1539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grpSp>
        <p:nvGrpSpPr>
          <p:cNvPr id="15377" name="Group 16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388" name="AutoShape 17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89" name="AutoShape 18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90" name="AutoShape 19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91" name="AutoShape 20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92" name="AutoShape 21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93" name="AutoShape 22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94" name="AutoShape 23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5395" name="AutoShape 24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folHlink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</p:grpSp>
      <p:cxnSp>
        <p:nvCxnSpPr>
          <p:cNvPr id="15378" name="AutoShape 25"/>
          <p:cNvCxnSpPr>
            <a:cxnSpLocks noChangeShapeType="1"/>
            <a:stCxn id="15375" idx="0"/>
            <a:endCxn id="1537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6"/>
          <p:cNvCxnSpPr>
            <a:cxnSpLocks noChangeShapeType="1"/>
            <a:stCxn id="15376" idx="0"/>
            <a:endCxn id="1537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7"/>
          <p:cNvCxnSpPr>
            <a:cxnSpLocks noChangeShapeType="1"/>
            <a:stCxn id="15392" idx="0"/>
            <a:endCxn id="1537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8"/>
          <p:cNvCxnSpPr>
            <a:cxnSpLocks noChangeShapeType="1"/>
            <a:stCxn id="15394" idx="0"/>
            <a:endCxn id="1537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9"/>
          <p:cNvCxnSpPr>
            <a:cxnSpLocks noChangeShapeType="1"/>
            <a:stCxn id="15375" idx="2"/>
            <a:endCxn id="1539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0"/>
          <p:cNvCxnSpPr>
            <a:cxnSpLocks noChangeShapeType="1"/>
            <a:stCxn id="15376" idx="2"/>
            <a:endCxn id="1539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>
                <a:ea typeface="굴림" charset="-127"/>
              </a:rPr>
              <a:t>                                </a:t>
            </a:r>
          </a:p>
        </p:txBody>
      </p:sp>
      <p:cxnSp>
        <p:nvCxnSpPr>
          <p:cNvPr id="15385" name="AutoShape 32"/>
          <p:cNvCxnSpPr>
            <a:cxnSpLocks noChangeShapeType="1"/>
            <a:stCxn id="15371" idx="0"/>
            <a:endCxn id="153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3"/>
          <p:cNvCxnSpPr>
            <a:cxnSpLocks noChangeShapeType="1"/>
            <a:stCxn id="15372" idx="0"/>
            <a:endCxn id="153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Line 34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217542-AD7C-4C68-86C7-8528C20DE822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23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call, base case</a:t>
            </a:r>
          </a:p>
        </p:txBody>
      </p:sp>
      <p:cxnSp>
        <p:nvCxnSpPr>
          <p:cNvPr id="16389" name="AutoShape 4"/>
          <p:cNvCxnSpPr>
            <a:cxnSpLocks noChangeShapeType="1"/>
            <a:stCxn id="16416" idx="0"/>
            <a:endCxn id="1639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5"/>
          <p:cNvCxnSpPr>
            <a:cxnSpLocks noChangeShapeType="1"/>
            <a:stCxn id="16417" idx="0"/>
            <a:endCxn id="1639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6"/>
          <p:cNvCxnSpPr>
            <a:cxnSpLocks noChangeShapeType="1"/>
            <a:stCxn id="16398" idx="0"/>
            <a:endCxn id="16416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0" idx="0"/>
            <a:endCxn id="1641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/>
          <p:cNvCxnSpPr>
            <a:cxnSpLocks noChangeShapeType="1"/>
            <a:stCxn id="16416" idx="2"/>
            <a:endCxn id="16399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/>
          <p:cNvCxnSpPr>
            <a:cxnSpLocks noChangeShapeType="1"/>
            <a:stCxn id="16417" idx="2"/>
            <a:endCxn id="1640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grpSp>
        <p:nvGrpSpPr>
          <p:cNvPr id="16397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6416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Tahoma" pitchFamily="34" charset="0"/>
                  <a:ea typeface="굴림" charset="-127"/>
                </a:rPr>
                <a:t>7 </a:t>
              </a:r>
              <a:r>
                <a:rPr lang="en-US" altLang="ko-KR" sz="1800" b="1">
                  <a:solidFill>
                    <a:schemeClr val="tx2"/>
                  </a:solidFill>
                  <a:latin typeface="Symbol" pitchFamily="18" charset="2"/>
                  <a:ea typeface="굴림" charset="-127"/>
                  <a:sym typeface="Symbol" pitchFamily="18" charset="2"/>
                </a:rPr>
                <a:t></a:t>
              </a:r>
              <a:r>
                <a:rPr lang="en-US" altLang="ko-KR" sz="1800">
                  <a:latin typeface="Tahoma" pitchFamily="34" charset="0"/>
                  <a:ea typeface="굴림" charset="-127"/>
                </a:rPr>
                <a:t> 2</a:t>
              </a:r>
              <a:r>
                <a:rPr lang="en-US" altLang="ko-KR" sz="1800">
                  <a:solidFill>
                    <a:schemeClr val="accent1"/>
                  </a:solidFill>
                  <a:latin typeface="Tahoma" pitchFamily="34" charset="0"/>
                  <a:ea typeface="굴림" charset="-127"/>
                </a:rPr>
                <a:t> </a:t>
              </a:r>
              <a:r>
                <a:rPr lang="en-US" altLang="ko-KR" sz="1800" b="1">
                  <a:solidFill>
                    <a:schemeClr val="accent1"/>
                  </a:solidFill>
                  <a:latin typeface="Tahoma" pitchFamily="34" charset="0"/>
                  <a:ea typeface="굴림" charset="-127"/>
                  <a:sym typeface="Symbol" pitchFamily="18" charset="2"/>
                </a:rPr>
                <a:t>        </a:t>
              </a:r>
              <a:endPara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417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accent1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6418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accent1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  <p:sp>
          <p:nvSpPr>
            <p:cNvPr id="16419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chemeClr val="accent1"/>
                  </a:solidFill>
                  <a:latin typeface="Tahoma" pitchFamily="34" charset="0"/>
                  <a:ea typeface="굴림" charset="-127"/>
                </a:rPr>
                <a:t> </a:t>
              </a:r>
            </a:p>
          </p:txBody>
        </p:sp>
      </p:grpSp>
      <p:sp>
        <p:nvSpPr>
          <p:cNvPr id="16398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16399" name="AutoShape 18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6400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6401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6402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6403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6404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6405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cxnSp>
        <p:nvCxnSpPr>
          <p:cNvPr id="16406" name="AutoShape 25"/>
          <p:cNvCxnSpPr>
            <a:cxnSpLocks noChangeShapeType="1"/>
            <a:stCxn id="16418" idx="0"/>
            <a:endCxn id="1639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6"/>
          <p:cNvCxnSpPr>
            <a:cxnSpLocks noChangeShapeType="1"/>
            <a:stCxn id="16419" idx="0"/>
            <a:endCxn id="1639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7"/>
          <p:cNvCxnSpPr>
            <a:cxnSpLocks noChangeShapeType="1"/>
            <a:stCxn id="16402" idx="0"/>
            <a:endCxn id="1641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8"/>
          <p:cNvCxnSpPr>
            <a:cxnSpLocks noChangeShapeType="1"/>
            <a:stCxn id="16404" idx="0"/>
            <a:endCxn id="1641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9"/>
          <p:cNvCxnSpPr>
            <a:cxnSpLocks noChangeShapeType="1"/>
            <a:stCxn id="16418" idx="2"/>
            <a:endCxn id="1640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30"/>
          <p:cNvCxnSpPr>
            <a:cxnSpLocks noChangeShapeType="1"/>
            <a:stCxn id="16419" idx="2"/>
            <a:endCxn id="1640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16413" name="AutoShape 32"/>
          <p:cNvCxnSpPr>
            <a:cxnSpLocks noChangeShapeType="1"/>
            <a:stCxn id="16395" idx="0"/>
            <a:endCxn id="1641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3"/>
          <p:cNvCxnSpPr>
            <a:cxnSpLocks noChangeShapeType="1"/>
            <a:stCxn id="16396" idx="0"/>
            <a:endCxn id="1641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CB8237-F0FD-435A-97A4-20028B6F4E75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24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call, base case</a:t>
            </a:r>
          </a:p>
        </p:txBody>
      </p:sp>
      <p:cxnSp>
        <p:nvCxnSpPr>
          <p:cNvPr id="17413" name="AutoShape 4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5"/>
          <p:cNvCxnSpPr>
            <a:cxnSpLocks noChangeShapeType="1"/>
            <a:stCxn id="17422" idx="0"/>
            <a:endCxn id="1741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6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/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/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2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30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7432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cxnSp>
        <p:nvCxnSpPr>
          <p:cNvPr id="17433" name="AutoShape 24"/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5"/>
          <p:cNvCxnSpPr>
            <a:cxnSpLocks noChangeShapeType="1"/>
            <a:stCxn id="17424" idx="0"/>
            <a:endCxn id="1742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6"/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7"/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28"/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29"/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17440" name="AutoShape 31"/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32"/>
          <p:cNvCxnSpPr>
            <a:cxnSpLocks noChangeShapeType="1"/>
            <a:stCxn id="17420" idx="0"/>
            <a:endCxn id="1743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Line 33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1BEABA-B373-4645-85D1-6E3282330C43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25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Merge</a:t>
            </a:r>
          </a:p>
        </p:txBody>
      </p:sp>
      <p:cxnSp>
        <p:nvCxnSpPr>
          <p:cNvPr id="18437" name="AutoShape 4"/>
          <p:cNvCxnSpPr>
            <a:cxnSpLocks noChangeShapeType="1"/>
            <a:stCxn id="18445" idx="0"/>
            <a:endCxn id="18443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AutoShape 5"/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6"/>
          <p:cNvCxnSpPr>
            <a:cxnSpLocks noChangeShapeType="1"/>
            <a:stCxn id="18449" idx="0"/>
            <a:endCxn id="18445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/>
          <p:cNvCxnSpPr>
            <a:cxnSpLocks noChangeShapeType="1"/>
            <a:stCxn id="18451" idx="0"/>
            <a:endCxn id="1844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/>
          <p:cNvCxnSpPr>
            <a:cxnSpLocks noChangeShapeType="1"/>
            <a:stCxn id="18445" idx="2"/>
            <a:endCxn id="18450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/>
          <p:cNvCxnSpPr>
            <a:cxnSpLocks noChangeShapeType="1"/>
            <a:stCxn id="18446" idx="2"/>
            <a:endCxn id="184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844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45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2  7</a:t>
            </a:r>
          </a:p>
        </p:txBody>
      </p:sp>
      <p:sp>
        <p:nvSpPr>
          <p:cNvPr id="18446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47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48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49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18450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2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18451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52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53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54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55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8456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cxnSp>
        <p:nvCxnSpPr>
          <p:cNvPr id="18457" name="AutoShape 24"/>
          <p:cNvCxnSpPr>
            <a:cxnSpLocks noChangeShapeType="1"/>
            <a:stCxn id="18447" idx="0"/>
            <a:endCxn id="1844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5"/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6"/>
          <p:cNvCxnSpPr>
            <a:cxnSpLocks noChangeShapeType="1"/>
            <a:stCxn id="18453" idx="0"/>
            <a:endCxn id="1844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7"/>
          <p:cNvCxnSpPr>
            <a:cxnSpLocks noChangeShapeType="1"/>
            <a:stCxn id="18455" idx="0"/>
            <a:endCxn id="1844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8"/>
          <p:cNvCxnSpPr>
            <a:cxnSpLocks noChangeShapeType="1"/>
            <a:stCxn id="18447" idx="2"/>
            <a:endCxn id="1845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29"/>
          <p:cNvCxnSpPr>
            <a:cxnSpLocks noChangeShapeType="1"/>
            <a:stCxn id="18448" idx="2"/>
            <a:endCxn id="1845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18464" name="AutoShape 31"/>
          <p:cNvCxnSpPr>
            <a:cxnSpLocks noChangeShapeType="1"/>
            <a:stCxn id="18443" idx="0"/>
            <a:endCxn id="1846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2"/>
          <p:cNvCxnSpPr>
            <a:cxnSpLocks noChangeShapeType="1"/>
            <a:stCxn id="18444" idx="0"/>
            <a:endCxn id="1846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Line 33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7" name="Line 34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024C13-46BB-4EEA-9E8C-7250B8CB6642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26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call, …, base case, merge</a:t>
            </a:r>
          </a:p>
        </p:txBody>
      </p:sp>
      <p:cxnSp>
        <p:nvCxnSpPr>
          <p:cNvPr id="19461" name="AutoShape 4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5"/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6"/>
          <p:cNvCxnSpPr>
            <a:cxnSpLocks noChangeShapeType="1"/>
            <a:stCxn id="19473" idx="0"/>
            <a:endCxn id="19469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7"/>
          <p:cNvCxnSpPr>
            <a:cxnSpLocks noChangeShapeType="1"/>
            <a:endCxn id="19470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/>
          <p:cNvCxnSpPr>
            <a:cxnSpLocks noChangeShapeType="1"/>
            <a:stCxn id="19469" idx="2"/>
            <a:endCxn id="19474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/>
          <p:cNvCxnSpPr>
            <a:cxnSpLocks noChangeShapeType="1"/>
            <a:stCxn id="19470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2  7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9  4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 4  9</a:t>
            </a:r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947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2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19475" name="AutoShape 18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9476" name="AutoShape 19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9477" name="AutoShape 20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19478" name="AutoShape 21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cxnSp>
        <p:nvCxnSpPr>
          <p:cNvPr id="19479" name="AutoShape 22"/>
          <p:cNvCxnSpPr>
            <a:cxnSpLocks noChangeShapeType="1"/>
            <a:stCxn id="19471" idx="0"/>
            <a:endCxn id="1946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3"/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4"/>
          <p:cNvCxnSpPr>
            <a:cxnSpLocks noChangeShapeType="1"/>
            <a:stCxn id="19475" idx="0"/>
            <a:endCxn id="1947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5"/>
          <p:cNvCxnSpPr>
            <a:cxnSpLocks noChangeShapeType="1"/>
            <a:stCxn id="19477" idx="0"/>
            <a:endCxn id="1947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6"/>
          <p:cNvCxnSpPr>
            <a:cxnSpLocks noChangeShapeType="1"/>
            <a:stCxn id="19471" idx="2"/>
            <a:endCxn id="1947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7"/>
          <p:cNvCxnSpPr>
            <a:cxnSpLocks noChangeShapeType="1"/>
            <a:stCxn id="19472" idx="2"/>
            <a:endCxn id="1947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AutoShape 2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19486" name="AutoShape 29"/>
          <p:cNvCxnSpPr>
            <a:cxnSpLocks noChangeShapeType="1"/>
            <a:stCxn id="19467" idx="0"/>
            <a:endCxn id="1948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0"/>
          <p:cNvCxnSpPr>
            <a:cxnSpLocks noChangeShapeType="1"/>
            <a:stCxn id="19468" idx="0"/>
            <a:endCxn id="1948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Line 31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90" name="AutoShape 3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9</a:t>
            </a: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4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151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01C83E-9F15-49BC-8238-C4101F1ECCBA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27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Merge</a:t>
            </a:r>
          </a:p>
        </p:txBody>
      </p:sp>
      <p:cxnSp>
        <p:nvCxnSpPr>
          <p:cNvPr id="20485" name="AutoShape 4"/>
          <p:cNvCxnSpPr>
            <a:cxnSpLocks noChangeShapeType="1"/>
            <a:stCxn id="20493" idx="0"/>
            <a:endCxn id="20491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AutoShape 5"/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7" idx="0"/>
            <a:endCxn id="2049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7"/>
          <p:cNvCxnSpPr>
            <a:cxnSpLocks noChangeShapeType="1"/>
            <a:stCxn id="20499" idx="0"/>
            <a:endCxn id="2049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/>
          <p:cNvCxnSpPr>
            <a:cxnSpLocks noChangeShapeType="1"/>
            <a:stCxn id="20493" idx="2"/>
            <a:endCxn id="2049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/>
          <p:cNvCxnSpPr>
            <a:cxnSpLocks noChangeShapeType="1"/>
            <a:stCxn id="20494" idx="2"/>
            <a:endCxn id="2050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2  4  7  9</a:t>
            </a:r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2049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2  7</a:t>
            </a:r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9  4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4  9</a:t>
            </a:r>
          </a:p>
        </p:txBody>
      </p:sp>
      <p:sp>
        <p:nvSpPr>
          <p:cNvPr id="2049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2049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2049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2049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2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2049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9</a:t>
            </a:r>
          </a:p>
        </p:txBody>
      </p:sp>
      <p:sp>
        <p:nvSpPr>
          <p:cNvPr id="2050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4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</a:t>
            </a:r>
          </a:p>
        </p:txBody>
      </p:sp>
      <p:sp>
        <p:nvSpPr>
          <p:cNvPr id="2050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2050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2050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sp>
        <p:nvSpPr>
          <p:cNvPr id="2050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</a:p>
        </p:txBody>
      </p:sp>
      <p:cxnSp>
        <p:nvCxnSpPr>
          <p:cNvPr id="20505" name="AutoShape 24"/>
          <p:cNvCxnSpPr>
            <a:cxnSpLocks noChangeShapeType="1"/>
            <a:stCxn id="20495" idx="0"/>
            <a:endCxn id="2049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ShapeType="1"/>
            <a:stCxn id="20501" idx="0"/>
            <a:endCxn id="2049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ShapeType="1"/>
            <a:stCxn id="20503" idx="0"/>
            <a:endCxn id="2049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8"/>
          <p:cNvCxnSpPr>
            <a:cxnSpLocks noChangeShapeType="1"/>
            <a:stCxn id="20495" idx="2"/>
            <a:endCxn id="2050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29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20512" name="AutoShape 31"/>
          <p:cNvCxnSpPr>
            <a:cxnSpLocks noChangeShapeType="1"/>
            <a:stCxn id="20491" idx="0"/>
            <a:endCxn id="2051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2"/>
          <p:cNvCxnSpPr>
            <a:cxnSpLocks noChangeShapeType="1"/>
            <a:stCxn id="20492" idx="0"/>
            <a:endCxn id="2051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Line 33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5" name="Line 34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093916-D5F6-443C-B859-6D57463A151B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28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call, …, merge, merge</a:t>
            </a:r>
          </a:p>
        </p:txBody>
      </p:sp>
      <p:cxnSp>
        <p:nvCxnSpPr>
          <p:cNvPr id="21509" name="AutoShape 4"/>
          <p:cNvCxnSpPr>
            <a:cxnSpLocks noChangeShapeType="1"/>
            <a:stCxn id="21517" idx="0"/>
            <a:endCxn id="21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3" idx="0"/>
            <a:endCxn id="21518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17" idx="2"/>
            <a:endCxn id="21522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18" idx="2"/>
            <a:endCxn id="21524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2  4  7  9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3  8  6  1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1  3  6  8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2  7</a:t>
            </a: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9  4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4  9</a:t>
            </a:r>
          </a:p>
        </p:txBody>
      </p: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3  8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 3  8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6  1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 1  6</a:t>
            </a:r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2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9</a:t>
            </a:r>
          </a:p>
        </p:txBody>
      </p:sp>
      <p:sp>
        <p:nvSpPr>
          <p:cNvPr id="21524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4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</a:t>
            </a:r>
          </a:p>
        </p:txBody>
      </p:sp>
      <p:sp>
        <p:nvSpPr>
          <p:cNvPr id="2152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3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3</a:t>
            </a:r>
          </a:p>
        </p:txBody>
      </p:sp>
      <p:sp>
        <p:nvSpPr>
          <p:cNvPr id="2152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8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8</a:t>
            </a:r>
          </a:p>
        </p:txBody>
      </p:sp>
      <p:sp>
        <p:nvSpPr>
          <p:cNvPr id="2152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6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6</a:t>
            </a:r>
          </a:p>
        </p:txBody>
      </p:sp>
      <p:sp>
        <p:nvSpPr>
          <p:cNvPr id="2152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1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cxnSp>
        <p:nvCxnSpPr>
          <p:cNvPr id="21529" name="AutoShape 24"/>
          <p:cNvCxnSpPr>
            <a:cxnSpLocks noChangeShapeType="1"/>
            <a:stCxn id="21519" idx="0"/>
            <a:endCxn id="21516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/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/>
          <p:cNvCxnSpPr>
            <a:cxnSpLocks noChangeShapeType="1"/>
            <a:stCxn id="21525" idx="0"/>
            <a:endCxn id="215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/>
          <p:cNvCxnSpPr>
            <a:cxnSpLocks noChangeShapeType="1"/>
            <a:stCxn id="21527" idx="0"/>
            <a:endCxn id="215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/>
          <p:cNvCxnSpPr>
            <a:cxnSpLocks noChangeShapeType="1"/>
            <a:stCxn id="21519" idx="2"/>
            <a:endCxn id="2152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0" idx="2"/>
            <a:endCxn id="2152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chemeClr val="accent1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                                     </a:t>
            </a:r>
            <a:endParaRPr lang="en-US" altLang="ko-KR" sz="1800">
              <a:solidFill>
                <a:schemeClr val="accent1"/>
              </a:solidFill>
              <a:latin typeface="Tahoma" pitchFamily="34" charset="0"/>
              <a:ea typeface="굴림" charset="-127"/>
            </a:endParaRPr>
          </a:p>
        </p:txBody>
      </p:sp>
      <p:cxnSp>
        <p:nvCxnSpPr>
          <p:cNvPr id="21536" name="AutoShape 31"/>
          <p:cNvCxnSpPr>
            <a:cxnSpLocks noChangeShapeType="1"/>
            <a:stCxn id="21515" idx="0"/>
            <a:endCxn id="2153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16" idx="0"/>
            <a:endCxn id="21535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38" y="6343650"/>
            <a:ext cx="587375" cy="48895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522D84-9E08-4746-AE7C-F2FF0711F49A}" type="slidenum">
              <a:rPr lang="en-US" altLang="ko-KR" sz="2600">
                <a:solidFill>
                  <a:schemeClr val="bg1"/>
                </a:solidFill>
                <a:latin typeface="Arial" charset="0"/>
              </a:rPr>
              <a:pPr eaLnBrk="1" hangingPunct="1"/>
              <a:t>29</a:t>
            </a:fld>
            <a:endParaRPr lang="en-US" altLang="ko-KR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Execution Example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5191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Merge</a:t>
            </a:r>
          </a:p>
        </p:txBody>
      </p:sp>
      <p:cxnSp>
        <p:nvCxnSpPr>
          <p:cNvPr id="22533" name="AutoShape 4"/>
          <p:cNvCxnSpPr>
            <a:cxnSpLocks noChangeShapeType="1"/>
            <a:stCxn id="22541" idx="0"/>
            <a:endCxn id="22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7" idx="0"/>
            <a:endCxn id="2254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41" idx="2"/>
            <a:endCxn id="2254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42" idx="2"/>
            <a:endCxn id="2254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 7  2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9  4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2  4  7  9</a:t>
            </a: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3  8  6  1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1  3  6  8</a:t>
            </a:r>
          </a:p>
        </p:txBody>
      </p:sp>
      <p:sp>
        <p:nvSpPr>
          <p:cNvPr id="22541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2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2  7</a:t>
            </a:r>
          </a:p>
        </p:txBody>
      </p:sp>
      <p:sp>
        <p:nvSpPr>
          <p:cNvPr id="22542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9  4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4  9</a:t>
            </a:r>
          </a:p>
        </p:txBody>
      </p:sp>
      <p:sp>
        <p:nvSpPr>
          <p:cNvPr id="2254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3  8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 3  8</a:t>
            </a:r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6  1 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 1  6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7</a:t>
            </a:r>
          </a:p>
        </p:txBody>
      </p:sp>
      <p:sp>
        <p:nvSpPr>
          <p:cNvPr id="2254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2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sp>
        <p:nvSpPr>
          <p:cNvPr id="22547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9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9</a:t>
            </a:r>
          </a:p>
        </p:txBody>
      </p:sp>
      <p:sp>
        <p:nvSpPr>
          <p:cNvPr id="22548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4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 4</a:t>
            </a:r>
          </a:p>
        </p:txBody>
      </p:sp>
      <p:sp>
        <p:nvSpPr>
          <p:cNvPr id="22549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3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3</a:t>
            </a:r>
          </a:p>
        </p:txBody>
      </p:sp>
      <p:sp>
        <p:nvSpPr>
          <p:cNvPr id="22550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8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8</a:t>
            </a:r>
          </a:p>
        </p:txBody>
      </p:sp>
      <p:sp>
        <p:nvSpPr>
          <p:cNvPr id="22551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6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6</a:t>
            </a:r>
          </a:p>
        </p:txBody>
      </p:sp>
      <p:sp>
        <p:nvSpPr>
          <p:cNvPr id="22552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1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solidFill>
                  <a:schemeClr val="folHlink"/>
                </a:solidFill>
                <a:latin typeface="Tahoma" pitchFamily="34" charset="0"/>
                <a:ea typeface="굴림" charset="-127"/>
              </a:rPr>
              <a:t>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cxnSp>
        <p:nvCxnSpPr>
          <p:cNvPr id="22553" name="AutoShape 24"/>
          <p:cNvCxnSpPr>
            <a:cxnSpLocks noChangeShapeType="1"/>
            <a:stCxn id="2254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5"/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6"/>
          <p:cNvCxnSpPr>
            <a:cxnSpLocks noChangeShapeType="1"/>
            <a:stCxn id="22549" idx="0"/>
            <a:endCxn id="2254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7"/>
          <p:cNvCxnSpPr>
            <a:cxnSpLocks noChangeShapeType="1"/>
            <a:stCxn id="22551" idx="0"/>
            <a:endCxn id="2254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/>
          <p:cNvCxnSpPr>
            <a:cxnSpLocks noChangeShapeType="1"/>
            <a:stCxn id="22543" idx="2"/>
            <a:endCxn id="2255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/>
          <p:cNvCxnSpPr>
            <a:cxnSpLocks noChangeShapeType="1"/>
            <a:stCxn id="22544" idx="2"/>
            <a:endCxn id="2255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9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latin typeface="Tahoma" pitchFamily="34" charset="0"/>
                <a:ea typeface="굴림" charset="-127"/>
              </a:rPr>
              <a:t>7  2  9  4 </a:t>
            </a:r>
            <a:r>
              <a:rPr lang="en-US" altLang="ko-KR" sz="1800" b="1">
                <a:solidFill>
                  <a:schemeClr val="tx2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</a:t>
            </a:r>
            <a:r>
              <a:rPr lang="en-US" altLang="ko-KR" sz="1800">
                <a:latin typeface="Tahoma" pitchFamily="34" charset="0"/>
                <a:ea typeface="굴림" charset="-127"/>
              </a:rPr>
              <a:t> 3  8  6  1</a:t>
            </a:r>
            <a:r>
              <a:rPr lang="en-US" altLang="ko-KR" sz="1800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 b="1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</a:t>
            </a:r>
            <a:r>
              <a:rPr lang="en-US" altLang="ko-KR" sz="1800">
                <a:latin typeface="Tahoma" pitchFamily="34" charset="0"/>
                <a:ea typeface="굴림" charset="-127"/>
              </a:rPr>
              <a:t>  </a:t>
            </a: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굴림" charset="-127"/>
              </a:rPr>
              <a:t>1  2  3  4  6  7  8  9</a:t>
            </a:r>
          </a:p>
        </p:txBody>
      </p:sp>
      <p:cxnSp>
        <p:nvCxnSpPr>
          <p:cNvPr id="22560" name="AutoShape 31"/>
          <p:cNvCxnSpPr>
            <a:cxnSpLocks noChangeShapeType="1"/>
            <a:stCxn id="22539" idx="0"/>
            <a:endCxn id="22559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2"/>
          <p:cNvCxnSpPr>
            <a:cxnSpLocks noChangeShapeType="1"/>
            <a:stCxn id="22540" idx="0"/>
            <a:endCxn id="22559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3" name="Line 3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Merge Sort - code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2168" y="1268760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void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Merge_sort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from,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to)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if(from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&gt;=to) return;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m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(from + to)/2;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Merge_sort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(from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m);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Merge_sort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(m+1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to);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Merge(from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m, to);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617640"/>
            <a:ext cx="730140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3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239"/>
            <a:ext cx="6192688" cy="596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 Tree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Sort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7249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4" y="1340768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16086" y="5733256"/>
            <a:ext cx="4228322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Sort Recursion Tree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963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9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Sort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1268760"/>
            <a:ext cx="89058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Implement Merge Sort </a:t>
            </a:r>
            <a:r>
              <a:rPr lang="en-US" altLang="ko-KR" dirty="0"/>
              <a:t>Algorithm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Example</a:t>
            </a:r>
            <a:endParaRPr lang="en-US" altLang="ko-KR" dirty="0"/>
          </a:p>
          <a:p>
            <a:pPr lvl="1"/>
            <a:r>
              <a:rPr lang="en-US" altLang="ko-KR" dirty="0"/>
              <a:t>11, 45, 23, 81, 28, 34</a:t>
            </a:r>
          </a:p>
          <a:p>
            <a:pPr lvl="1"/>
            <a:r>
              <a:rPr lang="en-US" altLang="ko-KR" dirty="0"/>
              <a:t>11, 45, 22, 81, 23, 34, 99, 22, 17, 8</a:t>
            </a:r>
          </a:p>
          <a:p>
            <a:pPr lvl="1"/>
            <a:r>
              <a:rPr lang="en-US" altLang="ko-KR" dirty="0"/>
              <a:t>1, 1, 1, 1, 1, 0, 0, 0, 0, 0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1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  <a:cs typeface="Times New Roman" pitchFamily="18" charset="0"/>
              </a:rPr>
              <a:t>Insertion Sort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2743" r="5374" b="46121"/>
          <a:stretch/>
        </p:blipFill>
        <p:spPr bwMode="auto">
          <a:xfrm>
            <a:off x="35496" y="1605445"/>
            <a:ext cx="4536000" cy="41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53342" r="5163"/>
          <a:stretch/>
        </p:blipFill>
        <p:spPr bwMode="auto">
          <a:xfrm>
            <a:off x="4572504" y="2216432"/>
            <a:ext cx="4536000" cy="380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2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5" y="1628800"/>
            <a:ext cx="81057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20" y="4797152"/>
            <a:ext cx="7239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42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(cont.)</a:t>
            </a:r>
            <a:r>
              <a:rPr lang="en-US" dirty="0" smtClean="0"/>
              <a:t> </a:t>
            </a:r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1828800" y="2743200"/>
          <a:ext cx="57912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7" name="Line 51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68" name="Line 52"/>
          <p:cNvSpPr>
            <a:spLocks noChangeShapeType="1"/>
          </p:cNvSpPr>
          <p:nvPr/>
        </p:nvSpPr>
        <p:spPr bwMode="auto">
          <a:xfrm flipV="1">
            <a:off x="5334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69" name="Line 53"/>
          <p:cNvSpPr>
            <a:spLocks noChangeShapeType="1"/>
          </p:cNvSpPr>
          <p:nvPr/>
        </p:nvSpPr>
        <p:spPr bwMode="auto">
          <a:xfrm flipV="1">
            <a:off x="2209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170" name="Text Box 54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5171" name="Text Box 55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5172" name="Text Box 56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0010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Worst-case(Input : 9 7 6 5 4 2) : Always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9107" y="3722439"/>
            <a:ext cx="684076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i="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T(n) = 1+1+···+1 = n-1 =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Θ(n)</a:t>
            </a:r>
            <a:endParaRPr lang="en-US" altLang="ko-KR" sz="2000" i="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29107" y="5113784"/>
            <a:ext cx="6840760" cy="400110"/>
            <a:chOff x="929107" y="5113784"/>
            <a:chExt cx="6840760" cy="400110"/>
          </a:xfrm>
        </p:grpSpPr>
        <p:sp>
          <p:nvSpPr>
            <p:cNvPr id="10" name="직사각형 9"/>
            <p:cNvSpPr/>
            <p:nvPr/>
          </p:nvSpPr>
          <p:spPr>
            <a:xfrm>
              <a:off x="929107" y="5113784"/>
              <a:ext cx="684076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000" i="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T(n) = (1+2+···+(</a:t>
              </a:r>
              <a:r>
                <a:rPr lang="en-US" altLang="ko-KR" sz="200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n</a:t>
              </a:r>
              <a:r>
                <a:rPr lang="en-US" altLang="ko-KR" sz="2000" i="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-1))/2 = (n-1)n/4 = </a:t>
              </a:r>
              <a:r>
                <a:rPr lang="en-US" altLang="ko-KR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Θ(n )</a:t>
              </a:r>
              <a:endParaRPr lang="en-US" altLang="ko-KR" sz="2000" i="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6176" y="5113784"/>
              <a:ext cx="27443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29107" y="2326143"/>
            <a:ext cx="6840760" cy="405059"/>
            <a:chOff x="929107" y="2303294"/>
            <a:chExt cx="6840760" cy="405059"/>
          </a:xfrm>
        </p:grpSpPr>
        <p:sp>
          <p:nvSpPr>
            <p:cNvPr id="7" name="직사각형 6"/>
            <p:cNvSpPr/>
            <p:nvPr/>
          </p:nvSpPr>
          <p:spPr>
            <a:xfrm>
              <a:off x="929107" y="2308243"/>
              <a:ext cx="684076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2000" i="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T(n) = 1+2+···+(</a:t>
              </a:r>
              <a:r>
                <a:rPr lang="en-US" altLang="ko-KR" sz="200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n</a:t>
              </a:r>
              <a:r>
                <a:rPr lang="en-US" altLang="ko-KR" sz="2000" i="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-2)+(</a:t>
              </a:r>
              <a:r>
                <a:rPr lang="en-US" altLang="ko-KR" sz="200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n</a:t>
              </a:r>
              <a:r>
                <a:rPr lang="en-US" altLang="ko-KR" sz="2000" i="0" dirty="0"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-1) = (n-1)n/2 = </a:t>
              </a:r>
              <a:r>
                <a:rPr lang="en-US" altLang="ko-KR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Θ(n )</a:t>
              </a:r>
              <a:endParaRPr lang="en-US" altLang="ko-KR" sz="2000" i="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16216" y="2303294"/>
              <a:ext cx="2680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ko-KR" altLang="en-US" sz="1050" dirty="0">
                <a:latin typeface="Verdana" pitchFamily="34" charset="0"/>
                <a:ea typeface="a드림고딕3" panose="02020600000000000000" pitchFamily="18" charset="-127"/>
                <a:cs typeface="Verdana" pitchFamily="34" charset="0"/>
              </a:endParaRPr>
            </a:p>
          </p:txBody>
        </p:sp>
      </p:grpSp>
      <p:sp>
        <p:nvSpPr>
          <p:cNvPr id="15" name="내용 개체 틀 2"/>
          <p:cNvSpPr txBox="1">
            <a:spLocks/>
          </p:cNvSpPr>
          <p:nvPr/>
        </p:nvSpPr>
        <p:spPr>
          <a:xfrm>
            <a:off x="457200" y="2996497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ea typeface="Verdana" pitchFamily="34" charset="0"/>
              </a:rPr>
              <a:t>Best-case(Input : 2 4 5 6 7 9) – Bogus!! </a:t>
            </a:r>
            <a:endParaRPr lang="ko-KR" altLang="en-US" sz="2000" dirty="0">
              <a:ea typeface="HY헤드라인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4387844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ea typeface="Verdana" pitchFamily="34" charset="0"/>
              </a:rPr>
              <a:t>Average-case - Sometimes</a:t>
            </a:r>
            <a:endParaRPr lang="ko-KR" altLang="en-US" sz="2000" dirty="0"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5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1" name="Line 47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 flipV="1">
            <a:off x="2895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(cont.)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5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 flipV="1">
            <a:off x="3657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90736"/>
            <a:ext cx="705678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(cont.)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9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49530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9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4343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90736"/>
            <a:ext cx="705678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(cont.)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5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49530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3" name="Line 47"/>
          <p:cNvSpPr>
            <a:spLocks noChangeShapeType="1"/>
          </p:cNvSpPr>
          <p:nvPr/>
        </p:nvSpPr>
        <p:spPr bwMode="auto">
          <a:xfrm flipV="1">
            <a:off x="3276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66" name="Text Box 51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9267" name="Text Box 52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9268" name="Text Box 53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90736"/>
            <a:ext cx="712879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(cont.)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14478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/>
        </p:nvGraphicFramePr>
        <p:xfrm>
          <a:off x="4953000" y="1371600"/>
          <a:ext cx="2895600" cy="51804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V="1">
            <a:off x="5867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X: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Y: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Result: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Merging </a:t>
            </a:r>
            <a:r>
              <a:rPr lang="en-US" altLang="ko-KR" sz="2000" dirty="0"/>
              <a:t>(cont.)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1438</Words>
  <Application>Microsoft Office PowerPoint</Application>
  <PresentationFormat>화면 슬라이드 쇼(4:3)</PresentationFormat>
  <Paragraphs>632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a드림고딕3</vt:lpstr>
      <vt:lpstr>HY헤드라인M</vt:lpstr>
      <vt:lpstr>굴림</vt:lpstr>
      <vt:lpstr>맑은 고딕</vt:lpstr>
      <vt:lpstr>샘물체</vt:lpstr>
      <vt:lpstr>Arial</vt:lpstr>
      <vt:lpstr>Consolas</vt:lpstr>
      <vt:lpstr>Symbol</vt:lpstr>
      <vt:lpstr>Tahoma</vt:lpstr>
      <vt:lpstr>Times New Roman</vt:lpstr>
      <vt:lpstr>Verdana</vt:lpstr>
      <vt:lpstr>Wingdings</vt:lpstr>
      <vt:lpstr>Office 테마</vt:lpstr>
      <vt:lpstr>Merge SORT</vt:lpstr>
      <vt:lpstr>Execution Sequence  </vt:lpstr>
      <vt:lpstr>Merge Sort - code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Merge Sort</vt:lpstr>
      <vt:lpstr>Merge Sort</vt:lpstr>
      <vt:lpstr>Merge Sort - 성능</vt:lpstr>
      <vt:lpstr>MergeSort</vt:lpstr>
      <vt:lpstr>PowerPoint 프레젠테이션</vt:lpstr>
      <vt:lpstr>PowerPoint 프레젠테이션</vt:lpstr>
      <vt:lpstr>PowerPoint 프레젠테이션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PowerPoint 프레젠테이션</vt:lpstr>
      <vt:lpstr>Recursion Tree</vt:lpstr>
      <vt:lpstr>Merge Sort</vt:lpstr>
      <vt:lpstr>Merge Sort</vt:lpstr>
      <vt:lpstr>Merge Sort Recursion Tree</vt:lpstr>
      <vt:lpstr>Merge Sort 방법</vt:lpstr>
      <vt:lpstr>Exercise 2</vt:lpstr>
      <vt:lpstr>Insertion Sort</vt:lpstr>
      <vt:lpstr>Insertion Sort</vt:lpstr>
      <vt:lpstr>Insertion Sort</vt:lpstr>
      <vt:lpstr>Insertion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259</cp:revision>
  <dcterms:created xsi:type="dcterms:W3CDTF">2018-07-30T06:52:17Z</dcterms:created>
  <dcterms:modified xsi:type="dcterms:W3CDTF">2019-03-11T00:09:52Z</dcterms:modified>
</cp:coreProperties>
</file>