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6"/>
  </p:notesMasterIdLst>
  <p:handoutMasterIdLst>
    <p:handoutMasterId r:id="rId27"/>
  </p:handoutMasterIdLst>
  <p:sldIdLst>
    <p:sldId id="433" r:id="rId5"/>
    <p:sldId id="434" r:id="rId6"/>
    <p:sldId id="435" r:id="rId7"/>
    <p:sldId id="436" r:id="rId8"/>
    <p:sldId id="437" r:id="rId9"/>
    <p:sldId id="438" r:id="rId10"/>
    <p:sldId id="439" r:id="rId11"/>
    <p:sldId id="440" r:id="rId12"/>
    <p:sldId id="441" r:id="rId13"/>
    <p:sldId id="453" r:id="rId14"/>
    <p:sldId id="442" r:id="rId15"/>
    <p:sldId id="443" r:id="rId16"/>
    <p:sldId id="444" r:id="rId17"/>
    <p:sldId id="445" r:id="rId18"/>
    <p:sldId id="446" r:id="rId19"/>
    <p:sldId id="447" r:id="rId20"/>
    <p:sldId id="448" r:id="rId21"/>
    <p:sldId id="449" r:id="rId22"/>
    <p:sldId id="450" r:id="rId23"/>
    <p:sldId id="451" r:id="rId24"/>
    <p:sldId id="452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E6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42" autoAdjust="0"/>
    <p:restoredTop sz="88677" autoAdjust="0"/>
  </p:normalViewPr>
  <p:slideViewPr>
    <p:cSldViewPr>
      <p:cViewPr varScale="1">
        <p:scale>
          <a:sx n="62" d="100"/>
          <a:sy n="62" d="100"/>
        </p:scale>
        <p:origin x="1372" y="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324"/>
    </p:cViewPr>
  </p:sorterViewPr>
  <p:notesViewPr>
    <p:cSldViewPr>
      <p:cViewPr varScale="1">
        <p:scale>
          <a:sx n="88" d="100"/>
          <a:sy n="88" d="100"/>
        </p:scale>
        <p:origin x="-385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6B5A26-2B25-4B6B-AC41-E66068137C55}" type="datetimeFigureOut">
              <a:rPr lang="ko-KR" altLang="en-US" smtClean="0"/>
              <a:pPr/>
              <a:t>2019-03-14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DF280A-1E62-49AD-BB8A-22D02FECBF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918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B1A70-3532-4048-8802-9CC7BFD18938}" type="datetimeFigureOut">
              <a:rPr lang="ko-KR" altLang="en-US" smtClean="0"/>
              <a:pPr/>
              <a:t>2019-03-14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23E00-757A-4FD9-AAC8-FFAE49D56E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925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 dirty="0">
              <a:solidFill>
                <a:schemeClr val="bg1">
                  <a:lumMod val="50000"/>
                </a:scheme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11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2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AF33F0E2-3294-4740-8E22-F3EF5A8BEBA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블로그\PPT 만들기\배경템플릿 만들기\길\그림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altLang="ko-KR" sz="1300"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 dirty="0"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8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75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AF33F0E2-3294-4740-8E22-F3EF5A8BEBA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28968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11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00177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9394" y="274638"/>
            <a:ext cx="8229600" cy="79690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  <a:prstGeom prst="rect">
            <a:avLst/>
          </a:prstGeom>
        </p:spPr>
        <p:txBody>
          <a:bodyPr/>
          <a:lstStyle>
            <a:lvl1pPr>
              <a:lnSpc>
                <a:spcPct val="130000"/>
              </a:lnSpc>
              <a:buSzPct val="150000"/>
              <a:buFontTx/>
              <a:buBlip>
                <a:blip r:embed="rId2"/>
              </a:buBlip>
              <a:defRPr sz="2000"/>
            </a:lvl1pPr>
            <a:lvl2pPr marL="800100" indent="-342900">
              <a:lnSpc>
                <a:spcPct val="130000"/>
              </a:lnSpc>
              <a:buFontTx/>
              <a:buBlip>
                <a:blip r:embed="rId3"/>
              </a:buBlip>
              <a:defRPr sz="1800"/>
            </a:lvl2pPr>
            <a:lvl3pPr>
              <a:lnSpc>
                <a:spcPct val="130000"/>
              </a:lnSpc>
              <a:buFontTx/>
              <a:buBlip>
                <a:blip r:embed="rId4"/>
              </a:buBlip>
              <a:defRPr sz="1600"/>
            </a:lvl3pPr>
            <a:lvl4pPr>
              <a:lnSpc>
                <a:spcPct val="130000"/>
              </a:lnSpc>
              <a:buNone/>
              <a:defRPr sz="1200"/>
            </a:lvl4pPr>
            <a:lvl5pPr>
              <a:lnSpc>
                <a:spcPct val="130000"/>
              </a:lnSpc>
              <a:buNone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 dirty="0">
              <a:solidFill>
                <a:schemeClr val="bg1">
                  <a:lumMod val="50000"/>
                </a:schemeClr>
              </a:solidFill>
              <a:latin typeface="샘물체" pitchFamily="18" charset="-127"/>
              <a:ea typeface="샘물체" pitchFamily="18" charset="-127"/>
            </a:endParaRPr>
          </a:p>
        </p:txBody>
      </p:sp>
      <p:pic>
        <p:nvPicPr>
          <p:cNvPr id="7" name="그림 6" descr="44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339772" y="257835"/>
            <a:ext cx="642910" cy="710093"/>
          </a:xfrm>
          <a:prstGeom prst="rect">
            <a:avLst/>
          </a:prstGeom>
        </p:spPr>
      </p:pic>
      <p:sp>
        <p:nvSpPr>
          <p:cNvPr id="10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2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AF33F0E2-3294-4740-8E22-F3EF5A8BEBA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7632" y="274638"/>
            <a:ext cx="8229600" cy="7254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2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6" name="그림 5" descr="4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39772" y="257835"/>
            <a:ext cx="642910" cy="710093"/>
          </a:xfrm>
          <a:prstGeom prst="rect">
            <a:avLst/>
          </a:prstGeom>
        </p:spPr>
      </p:pic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 dirty="0">
              <a:solidFill>
                <a:schemeClr val="bg1">
                  <a:lumMod val="50000"/>
                </a:scheme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9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2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AF33F0E2-3294-4740-8E22-F3EF5A8BEBA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없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z="130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 dirty="0">
              <a:solidFill>
                <a:schemeClr val="bg1">
                  <a:lumMod val="50000"/>
                </a:scheme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730800"/>
            <a:ext cx="8229600" cy="4911741"/>
          </a:xfrm>
          <a:prstGeom prst="rect">
            <a:avLst/>
          </a:prstGeom>
        </p:spPr>
        <p:txBody>
          <a:bodyPr/>
          <a:lstStyle>
            <a:lvl1pPr>
              <a:lnSpc>
                <a:spcPct val="130000"/>
              </a:lnSpc>
              <a:buSzPct val="150000"/>
              <a:buFontTx/>
              <a:buBlip>
                <a:blip r:embed="rId2"/>
              </a:buBlip>
              <a:defRPr sz="2000"/>
            </a:lvl1pPr>
            <a:lvl2pPr marL="800100" indent="-342900">
              <a:lnSpc>
                <a:spcPct val="130000"/>
              </a:lnSpc>
              <a:buFontTx/>
              <a:buBlip>
                <a:blip r:embed="rId3"/>
              </a:buBlip>
              <a:defRPr sz="1800"/>
            </a:lvl2pPr>
            <a:lvl3pPr>
              <a:lnSpc>
                <a:spcPct val="130000"/>
              </a:lnSpc>
              <a:buNone/>
              <a:defRPr sz="1500"/>
            </a:lvl3pPr>
            <a:lvl4pPr>
              <a:lnSpc>
                <a:spcPct val="130000"/>
              </a:lnSpc>
              <a:buNone/>
              <a:defRPr sz="1200"/>
            </a:lvl4pPr>
            <a:lvl5pPr>
              <a:lnSpc>
                <a:spcPct val="130000"/>
              </a:lnSpc>
              <a:buNone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2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AF33F0E2-3294-4740-8E22-F3EF5A8BEBA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6598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없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z="130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 dirty="0">
              <a:solidFill>
                <a:schemeClr val="bg1">
                  <a:lumMod val="50000"/>
                </a:scheme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730800"/>
            <a:ext cx="8229600" cy="4911741"/>
          </a:xfrm>
          <a:prstGeom prst="rect">
            <a:avLst/>
          </a:prstGeom>
        </p:spPr>
        <p:txBody>
          <a:bodyPr/>
          <a:lstStyle>
            <a:lvl1pPr>
              <a:lnSpc>
                <a:spcPct val="130000"/>
              </a:lnSpc>
              <a:buSzPct val="150000"/>
              <a:buFontTx/>
              <a:buBlip>
                <a:blip r:embed="rId2"/>
              </a:buBlip>
              <a:defRPr sz="2000"/>
            </a:lvl1pPr>
            <a:lvl2pPr marL="800100" indent="-342900">
              <a:lnSpc>
                <a:spcPct val="130000"/>
              </a:lnSpc>
              <a:buFontTx/>
              <a:buBlip>
                <a:blip r:embed="rId3"/>
              </a:buBlip>
              <a:defRPr sz="1800"/>
            </a:lvl2pPr>
            <a:lvl3pPr>
              <a:lnSpc>
                <a:spcPct val="130000"/>
              </a:lnSpc>
              <a:buNone/>
              <a:defRPr sz="1500"/>
            </a:lvl3pPr>
            <a:lvl4pPr>
              <a:lnSpc>
                <a:spcPct val="130000"/>
              </a:lnSpc>
              <a:buNone/>
              <a:defRPr sz="1200"/>
            </a:lvl4pPr>
            <a:lvl5pPr>
              <a:lnSpc>
                <a:spcPct val="130000"/>
              </a:lnSpc>
              <a:buNone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2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AF33F0E2-3294-4740-8E22-F3EF5A8BEBA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6598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572164"/>
          </a:xfrm>
          <a:prstGeom prst="rect">
            <a:avLst/>
          </a:prstGeom>
        </p:spPr>
        <p:txBody>
          <a:bodyPr/>
          <a:lstStyle>
            <a:lvl1pPr>
              <a:lnSpc>
                <a:spcPts val="3500"/>
              </a:lnSpc>
              <a:buSzPct val="150000"/>
              <a:buFontTx/>
              <a:buBlip>
                <a:blip r:embed="rId2"/>
              </a:buBlip>
              <a:defRPr sz="2000"/>
            </a:lvl1pPr>
            <a:lvl2pPr>
              <a:lnSpc>
                <a:spcPts val="3500"/>
              </a:lnSpc>
              <a:buSzPct val="120000"/>
              <a:buFontTx/>
              <a:buBlip>
                <a:blip r:embed="rId3"/>
              </a:buBlip>
              <a:defRPr sz="1800"/>
            </a:lvl2pPr>
            <a:lvl3pPr>
              <a:lnSpc>
                <a:spcPts val="3500"/>
              </a:lnSpc>
              <a:buSzPct val="120000"/>
              <a:buFontTx/>
              <a:buBlip>
                <a:blip r:embed="rId4"/>
              </a:buBlip>
              <a:defRPr sz="1500"/>
            </a:lvl3pPr>
            <a:lvl4pPr>
              <a:lnSpc>
                <a:spcPts val="3500"/>
              </a:lnSpc>
              <a:defRPr sz="1200"/>
            </a:lvl4pPr>
            <a:lvl5pPr>
              <a:lnSpc>
                <a:spcPts val="3500"/>
              </a:lnSpc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 dirty="0">
              <a:solidFill>
                <a:schemeClr val="bg1">
                  <a:lumMod val="50000"/>
                </a:scheme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6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2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AF33F0E2-3294-4740-8E22-F3EF5A8BEBA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1214422"/>
            <a:ext cx="8186766" cy="4911741"/>
          </a:xfrm>
          <a:prstGeom prst="rect">
            <a:avLst/>
          </a:prstGeom>
        </p:spPr>
        <p:txBody>
          <a:bodyPr/>
          <a:lstStyle>
            <a:lvl1pPr>
              <a:lnSpc>
                <a:spcPct val="130000"/>
              </a:lnSpc>
              <a:buSzPct val="150000"/>
              <a:buFontTx/>
              <a:buBlip>
                <a:blip r:embed="rId2"/>
              </a:buBlip>
              <a:defRPr sz="2000"/>
            </a:lvl1pPr>
            <a:lvl2pPr marL="799200" indent="-342000">
              <a:lnSpc>
                <a:spcPct val="130000"/>
              </a:lnSpc>
              <a:buSzPct val="120000"/>
              <a:buFontTx/>
              <a:buBlip>
                <a:blip r:embed="rId3"/>
              </a:buBlip>
              <a:defRPr sz="1800"/>
            </a:lvl2pPr>
            <a:lvl3pPr>
              <a:lnSpc>
                <a:spcPct val="130000"/>
              </a:lnSpc>
              <a:buFontTx/>
              <a:buBlip>
                <a:blip r:embed="rId4"/>
              </a:buBlip>
              <a:defRPr sz="1500"/>
            </a:lvl3pPr>
            <a:lvl4pPr>
              <a:lnSpc>
                <a:spcPct val="130000"/>
              </a:lnSpc>
              <a:buNone/>
              <a:defRPr sz="1200"/>
            </a:lvl4pPr>
            <a:lvl5pPr>
              <a:lnSpc>
                <a:spcPct val="130000"/>
              </a:lnSpc>
              <a:buNone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 dirty="0">
              <a:solidFill>
                <a:schemeClr val="bg1">
                  <a:lumMod val="50000"/>
                </a:scheme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977632" y="274638"/>
            <a:ext cx="8229600" cy="7254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2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9" name="그림 8" descr="44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339772" y="257835"/>
            <a:ext cx="642910" cy="710093"/>
          </a:xfrm>
          <a:prstGeom prst="rect">
            <a:avLst/>
          </a:prstGeom>
        </p:spPr>
      </p:pic>
      <p:sp>
        <p:nvSpPr>
          <p:cNvPr id="10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2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AF33F0E2-3294-4740-8E22-F3EF5A8BEBA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4803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 dirty="0">
              <a:solidFill>
                <a:schemeClr val="bg1">
                  <a:lumMod val="50000"/>
                </a:scheme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2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AF33F0E2-3294-4740-8E22-F3EF5A8BEBA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86190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블로그\PPT 만들기\배경템플릿 만들기\길\그림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altLang="ko-KR" sz="1300"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 dirty="0"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8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75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AF33F0E2-3294-4740-8E22-F3EF5A8BEBAB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977632" y="274638"/>
            <a:ext cx="8229600" cy="7254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200" kern="1200">
                <a:solidFill>
                  <a:srgbClr val="F0E6DC"/>
                </a:solidFill>
                <a:latin typeface="HY헤드라인M" pitchFamily="18" charset="-127"/>
                <a:ea typeface="HY헤드라인M" pitchFamily="18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6" name="그림 5" descr="44.png"/>
          <p:cNvPicPr>
            <a:picLocks noChangeAspect="1"/>
          </p:cNvPicPr>
          <p:nvPr userDrawn="1"/>
        </p:nvPicPr>
        <p:blipFill>
          <a:blip r:embed="rId3" cstate="print">
            <a:lum bright="100000"/>
          </a:blip>
          <a:stretch>
            <a:fillRect/>
          </a:stretch>
        </p:blipFill>
        <p:spPr>
          <a:xfrm>
            <a:off x="339772" y="257835"/>
            <a:ext cx="642910" cy="71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968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0E6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 dirty="0">
              <a:solidFill>
                <a:schemeClr val="bg1">
                  <a:lumMod val="50000"/>
                </a:scheme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2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AF33F0E2-3294-4740-8E22-F3EF5A8BEBA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HY헤드라인M" pitchFamily="18" charset="-127"/>
          <a:ea typeface="HY헤드라인M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SzPct val="100000"/>
        <a:buFontTx/>
        <a:buBlip>
          <a:blip r:embed="rId13"/>
        </a:buBlip>
        <a:defRPr sz="3200" kern="1200">
          <a:solidFill>
            <a:schemeClr val="tx1"/>
          </a:solidFill>
          <a:latin typeface="HY헤드라인M" pitchFamily="18" charset="-127"/>
          <a:ea typeface="HY헤드라인M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SzPct val="110000"/>
        <a:buFontTx/>
        <a:buBlip>
          <a:blip r:embed="rId14"/>
        </a:buBlip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SzPct val="110000"/>
        <a:buFontTx/>
        <a:buBlip>
          <a:blip r:embed="rId15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SzPct val="110000"/>
        <a:buFontTx/>
        <a:buBlip>
          <a:blip r:embed="rId15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SzPct val="110000"/>
        <a:buFontTx/>
        <a:buBlip>
          <a:blip r:embed="rId15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인덱스 </a:t>
            </a:r>
            <a:r>
              <a:rPr lang="ko-KR" altLang="en-US" dirty="0" smtClean="0"/>
              <a:t>트리</a:t>
            </a:r>
            <a:r>
              <a:rPr lang="en-US" altLang="ko-KR" dirty="0" smtClean="0"/>
              <a:t>(Segment tree)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FCBB86-B7F7-4E03-8D4E-0B8A081F749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036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rtl="0" latinLnBrk="1">
              <a:spcBef>
                <a:spcPct val="0"/>
              </a:spcBef>
            </a:pPr>
            <a:r>
              <a:rPr lang="en-US" altLang="ko-KR" sz="4800" dirty="0" smtClean="0"/>
              <a:t>9 8 1 7 2</a:t>
            </a:r>
            <a:endParaRPr lang="ko-KR" altLang="en-US" sz="4800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z="13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 dirty="0">
              <a:solidFill>
                <a:schemeClr val="bg1">
                  <a:lumMod val="50000"/>
                </a:scheme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33F0E2-3294-4740-8E22-F3EF5A8BEBAB}" type="slidenum">
              <a:rPr lang="en-US" altLang="ko-KR" smtClean="0"/>
              <a:pPr/>
              <a:t>10</a:t>
            </a:fld>
            <a:endParaRPr lang="en-US" altLang="ko-K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266" y="1628800"/>
            <a:ext cx="7685372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477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IDT</a:t>
            </a:r>
            <a:r>
              <a:rPr lang="ko-KR" altLang="en-US" dirty="0"/>
              <a:t>를 처음 설계하고 처음 입력 받는 값을 </a:t>
            </a:r>
            <a:r>
              <a:rPr lang="en-US" altLang="ko-KR" dirty="0"/>
              <a:t>base</a:t>
            </a:r>
            <a:r>
              <a:rPr lang="ko-KR" altLang="en-US" dirty="0"/>
              <a:t>라고 한다</a:t>
            </a:r>
            <a:r>
              <a:rPr lang="en-US" altLang="ko-KR" dirty="0"/>
              <a:t>. base</a:t>
            </a:r>
            <a:r>
              <a:rPr lang="ko-KR" altLang="en-US" dirty="0"/>
              <a:t>는 입력크기와 같거나 큰 가장 작은 </a:t>
            </a:r>
            <a:r>
              <a:rPr lang="en-US" altLang="ko-KR" dirty="0"/>
              <a:t>2</a:t>
            </a:r>
            <a:r>
              <a:rPr lang="en-US" altLang="ko-KR" i="1" baseline="30000" dirty="0"/>
              <a:t>k </a:t>
            </a:r>
            <a:r>
              <a:rPr lang="ko-KR" altLang="en-US" dirty="0"/>
              <a:t>값으로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FCBB86-B7F7-4E03-8D4E-0B8A081F7494}" type="slidenum">
              <a:rPr lang="en-US" altLang="ko-KR" smtClean="0">
                <a:solidFill>
                  <a:prstClr val="white">
                    <a:lumMod val="50000"/>
                  </a:prstClr>
                </a:solidFill>
              </a:rPr>
              <a:pPr/>
              <a:t>11</a:t>
            </a:fld>
            <a:endParaRPr lang="en-US" altLang="ko-KR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4997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836712"/>
            <a:ext cx="4824537" cy="3100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5744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입력 값을 </a:t>
            </a:r>
            <a:r>
              <a:rPr lang="en-US" altLang="ko-KR" dirty="0"/>
              <a:t>base </a:t>
            </a:r>
            <a:r>
              <a:rPr lang="ko-KR" altLang="en-US" dirty="0"/>
              <a:t>부터 입력 받는다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단말노드에</a:t>
            </a:r>
            <a:r>
              <a:rPr lang="ko-KR" altLang="en-US" dirty="0"/>
              <a:t> 값들을 배치하기 위해서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FCBB86-B7F7-4E03-8D4E-0B8A081F7494}" type="slidenum">
              <a:rPr lang="en-US" altLang="ko-KR" smtClean="0">
                <a:solidFill>
                  <a:prstClr val="white">
                    <a:lumMod val="50000"/>
                  </a:prstClr>
                </a:solidFill>
              </a:rPr>
              <a:pPr/>
              <a:t>12</a:t>
            </a:fld>
            <a:endParaRPr lang="en-US" altLang="ko-KR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3568" y="764704"/>
            <a:ext cx="7776864" cy="2677656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IDT = [0] * (1&lt;&lt;5)</a:t>
            </a:r>
          </a:p>
          <a:p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Data = list(map(</a:t>
            </a:r>
            <a:r>
              <a:rPr lang="en-US" altLang="ko-KR" sz="2800" dirty="0" err="1">
                <a:latin typeface="Verdana" panose="020B0604030504040204" pitchFamily="34" charset="0"/>
                <a:ea typeface="Verdana" panose="020B0604030504040204" pitchFamily="34" charset="0"/>
              </a:rPr>
              <a:t>int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, input().split()))</a:t>
            </a:r>
          </a:p>
          <a:p>
            <a:r>
              <a:rPr lang="en-US" altLang="ko-KR" sz="2800" dirty="0" err="1">
                <a:latin typeface="Verdana" panose="020B0604030504040204" pitchFamily="34" charset="0"/>
                <a:ea typeface="Verdana" panose="020B0604030504040204" pitchFamily="34" charset="0"/>
              </a:rPr>
              <a:t>howmany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 = </a:t>
            </a:r>
            <a:r>
              <a:rPr lang="en-US" altLang="ko-KR" sz="2800" dirty="0" err="1">
                <a:latin typeface="Verdana" panose="020B0604030504040204" pitchFamily="34" charset="0"/>
                <a:ea typeface="Verdana" panose="020B0604030504040204" pitchFamily="34" charset="0"/>
              </a:rPr>
              <a:t>len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(Data)</a:t>
            </a:r>
          </a:p>
          <a:p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base = 1</a:t>
            </a:r>
          </a:p>
          <a:p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while base &lt;</a:t>
            </a:r>
            <a:r>
              <a:rPr lang="en-US" altLang="ko-KR" sz="2800" dirty="0" err="1">
                <a:latin typeface="Verdana" panose="020B0604030504040204" pitchFamily="34" charset="0"/>
                <a:ea typeface="Verdana" panose="020B0604030504040204" pitchFamily="34" charset="0"/>
              </a:rPr>
              <a:t>howmany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 :  </a:t>
            </a:r>
            <a:endParaRPr lang="en-US" altLang="ko-KR" sz="28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  <a:r>
              <a:rPr lang="en-US" altLang="ko-KR" sz="2800" dirty="0" smtClean="0">
                <a:latin typeface="Verdana" panose="020B0604030504040204" pitchFamily="34" charset="0"/>
                <a:ea typeface="Verdana" panose="020B0604030504040204" pitchFamily="34" charset="0"/>
              </a:rPr>
              <a:t>base</a:t>
            </a:r>
            <a:r>
              <a:rPr lang="en-US" altLang="ko-KR" sz="2800" dirty="0">
                <a:latin typeface="Verdana" panose="020B0604030504040204" pitchFamily="34" charset="0"/>
                <a:ea typeface="Verdana" panose="020B0604030504040204" pitchFamily="34" charset="0"/>
              </a:rPr>
              <a:t>&lt;&lt;=1</a:t>
            </a:r>
            <a:endParaRPr lang="en-US" altLang="ko-KR" sz="2800" dirty="0"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876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다음으로 </a:t>
            </a:r>
            <a:r>
              <a:rPr lang="en-US" altLang="ko-KR" dirty="0"/>
              <a:t>index</a:t>
            </a:r>
            <a:r>
              <a:rPr lang="ko-KR" altLang="en-US" dirty="0"/>
              <a:t>를 만든다</a:t>
            </a:r>
            <a:r>
              <a:rPr lang="en-US" altLang="ko-KR" dirty="0"/>
              <a:t>. </a:t>
            </a:r>
            <a:r>
              <a:rPr lang="ko-KR" altLang="en-US" dirty="0"/>
              <a:t>이 문제에서는 부분합이 필요하므로</a:t>
            </a:r>
            <a:r>
              <a:rPr lang="en-US" altLang="ko-KR" dirty="0"/>
              <a:t>, </a:t>
            </a:r>
            <a:r>
              <a:rPr lang="ko-KR" altLang="en-US" dirty="0"/>
              <a:t>부모는 두 자식의 값의 합으로 채워 올린다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</a:t>
            </a:r>
            <a:r>
              <a:rPr lang="ko-KR" altLang="en-US" dirty="0"/>
              <a:t>번을 루트로 하는 완전 </a:t>
            </a:r>
            <a:r>
              <a:rPr lang="ko-KR" altLang="en-US" dirty="0" err="1"/>
              <a:t>이진트리가</a:t>
            </a:r>
            <a:r>
              <a:rPr lang="ko-KR" altLang="en-US" dirty="0"/>
              <a:t> 완성되고 단말 </a:t>
            </a:r>
            <a:r>
              <a:rPr lang="ko-KR" altLang="en-US" dirty="0" err="1"/>
              <a:t>노드의</a:t>
            </a:r>
            <a:r>
              <a:rPr lang="ko-KR" altLang="en-US" dirty="0"/>
              <a:t> 값들이 원래 입력 받은 데이터가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FCBB86-B7F7-4E03-8D4E-0B8A081F7494}" type="slidenum">
              <a:rPr lang="en-US" altLang="ko-KR" smtClean="0">
                <a:solidFill>
                  <a:prstClr val="white">
                    <a:lumMod val="50000"/>
                  </a:prstClr>
                </a:solidFill>
              </a:rPr>
              <a:pPr/>
              <a:t>13</a:t>
            </a:fld>
            <a:endParaRPr lang="en-US" altLang="ko-KR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5007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708920"/>
            <a:ext cx="5839090" cy="3446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946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인덱스를 구성하는 코드는 다음과 같다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FCBB86-B7F7-4E03-8D4E-0B8A081F7494}" type="slidenum">
              <a:rPr lang="en-US" altLang="ko-KR" smtClean="0">
                <a:solidFill>
                  <a:prstClr val="white">
                    <a:lumMod val="50000"/>
                  </a:prstClr>
                </a:solidFill>
              </a:rPr>
              <a:pPr/>
              <a:t>14</a:t>
            </a:fld>
            <a:endParaRPr lang="en-US" altLang="ko-KR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55576" y="1340768"/>
            <a:ext cx="7776864" cy="4524315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dirty="0" err="1"/>
              <a:t>int</a:t>
            </a:r>
            <a:r>
              <a:rPr lang="en-US" altLang="ko-KR" dirty="0"/>
              <a:t> IDT[1 &lt;&lt; 18], n, base;</a:t>
            </a:r>
          </a:p>
          <a:p>
            <a:endParaRPr lang="en-US" altLang="ko-KR" dirty="0"/>
          </a:p>
          <a:p>
            <a:r>
              <a:rPr lang="en-US" altLang="ko-KR" dirty="0" err="1"/>
              <a:t>int</a:t>
            </a:r>
            <a:r>
              <a:rPr lang="en-US" altLang="ko-KR" dirty="0"/>
              <a:t> main()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scanf</a:t>
            </a:r>
            <a:r>
              <a:rPr lang="en-US" altLang="ko-KR" dirty="0"/>
              <a:t>("%d", &amp;n);</a:t>
            </a:r>
          </a:p>
          <a:p>
            <a:r>
              <a:rPr lang="en-US" altLang="ko-KR" dirty="0"/>
              <a:t>	for (base = 1; base&lt;n; base *= 2)</a:t>
            </a:r>
          </a:p>
          <a:p>
            <a:r>
              <a:rPr lang="en-US" altLang="ko-KR" dirty="0"/>
              <a:t>		;</a:t>
            </a:r>
          </a:p>
          <a:p>
            <a:endParaRPr lang="en-US" altLang="ko-KR" dirty="0"/>
          </a:p>
          <a:p>
            <a:r>
              <a:rPr lang="en-US" altLang="ko-KR" dirty="0"/>
              <a:t>	for 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= base; </a:t>
            </a:r>
            <a:r>
              <a:rPr lang="en-US" altLang="ko-KR" dirty="0" err="1"/>
              <a:t>i</a:t>
            </a:r>
            <a:r>
              <a:rPr lang="en-US" altLang="ko-KR" dirty="0"/>
              <a:t> &lt; n + base; </a:t>
            </a:r>
            <a:r>
              <a:rPr lang="en-US" altLang="ko-KR" dirty="0" err="1"/>
              <a:t>i</a:t>
            </a:r>
            <a:r>
              <a:rPr lang="en-US" altLang="ko-KR" dirty="0"/>
              <a:t>++)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scanf</a:t>
            </a:r>
            <a:r>
              <a:rPr lang="en-US" altLang="ko-KR" dirty="0"/>
              <a:t>("%d", &amp;IDT[</a:t>
            </a:r>
            <a:r>
              <a:rPr lang="en-US" altLang="ko-KR" dirty="0" err="1"/>
              <a:t>i</a:t>
            </a:r>
            <a:r>
              <a:rPr lang="en-US" altLang="ko-KR" dirty="0"/>
              <a:t>]);</a:t>
            </a:r>
          </a:p>
          <a:p>
            <a:endParaRPr lang="en-US" altLang="ko-KR" dirty="0"/>
          </a:p>
          <a:p>
            <a:r>
              <a:rPr lang="en-US" altLang="ko-KR" dirty="0"/>
              <a:t>	for 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= base - 1; </a:t>
            </a:r>
            <a:r>
              <a:rPr lang="en-US" altLang="ko-KR" dirty="0" err="1"/>
              <a:t>i</a:t>
            </a:r>
            <a:r>
              <a:rPr lang="en-US" altLang="ko-KR" dirty="0"/>
              <a:t> &gt; 0; </a:t>
            </a:r>
            <a:r>
              <a:rPr lang="en-US" altLang="ko-KR" dirty="0" err="1"/>
              <a:t>i</a:t>
            </a:r>
            <a:r>
              <a:rPr lang="en-US" altLang="ko-KR" dirty="0"/>
              <a:t>--)</a:t>
            </a:r>
          </a:p>
          <a:p>
            <a:r>
              <a:rPr lang="en-US" altLang="ko-KR" dirty="0"/>
              <a:t>		IDT[</a:t>
            </a:r>
            <a:r>
              <a:rPr lang="en-US" altLang="ko-KR" dirty="0" err="1"/>
              <a:t>i</a:t>
            </a:r>
            <a:r>
              <a:rPr lang="en-US" altLang="ko-KR" dirty="0"/>
              <a:t>] = IDT[2 * </a:t>
            </a:r>
            <a:r>
              <a:rPr lang="en-US" altLang="ko-KR" dirty="0" err="1"/>
              <a:t>i</a:t>
            </a:r>
            <a:r>
              <a:rPr lang="en-US" altLang="ko-KR" dirty="0"/>
              <a:t>] + IDT[2 * </a:t>
            </a:r>
            <a:r>
              <a:rPr lang="en-US" altLang="ko-KR" dirty="0" err="1"/>
              <a:t>i</a:t>
            </a:r>
            <a:r>
              <a:rPr lang="en-US" altLang="ko-KR" dirty="0"/>
              <a:t> + 1];</a:t>
            </a:r>
          </a:p>
          <a:p>
            <a:endParaRPr lang="en-US" altLang="ko-KR" dirty="0"/>
          </a:p>
          <a:p>
            <a:r>
              <a:rPr lang="en-US" altLang="ko-KR" dirty="0"/>
              <a:t>	return 0;</a:t>
            </a:r>
          </a:p>
          <a:p>
            <a:r>
              <a:rPr lang="en-US" altLang="ko-KR" dirty="0"/>
              <a:t>}</a:t>
            </a:r>
            <a:endParaRPr lang="en-US" altLang="ko-KR" dirty="0">
              <a:latin typeface="Lucida Console" pitchFamily="49" charset="0"/>
              <a:ea typeface="HY견고딕" pitchFamily="18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742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갱신</a:t>
            </a:r>
            <a:endParaRPr lang="en-US" altLang="ko-KR" dirty="0"/>
          </a:p>
          <a:p>
            <a:pPr lvl="1"/>
            <a:r>
              <a:rPr lang="en-US" altLang="ko-KR" dirty="0"/>
              <a:t>3</a:t>
            </a:r>
            <a:r>
              <a:rPr lang="ko-KR" altLang="en-US" dirty="0"/>
              <a:t>번째 값을 </a:t>
            </a:r>
            <a:r>
              <a:rPr lang="en-US" altLang="ko-KR" dirty="0"/>
              <a:t>5</a:t>
            </a:r>
            <a:r>
              <a:rPr lang="ko-KR" altLang="en-US" dirty="0"/>
              <a:t>로 변경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FCBB86-B7F7-4E03-8D4E-0B8A081F7494}" type="slidenum">
              <a:rPr lang="en-US" altLang="ko-KR" smtClean="0">
                <a:solidFill>
                  <a:prstClr val="white">
                    <a:lumMod val="50000"/>
                  </a:prstClr>
                </a:solidFill>
              </a:rPr>
              <a:pPr/>
              <a:t>15</a:t>
            </a:fld>
            <a:endParaRPr lang="en-US" altLang="ko-KR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5017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72816"/>
            <a:ext cx="6296708" cy="3399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0041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갱신 부분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FCBB86-B7F7-4E03-8D4E-0B8A081F7494}" type="slidenum">
              <a:rPr lang="en-US" altLang="ko-KR" smtClean="0">
                <a:solidFill>
                  <a:prstClr val="white">
                    <a:lumMod val="50000"/>
                  </a:prstClr>
                </a:solidFill>
              </a:rPr>
              <a:pPr/>
              <a:t>16</a:t>
            </a:fld>
            <a:endParaRPr lang="en-US" altLang="ko-KR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55576" y="1340768"/>
            <a:ext cx="7776864" cy="2862322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dirty="0"/>
              <a:t>void update(</a:t>
            </a:r>
            <a:r>
              <a:rPr lang="en-US" altLang="ko-KR" dirty="0" err="1"/>
              <a:t>int</a:t>
            </a:r>
            <a:r>
              <a:rPr lang="en-US" altLang="ko-KR" dirty="0"/>
              <a:t> a, </a:t>
            </a:r>
            <a:r>
              <a:rPr lang="en-US" altLang="ko-KR" dirty="0" err="1"/>
              <a:t>int</a:t>
            </a:r>
            <a:r>
              <a:rPr lang="en-US" altLang="ko-KR" dirty="0"/>
              <a:t> b) // a</a:t>
            </a:r>
            <a:r>
              <a:rPr lang="ko-KR" altLang="en-US" dirty="0"/>
              <a:t>번째 값을 </a:t>
            </a:r>
            <a:r>
              <a:rPr lang="en-US" altLang="ko-KR" dirty="0"/>
              <a:t>b</a:t>
            </a:r>
            <a:r>
              <a:rPr lang="ko-KR" altLang="en-US" dirty="0"/>
              <a:t>로 변경</a:t>
            </a:r>
            <a:endParaRPr lang="en-US" altLang="ko-KR" dirty="0"/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	IDT[a] = b;</a:t>
            </a:r>
          </a:p>
          <a:p>
            <a:r>
              <a:rPr lang="en-US" altLang="ko-KR" dirty="0"/>
              <a:t>	a &gt;&gt;= 1;</a:t>
            </a:r>
          </a:p>
          <a:p>
            <a:r>
              <a:rPr lang="en-US" altLang="ko-KR" dirty="0"/>
              <a:t>	while (a)</a:t>
            </a:r>
          </a:p>
          <a:p>
            <a:r>
              <a:rPr lang="en-US" altLang="ko-KR" dirty="0"/>
              <a:t>	{</a:t>
            </a:r>
          </a:p>
          <a:p>
            <a:r>
              <a:rPr lang="en-US" altLang="ko-KR" dirty="0"/>
              <a:t>		IDT[a] = IDT[2 * a] + IDT[2 * a + 1];</a:t>
            </a:r>
          </a:p>
          <a:p>
            <a:r>
              <a:rPr lang="en-US" altLang="ko-KR" dirty="0"/>
              <a:t>		a &gt;&gt;= 1;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}</a:t>
            </a:r>
            <a:endParaRPr lang="en-US" altLang="ko-KR" dirty="0">
              <a:latin typeface="Lucida Console" pitchFamily="49" charset="0"/>
              <a:ea typeface="HY견고딕" pitchFamily="18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486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구간 합</a:t>
            </a:r>
            <a:endParaRPr lang="en-US" altLang="ko-KR" dirty="0"/>
          </a:p>
          <a:p>
            <a:pPr lvl="1"/>
            <a:r>
              <a:rPr lang="en-US" altLang="ko-KR" dirty="0"/>
              <a:t>2~ 5</a:t>
            </a:r>
          </a:p>
          <a:p>
            <a:pPr lvl="1"/>
            <a:r>
              <a:rPr lang="en-US" altLang="ko-KR" dirty="0"/>
              <a:t>3</a:t>
            </a:r>
            <a:r>
              <a:rPr lang="ko-KR" altLang="en-US" dirty="0"/>
              <a:t>개의 값만 더하면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FCBB86-B7F7-4E03-8D4E-0B8A081F7494}" type="slidenum">
              <a:rPr lang="en-US" altLang="ko-KR" smtClean="0">
                <a:solidFill>
                  <a:prstClr val="white">
                    <a:lumMod val="50000"/>
                  </a:prstClr>
                </a:solidFill>
              </a:rPr>
              <a:pPr/>
              <a:t>17</a:t>
            </a:fld>
            <a:endParaRPr lang="en-US" altLang="ko-KR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5027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710" y="1172185"/>
            <a:ext cx="3332942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27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918" y="3557786"/>
            <a:ext cx="3648915" cy="2297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344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여기서 중요한 것은 배열의 인덱스 값을 기준으로 구간의 </a:t>
            </a:r>
            <a:r>
              <a:rPr lang="ko-KR" altLang="en-US" u="sng" dirty="0"/>
              <a:t>시작은 짝수</a:t>
            </a:r>
            <a:r>
              <a:rPr lang="en-US" altLang="ko-KR" u="sng" dirty="0"/>
              <a:t>, </a:t>
            </a:r>
            <a:r>
              <a:rPr lang="ko-KR" altLang="en-US" u="sng" dirty="0"/>
              <a:t>구간의 끝은 홀수이면</a:t>
            </a:r>
            <a:r>
              <a:rPr lang="ko-KR" altLang="en-US" dirty="0"/>
              <a:t> 그 구간의 합을 구하기 위해서 </a:t>
            </a:r>
            <a:r>
              <a:rPr lang="ko-KR" altLang="en-US" dirty="0" err="1"/>
              <a:t>부모노드를</a:t>
            </a:r>
            <a:r>
              <a:rPr lang="ko-KR" altLang="en-US" dirty="0"/>
              <a:t> 참조할 수 있지만</a:t>
            </a:r>
            <a:r>
              <a:rPr lang="en-US" altLang="ko-KR" dirty="0"/>
              <a:t>, </a:t>
            </a:r>
            <a:r>
              <a:rPr lang="ko-KR" altLang="en-US" dirty="0"/>
              <a:t>구간의 시작이 홀수라면 </a:t>
            </a:r>
            <a:r>
              <a:rPr lang="ko-KR" altLang="en-US" dirty="0" err="1"/>
              <a:t>부모노드가</a:t>
            </a:r>
            <a:r>
              <a:rPr lang="ko-KR" altLang="en-US" dirty="0"/>
              <a:t> 다른 값을 포함하고 있으므로</a:t>
            </a:r>
            <a:r>
              <a:rPr lang="en-US" altLang="ko-KR" dirty="0"/>
              <a:t>, </a:t>
            </a:r>
            <a:r>
              <a:rPr lang="ko-KR" altLang="en-US" dirty="0"/>
              <a:t>현재 홀수 값을 따로 합한 다음 구간을</a:t>
            </a:r>
            <a:r>
              <a:rPr lang="en-US" altLang="ko-KR" dirty="0"/>
              <a:t>[a+1, b]</a:t>
            </a:r>
            <a:r>
              <a:rPr lang="ko-KR" altLang="en-US" dirty="0"/>
              <a:t>로 변경하여 다시 합을 구한다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마찬가지로 구간의 끝이 짝수라면 구간을 </a:t>
            </a:r>
            <a:r>
              <a:rPr lang="en-US" altLang="ko-KR" dirty="0"/>
              <a:t>[a, b-1]</a:t>
            </a:r>
            <a:r>
              <a:rPr lang="ko-KR" altLang="en-US" dirty="0"/>
              <a:t>로 재설정하여 다시 합을 구하는 과정을 반복한다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앞의 그림에서 </a:t>
            </a:r>
            <a:r>
              <a:rPr lang="en-US" altLang="ko-KR" dirty="0"/>
              <a:t>8</a:t>
            </a:r>
            <a:r>
              <a:rPr lang="ko-KR" altLang="en-US" dirty="0"/>
              <a:t>과 </a:t>
            </a:r>
            <a:r>
              <a:rPr lang="en-US" altLang="ko-KR" dirty="0"/>
              <a:t>2</a:t>
            </a:r>
            <a:r>
              <a:rPr lang="ko-KR" altLang="en-US" dirty="0"/>
              <a:t>는 부모로 갈 수 없는 값들이라 따로 합을 저장하고 구간이 </a:t>
            </a:r>
            <a:r>
              <a:rPr lang="en-US" altLang="ko-KR" dirty="0"/>
              <a:t>[a+1, b-1]</a:t>
            </a:r>
            <a:r>
              <a:rPr lang="ko-KR" altLang="en-US" dirty="0"/>
              <a:t>로 변경되어 합을 구하는 과정을 보여준다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FCBB86-B7F7-4E03-8D4E-0B8A081F7494}" type="slidenum">
              <a:rPr lang="en-US" altLang="ko-KR" smtClean="0">
                <a:solidFill>
                  <a:prstClr val="white">
                    <a:lumMod val="50000"/>
                  </a:prstClr>
                </a:solidFill>
              </a:rPr>
              <a:pPr/>
              <a:t>18</a:t>
            </a:fld>
            <a:endParaRPr lang="en-US" altLang="ko-KR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919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구간 합 구하기 부분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FCBB86-B7F7-4E03-8D4E-0B8A081F7494}" type="slidenum">
              <a:rPr lang="en-US" altLang="ko-KR" smtClean="0">
                <a:solidFill>
                  <a:prstClr val="white">
                    <a:lumMod val="50000"/>
                  </a:prstClr>
                </a:solidFill>
              </a:rPr>
              <a:pPr/>
              <a:t>19</a:t>
            </a:fld>
            <a:endParaRPr lang="en-US" altLang="ko-KR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55576" y="1340768"/>
            <a:ext cx="7776864" cy="341632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lg_sum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a, </a:t>
            </a:r>
            <a:r>
              <a:rPr lang="en-US" altLang="ko-KR" dirty="0" err="1"/>
              <a:t>int</a:t>
            </a:r>
            <a:r>
              <a:rPr lang="en-US" altLang="ko-KR" dirty="0"/>
              <a:t> b)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sum = 0;</a:t>
            </a:r>
          </a:p>
          <a:p>
            <a:r>
              <a:rPr lang="en-US" altLang="ko-KR" dirty="0"/>
              <a:t>	while (a &lt; b)</a:t>
            </a:r>
          </a:p>
          <a:p>
            <a:r>
              <a:rPr lang="en-US" altLang="ko-KR" dirty="0"/>
              <a:t>	{</a:t>
            </a:r>
          </a:p>
          <a:p>
            <a:r>
              <a:rPr lang="en-US" altLang="ko-KR" dirty="0"/>
              <a:t>		if (a % 2 == 1) sum += IDT[a], a++;</a:t>
            </a:r>
          </a:p>
          <a:p>
            <a:r>
              <a:rPr lang="en-US" altLang="ko-KR" dirty="0"/>
              <a:t>		if (b % 2 == 0) sum += IDT[b], b--;</a:t>
            </a:r>
          </a:p>
          <a:p>
            <a:r>
              <a:rPr lang="en-US" altLang="ko-KR" dirty="0"/>
              <a:t>		a &gt;&gt;= 1, b &gt;&gt;= 1;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	if (a == b) sum += IDT[a];</a:t>
            </a:r>
          </a:p>
          <a:p>
            <a:r>
              <a:rPr lang="en-US" altLang="ko-KR" dirty="0"/>
              <a:t>	return sum;</a:t>
            </a:r>
          </a:p>
          <a:p>
            <a:r>
              <a:rPr lang="en-US" altLang="ko-KR" dirty="0"/>
              <a:t>}</a:t>
            </a:r>
            <a:endParaRPr lang="en-US" altLang="ko-KR" dirty="0">
              <a:latin typeface="Lucida Console" pitchFamily="49" charset="0"/>
              <a:ea typeface="HY견고딕" pitchFamily="18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837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atinLnBrk="0"/>
            <a:r>
              <a:rPr lang="en-US" altLang="ko-KR" dirty="0"/>
              <a:t>N</a:t>
            </a:r>
            <a:r>
              <a:rPr lang="ko-KR" altLang="ko-KR" dirty="0"/>
              <a:t>개의 </a:t>
            </a:r>
            <a:r>
              <a:rPr lang="ko-KR" altLang="en-US" dirty="0"/>
              <a:t>수</a:t>
            </a:r>
            <a:r>
              <a:rPr lang="ko-KR" altLang="ko-KR" dirty="0"/>
              <a:t>가 주어진다</a:t>
            </a:r>
            <a:r>
              <a:rPr lang="en-US" altLang="ko-KR" dirty="0"/>
              <a:t>. (1&lt;=N&lt;=100,000) (1&lt;= </a:t>
            </a:r>
            <a:r>
              <a:rPr lang="ko-KR" altLang="en-US" dirty="0"/>
              <a:t>수</a:t>
            </a:r>
            <a:r>
              <a:rPr lang="en-US" altLang="ko-KR" dirty="0"/>
              <a:t>&lt;=10,000,000)</a:t>
            </a:r>
            <a:endParaRPr lang="ko-KR" altLang="ko-KR" dirty="0"/>
          </a:p>
          <a:p>
            <a:pPr latinLnBrk="0"/>
            <a:r>
              <a:rPr lang="ko-KR" altLang="en-US" dirty="0"/>
              <a:t>연속 구간의 크기 </a:t>
            </a:r>
            <a:r>
              <a:rPr lang="en-US" altLang="ko-KR" dirty="0"/>
              <a:t>K</a:t>
            </a:r>
            <a:r>
              <a:rPr lang="ko-KR" altLang="en-US" dirty="0"/>
              <a:t>가 주어진다</a:t>
            </a:r>
            <a:r>
              <a:rPr lang="en-US" altLang="ko-KR" dirty="0"/>
              <a:t>. (1&lt;=K&lt;=N, K=</a:t>
            </a:r>
            <a:r>
              <a:rPr lang="ko-KR" altLang="ko-KR" dirty="0"/>
              <a:t>홀수</a:t>
            </a:r>
            <a:r>
              <a:rPr lang="en-US" altLang="ko-KR" dirty="0"/>
              <a:t>)</a:t>
            </a:r>
            <a:endParaRPr lang="ko-KR" altLang="ko-KR" dirty="0"/>
          </a:p>
          <a:p>
            <a:pPr latinLnBrk="0"/>
            <a:r>
              <a:rPr lang="ko-KR" altLang="en-US" dirty="0"/>
              <a:t>주어진 </a:t>
            </a:r>
            <a:r>
              <a:rPr lang="en-US" altLang="ko-KR" dirty="0"/>
              <a:t>N</a:t>
            </a:r>
            <a:r>
              <a:rPr lang="ko-KR" altLang="en-US" dirty="0"/>
              <a:t>개의 수열에 대해여 크기 </a:t>
            </a:r>
            <a:r>
              <a:rPr lang="en-US" altLang="ko-KR" dirty="0"/>
              <a:t>K</a:t>
            </a:r>
            <a:r>
              <a:rPr lang="ko-KR" altLang="en-US" dirty="0"/>
              <a:t>인 연속 구간을 모두 조사한다</a:t>
            </a:r>
            <a:r>
              <a:rPr lang="en-US" altLang="ko-KR" dirty="0"/>
              <a:t>.</a:t>
            </a:r>
          </a:p>
          <a:p>
            <a:pPr latinLnBrk="0"/>
            <a:r>
              <a:rPr lang="ko-KR" altLang="en-US" dirty="0"/>
              <a:t>연속 구간을 정렬했을 때 중앙에 위치한 값을 구간 중앙값이라 하자</a:t>
            </a:r>
            <a:r>
              <a:rPr lang="en-US" altLang="ko-KR" dirty="0"/>
              <a:t>.</a:t>
            </a:r>
          </a:p>
          <a:p>
            <a:pPr latinLnBrk="0"/>
            <a:r>
              <a:rPr lang="ko-KR" altLang="en-US" dirty="0"/>
              <a:t>모든 구간 중앙값 중 최대값을 구하시오</a:t>
            </a:r>
            <a:r>
              <a:rPr lang="en-US" altLang="ko-KR" dirty="0"/>
              <a:t>. </a:t>
            </a:r>
          </a:p>
          <a:p>
            <a:pPr latinLnBrk="0"/>
            <a:endParaRPr lang="en-US" altLang="ko-KR" dirty="0"/>
          </a:p>
          <a:p>
            <a:pPr latinLnBrk="0"/>
            <a:r>
              <a:rPr lang="ko-KR" altLang="en-US" dirty="0"/>
              <a:t>입력 예</a:t>
            </a:r>
            <a:endParaRPr lang="en-US" altLang="ko-KR" dirty="0"/>
          </a:p>
          <a:p>
            <a:pPr lvl="1" latinLnBrk="0"/>
            <a:r>
              <a:rPr lang="en-US" altLang="ko-KR" dirty="0"/>
              <a:t>9 5 // N, K</a:t>
            </a:r>
          </a:p>
          <a:p>
            <a:pPr lvl="1" latinLnBrk="0"/>
            <a:r>
              <a:rPr lang="en-US" altLang="ko-KR" dirty="0"/>
              <a:t>2 6 4 5 7 9 10 1 9 </a:t>
            </a:r>
          </a:p>
          <a:p>
            <a:pPr latinLnBrk="0"/>
            <a:r>
              <a:rPr lang="ko-KR" altLang="en-US" dirty="0"/>
              <a:t>출력 예 </a:t>
            </a:r>
            <a:endParaRPr lang="en-US" altLang="ko-KR" dirty="0"/>
          </a:p>
          <a:p>
            <a:pPr lvl="1" latinLnBrk="0"/>
            <a:r>
              <a:rPr lang="en-US" altLang="ko-KR" dirty="0"/>
              <a:t>9</a:t>
            </a:r>
            <a:endParaRPr lang="ko-KR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문제제시 </a:t>
            </a:r>
            <a:r>
              <a:rPr lang="en-US" altLang="ko-KR" dirty="0"/>
              <a:t>: </a:t>
            </a:r>
            <a:r>
              <a:rPr lang="ko-KR" altLang="en-US" dirty="0"/>
              <a:t>구간 </a:t>
            </a:r>
            <a:r>
              <a:rPr lang="ko-KR" altLang="ko-KR" dirty="0"/>
              <a:t>중앙값</a:t>
            </a:r>
            <a:r>
              <a:rPr lang="ko-KR" altLang="en-US" dirty="0"/>
              <a:t>의 최대값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FCBB86-B7F7-4E03-8D4E-0B8A081F749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985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381893"/>
          </a:xfrm>
        </p:spPr>
        <p:txBody>
          <a:bodyPr/>
          <a:lstStyle/>
          <a:p>
            <a:r>
              <a:rPr lang="ko-KR" altLang="en-US" dirty="0"/>
              <a:t>참고</a:t>
            </a:r>
            <a:endParaRPr lang="en-US" altLang="ko-KR" dirty="0"/>
          </a:p>
          <a:p>
            <a:pPr lvl="1"/>
            <a:r>
              <a:rPr lang="ko-KR" altLang="en-US" dirty="0"/>
              <a:t>구간 내 최소값 찾기 과정 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FCBB86-B7F7-4E03-8D4E-0B8A081F7494}" type="slidenum">
              <a:rPr lang="en-US" altLang="ko-KR" smtClean="0">
                <a:solidFill>
                  <a:prstClr val="white">
                    <a:lumMod val="50000"/>
                  </a:prstClr>
                </a:solidFill>
              </a:rPr>
              <a:pPr/>
              <a:t>20</a:t>
            </a:fld>
            <a:endParaRPr lang="en-US" altLang="ko-KR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5038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52" y="1412776"/>
            <a:ext cx="299085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38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344" y="1412776"/>
            <a:ext cx="3038475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38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005064"/>
            <a:ext cx="2971800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381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662" y="3960632"/>
            <a:ext cx="2962275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381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937" y="3970157"/>
            <a:ext cx="2952750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오른쪽 화살표 3"/>
          <p:cNvSpPr/>
          <p:nvPr/>
        </p:nvSpPr>
        <p:spPr>
          <a:xfrm>
            <a:off x="4088802" y="1988840"/>
            <a:ext cx="33918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오른쪽 화살표 4"/>
          <p:cNvSpPr/>
          <p:nvPr/>
        </p:nvSpPr>
        <p:spPr>
          <a:xfrm>
            <a:off x="8028384" y="2096852"/>
            <a:ext cx="360040" cy="230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화살표 5"/>
          <p:cNvSpPr/>
          <p:nvPr/>
        </p:nvSpPr>
        <p:spPr>
          <a:xfrm>
            <a:off x="2915816" y="4221088"/>
            <a:ext cx="31184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>
            <a:off x="5772321" y="4149080"/>
            <a:ext cx="421453" cy="1800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901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앞에서 살펴본 문제를 </a:t>
            </a:r>
            <a:r>
              <a:rPr lang="en-US" altLang="ko-KR" b="1" dirty="0"/>
              <a:t>RMQ (Range Minimum Query) </a:t>
            </a:r>
            <a:r>
              <a:rPr lang="ko-KR" altLang="en-US" dirty="0"/>
              <a:t>라고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최소값</a:t>
            </a:r>
            <a:r>
              <a:rPr lang="en-US" altLang="ko-KR" dirty="0"/>
              <a:t>, </a:t>
            </a:r>
            <a:r>
              <a:rPr lang="ko-KR" altLang="en-US" dirty="0"/>
              <a:t>최대값</a:t>
            </a:r>
            <a:r>
              <a:rPr lang="en-US" altLang="ko-KR" dirty="0"/>
              <a:t>, </a:t>
            </a:r>
            <a:r>
              <a:rPr lang="ko-KR" altLang="en-US" dirty="0"/>
              <a:t>합</a:t>
            </a:r>
            <a:r>
              <a:rPr lang="en-US" altLang="ko-KR" dirty="0"/>
              <a:t>, </a:t>
            </a:r>
            <a:r>
              <a:rPr lang="ko-KR" altLang="en-US" dirty="0"/>
              <a:t>등등</a:t>
            </a:r>
            <a:endParaRPr lang="en-US" altLang="ko-KR" dirty="0"/>
          </a:p>
          <a:p>
            <a:r>
              <a:rPr lang="en-US" altLang="ko-KR" dirty="0"/>
              <a:t>Index tree</a:t>
            </a:r>
            <a:r>
              <a:rPr lang="ko-KR" altLang="en-US" dirty="0"/>
              <a:t>를 이용하여 구간 </a:t>
            </a:r>
            <a:r>
              <a:rPr lang="ko-KR" altLang="ko-KR" dirty="0"/>
              <a:t>중앙값</a:t>
            </a:r>
            <a:r>
              <a:rPr lang="ko-KR" altLang="en-US" dirty="0"/>
              <a:t>의 최대값을 구할 수 있을까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FCBB86-B7F7-4E03-8D4E-0B8A081F7494}" type="slidenum">
              <a:rPr lang="en-US" altLang="ko-KR" smtClean="0">
                <a:solidFill>
                  <a:prstClr val="white">
                    <a:lumMod val="50000"/>
                  </a:prstClr>
                </a:solidFill>
              </a:rPr>
              <a:pPr/>
              <a:t>21</a:t>
            </a:fld>
            <a:endParaRPr lang="en-US" altLang="ko-KR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86000" y="31058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백준 </a:t>
            </a:r>
            <a:r>
              <a:rPr lang="en-US" altLang="ko-KR" smtClean="0"/>
              <a:t>2042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5798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입력 예</a:t>
            </a:r>
            <a:endParaRPr lang="en-US" altLang="ko-KR" dirty="0"/>
          </a:p>
          <a:p>
            <a:pPr lvl="1"/>
            <a:r>
              <a:rPr lang="en-US" altLang="ko-KR" dirty="0"/>
              <a:t>10 // </a:t>
            </a:r>
            <a:r>
              <a:rPr lang="ko-KR" altLang="en-US" dirty="0"/>
              <a:t>입력 수의 개수</a:t>
            </a:r>
            <a:endParaRPr lang="en-US" altLang="ko-KR" dirty="0"/>
          </a:p>
          <a:p>
            <a:pPr lvl="1"/>
            <a:r>
              <a:rPr lang="en-US" altLang="ko-KR" dirty="0"/>
              <a:t>9 8 1 7 15 2 4 19 3 6</a:t>
            </a:r>
          </a:p>
          <a:p>
            <a:pPr lvl="1"/>
            <a:r>
              <a:rPr lang="en-US" altLang="ko-KR" dirty="0"/>
              <a:t>2 // </a:t>
            </a:r>
            <a:r>
              <a:rPr lang="ko-KR" altLang="en-US" dirty="0"/>
              <a:t>쿼리의 개수</a:t>
            </a:r>
            <a:endParaRPr lang="en-US" altLang="ko-KR" dirty="0"/>
          </a:p>
          <a:p>
            <a:pPr lvl="1"/>
            <a:r>
              <a:rPr lang="en-US" altLang="ko-KR" dirty="0"/>
              <a:t>1 2</a:t>
            </a:r>
          </a:p>
          <a:p>
            <a:pPr lvl="1"/>
            <a:r>
              <a:rPr lang="en-US" altLang="ko-KR" dirty="0"/>
              <a:t>4 8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또 다른 문제 제시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FCBB86-B7F7-4E03-8D4E-0B8A081F7494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4966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68760"/>
            <a:ext cx="8015808" cy="1678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436096" y="3645024"/>
            <a:ext cx="216024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출력 예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9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43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8744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누적 합 배열을 이용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 </a:t>
            </a:r>
            <a:r>
              <a:rPr lang="ko-KR" altLang="en-US" dirty="0"/>
              <a:t>와</a:t>
            </a:r>
            <a:r>
              <a:rPr lang="en-US" altLang="ko-KR" dirty="0"/>
              <a:t> b </a:t>
            </a:r>
            <a:r>
              <a:rPr lang="ko-KR" altLang="en-US" dirty="0"/>
              <a:t>구간 합을 계산 할 때 </a:t>
            </a:r>
            <a:r>
              <a:rPr lang="en-US" altLang="ko-KR" dirty="0"/>
              <a:t>: 4 8</a:t>
            </a:r>
          </a:p>
          <a:p>
            <a:pPr lvl="1"/>
            <a:r>
              <a:rPr lang="en-US" altLang="ko-KR" dirty="0"/>
              <a:t>D[b] – D[a – 1] = D[8] – D[3] = 68 – 25 = 43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FCBB86-B7F7-4E03-8D4E-0B8A081F7494}" type="slidenum">
              <a:rPr lang="en-US" altLang="ko-KR" smtClean="0">
                <a:solidFill>
                  <a:prstClr val="white">
                    <a:lumMod val="50000"/>
                  </a:prstClr>
                </a:solidFill>
              </a:rPr>
              <a:pPr/>
              <a:t>4</a:t>
            </a:fld>
            <a:endParaRPr lang="en-US" altLang="ko-KR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4976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700808"/>
            <a:ext cx="5267101" cy="2759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0698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FCBB86-B7F7-4E03-8D4E-0B8A081F7494}" type="slidenum">
              <a:rPr lang="en-US" altLang="ko-KR" smtClean="0">
                <a:solidFill>
                  <a:prstClr val="white">
                    <a:lumMod val="50000"/>
                  </a:prstClr>
                </a:solidFill>
              </a:rPr>
              <a:pPr/>
              <a:t>5</a:t>
            </a:fld>
            <a:endParaRPr lang="en-US" altLang="ko-KR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9551" y="260648"/>
            <a:ext cx="7396559" cy="6463308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dirty="0" err="1"/>
              <a:t>int</a:t>
            </a:r>
            <a:r>
              <a:rPr lang="en-US" altLang="ko-KR" dirty="0"/>
              <a:t> S[100001], D[100001], n, q;</a:t>
            </a:r>
          </a:p>
          <a:p>
            <a:r>
              <a:rPr lang="en-US" altLang="ko-KR" dirty="0" err="1"/>
              <a:t>int</a:t>
            </a:r>
            <a:r>
              <a:rPr lang="en-US" altLang="ko-KR" dirty="0"/>
              <a:t> main()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scanf</a:t>
            </a:r>
            <a:r>
              <a:rPr lang="en-US" altLang="ko-KR" dirty="0"/>
              <a:t>("%d", &amp;n);</a:t>
            </a:r>
          </a:p>
          <a:p>
            <a:r>
              <a:rPr lang="en-US" altLang="ko-KR" dirty="0"/>
              <a:t>	for 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= 0; </a:t>
            </a:r>
            <a:r>
              <a:rPr lang="en-US" altLang="ko-KR" dirty="0" err="1"/>
              <a:t>i</a:t>
            </a:r>
            <a:r>
              <a:rPr lang="en-US" altLang="ko-KR" dirty="0"/>
              <a:t>&lt;n; </a:t>
            </a:r>
            <a:r>
              <a:rPr lang="en-US" altLang="ko-KR" dirty="0" err="1"/>
              <a:t>i</a:t>
            </a:r>
            <a:r>
              <a:rPr lang="en-US" altLang="ko-KR" dirty="0"/>
              <a:t>++)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scanf</a:t>
            </a:r>
            <a:r>
              <a:rPr lang="en-US" altLang="ko-KR" dirty="0"/>
              <a:t>("%d", S + </a:t>
            </a:r>
            <a:r>
              <a:rPr lang="en-US" altLang="ko-KR" dirty="0" err="1"/>
              <a:t>i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en-US" altLang="ko-KR" dirty="0"/>
              <a:t>	for 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= 0; </a:t>
            </a:r>
            <a:r>
              <a:rPr lang="en-US" altLang="ko-KR" dirty="0" err="1"/>
              <a:t>i</a:t>
            </a:r>
            <a:r>
              <a:rPr lang="en-US" altLang="ko-KR" dirty="0"/>
              <a:t>&lt;n; </a:t>
            </a:r>
            <a:r>
              <a:rPr lang="en-US" altLang="ko-KR" dirty="0" err="1"/>
              <a:t>i</a:t>
            </a:r>
            <a:r>
              <a:rPr lang="en-US" altLang="ko-KR" dirty="0"/>
              <a:t>++)</a:t>
            </a:r>
          </a:p>
          <a:p>
            <a:r>
              <a:rPr lang="en-US" altLang="ko-KR" dirty="0"/>
              <a:t>		if (</a:t>
            </a:r>
            <a:r>
              <a:rPr lang="en-US" altLang="ko-KR" dirty="0" err="1"/>
              <a:t>i</a:t>
            </a:r>
            <a:r>
              <a:rPr lang="en-US" altLang="ko-KR" dirty="0"/>
              <a:t> == 0) D[</a:t>
            </a:r>
            <a:r>
              <a:rPr lang="en-US" altLang="ko-KR" dirty="0" err="1"/>
              <a:t>i</a:t>
            </a:r>
            <a:r>
              <a:rPr lang="en-US" altLang="ko-KR" dirty="0"/>
              <a:t>] = S[</a:t>
            </a:r>
            <a:r>
              <a:rPr lang="en-US" altLang="ko-KR" dirty="0" err="1"/>
              <a:t>i</a:t>
            </a:r>
            <a:r>
              <a:rPr lang="en-US" altLang="ko-KR" dirty="0"/>
              <a:t>];</a:t>
            </a:r>
          </a:p>
          <a:p>
            <a:r>
              <a:rPr lang="en-US" altLang="ko-KR" dirty="0"/>
              <a:t>		else D[</a:t>
            </a:r>
            <a:r>
              <a:rPr lang="en-US" altLang="ko-KR" dirty="0" err="1"/>
              <a:t>i</a:t>
            </a:r>
            <a:r>
              <a:rPr lang="en-US" altLang="ko-KR" dirty="0"/>
              <a:t>] = D[</a:t>
            </a:r>
            <a:r>
              <a:rPr lang="en-US" altLang="ko-KR" dirty="0" err="1"/>
              <a:t>i</a:t>
            </a:r>
            <a:r>
              <a:rPr lang="en-US" altLang="ko-KR" dirty="0"/>
              <a:t> - 1] + S[</a:t>
            </a:r>
            <a:r>
              <a:rPr lang="en-US" altLang="ko-KR" dirty="0" err="1"/>
              <a:t>i</a:t>
            </a:r>
            <a:r>
              <a:rPr lang="en-US" altLang="ko-KR" dirty="0"/>
              <a:t>];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scanf</a:t>
            </a:r>
            <a:r>
              <a:rPr lang="en-US" altLang="ko-KR" dirty="0"/>
              <a:t>("%d", &amp;q);</a:t>
            </a:r>
          </a:p>
          <a:p>
            <a:r>
              <a:rPr lang="en-US" altLang="ko-KR" dirty="0"/>
              <a:t>	while (q--)</a:t>
            </a:r>
          </a:p>
          <a:p>
            <a:r>
              <a:rPr lang="en-US" altLang="ko-KR" dirty="0"/>
              <a:t>	{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int</a:t>
            </a:r>
            <a:r>
              <a:rPr lang="en-US" altLang="ko-KR" dirty="0"/>
              <a:t> a, b;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scanf</a:t>
            </a:r>
            <a:r>
              <a:rPr lang="en-US" altLang="ko-KR" dirty="0"/>
              <a:t>("%d %d", &amp;a, &amp;b);</a:t>
            </a:r>
          </a:p>
          <a:p>
            <a:r>
              <a:rPr lang="en-US" altLang="ko-KR" dirty="0"/>
              <a:t>		if (a == 0)</a:t>
            </a:r>
          </a:p>
          <a:p>
            <a:r>
              <a:rPr lang="en-US" altLang="ko-KR" dirty="0"/>
              <a:t>			</a:t>
            </a:r>
            <a:r>
              <a:rPr lang="en-US" altLang="ko-KR" dirty="0" err="1"/>
              <a:t>printf</a:t>
            </a:r>
            <a:r>
              <a:rPr lang="en-US" altLang="ko-KR" dirty="0"/>
              <a:t>("%d\n", D[b]);</a:t>
            </a:r>
          </a:p>
          <a:p>
            <a:r>
              <a:rPr lang="en-US" altLang="ko-KR" dirty="0"/>
              <a:t>		else</a:t>
            </a:r>
          </a:p>
          <a:p>
            <a:r>
              <a:rPr lang="en-US" altLang="ko-KR" dirty="0"/>
              <a:t>			</a:t>
            </a:r>
            <a:r>
              <a:rPr lang="en-US" altLang="ko-KR" dirty="0" err="1"/>
              <a:t>printf</a:t>
            </a:r>
            <a:r>
              <a:rPr lang="en-US" altLang="ko-KR" dirty="0"/>
              <a:t>("%d\n", D[b] - D[a - 1]);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	return 0;</a:t>
            </a:r>
          </a:p>
          <a:p>
            <a:r>
              <a:rPr lang="en-US" altLang="ko-KR" dirty="0"/>
              <a:t>}</a:t>
            </a:r>
            <a:endParaRPr lang="en-US" altLang="ko-KR" dirty="0">
              <a:latin typeface="Lucida Console" pitchFamily="49" charset="0"/>
              <a:ea typeface="HY견고딕" pitchFamily="18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158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문제제시 </a:t>
            </a:r>
            <a:r>
              <a:rPr lang="en-US" altLang="ko-KR" dirty="0"/>
              <a:t>: </a:t>
            </a:r>
            <a:r>
              <a:rPr lang="ko-KR" altLang="en-US" dirty="0"/>
              <a:t>추가 쿼리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FCBB86-B7F7-4E03-8D4E-0B8A081F7494}" type="slidenum">
              <a:rPr lang="en-US" altLang="ko-KR" smtClean="0">
                <a:solidFill>
                  <a:prstClr val="white">
                    <a:lumMod val="50000"/>
                  </a:prstClr>
                </a:solidFill>
              </a:rPr>
              <a:pPr/>
              <a:t>6</a:t>
            </a:fld>
            <a:endParaRPr lang="en-US" altLang="ko-KR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4986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19200"/>
            <a:ext cx="8340903" cy="2569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1818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이번 문제는 앞의 문제와 달리 가지고 있던 값을 바꾸는 쿼리가 존재한다</a:t>
            </a:r>
            <a:r>
              <a:rPr lang="en-US" altLang="ko-KR" dirty="0"/>
              <a:t>. </a:t>
            </a:r>
            <a:r>
              <a:rPr lang="ko-KR" altLang="en-US" dirty="0"/>
              <a:t>즉 값을 갱신해야 하므로</a:t>
            </a:r>
            <a:r>
              <a:rPr lang="en-US" altLang="ko-KR" dirty="0"/>
              <a:t>, </a:t>
            </a:r>
            <a:r>
              <a:rPr lang="ko-KR" altLang="en-US" dirty="0"/>
              <a:t>누적 합을 구하는 방법으로 처리할 수 없다</a:t>
            </a:r>
            <a:r>
              <a:rPr lang="en-US" altLang="ko-KR" dirty="0"/>
              <a:t>. </a:t>
            </a:r>
            <a:r>
              <a:rPr lang="ko-KR" altLang="en-US" dirty="0"/>
              <a:t>왜냐하면 </a:t>
            </a:r>
            <a:r>
              <a:rPr lang="en-US" altLang="ko-KR" dirty="0"/>
              <a:t>2</a:t>
            </a:r>
            <a:r>
              <a:rPr lang="ko-KR" altLang="en-US" dirty="0"/>
              <a:t>번 쿼리가 발생될 때마다 누적 합을 갱신해야 하기 때문이다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누적 합을 갱신하려면 다시 </a:t>
            </a:r>
            <a:r>
              <a:rPr lang="en-US" altLang="ko-KR" dirty="0"/>
              <a:t>n</a:t>
            </a:r>
            <a:r>
              <a:rPr lang="ko-KR" altLang="en-US" dirty="0"/>
              <a:t>만큼의 계산 량이 들기 때문에 누적 합을 만들어 두어서 얻을 수 있는 장점을 모두 잃게 된다</a:t>
            </a:r>
            <a:r>
              <a:rPr lang="en-US" altLang="ko-KR" dirty="0"/>
              <a:t>. </a:t>
            </a:r>
            <a:r>
              <a:rPr lang="ko-KR" altLang="en-US" dirty="0"/>
              <a:t>따라서 또 다른 방법이 필요하다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FCBB86-B7F7-4E03-8D4E-0B8A081F7494}" type="slidenum">
              <a:rPr lang="en-US" altLang="ko-KR" smtClean="0">
                <a:solidFill>
                  <a:prstClr val="white">
                    <a:lumMod val="50000"/>
                  </a:prstClr>
                </a:solidFill>
              </a:rPr>
              <a:pPr/>
              <a:t>7</a:t>
            </a:fld>
            <a:endParaRPr lang="en-US" altLang="ko-KR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023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complete binary tree</a:t>
            </a:r>
            <a:r>
              <a:rPr lang="ko-KR" altLang="en-US" dirty="0"/>
              <a:t>로 구성된 </a:t>
            </a:r>
            <a:r>
              <a:rPr lang="en-US" altLang="ko-KR" dirty="0"/>
              <a:t>segment tree</a:t>
            </a:r>
          </a:p>
          <a:p>
            <a:r>
              <a:rPr lang="ko-KR" altLang="en-US" dirty="0"/>
              <a:t>정해진 </a:t>
            </a:r>
            <a:r>
              <a:rPr lang="ko-KR" altLang="en-US" u="sng" dirty="0"/>
              <a:t>구간의 합</a:t>
            </a:r>
            <a:r>
              <a:rPr lang="en-US" altLang="ko-KR" u="sng" dirty="0"/>
              <a:t>, </a:t>
            </a:r>
            <a:r>
              <a:rPr lang="ko-KR" altLang="en-US" u="sng" dirty="0"/>
              <a:t>최댓값</a:t>
            </a:r>
            <a:r>
              <a:rPr lang="en-US" altLang="ko-KR" u="sng" dirty="0"/>
              <a:t>, </a:t>
            </a:r>
            <a:r>
              <a:rPr lang="ko-KR" altLang="en-US" u="sng" dirty="0"/>
              <a:t>최솟값 </a:t>
            </a:r>
            <a:r>
              <a:rPr lang="ko-KR" altLang="en-US" dirty="0"/>
              <a:t>등을 </a:t>
            </a:r>
            <a:r>
              <a:rPr lang="en-US" altLang="ko-KR" dirty="0" err="1"/>
              <a:t>lg</a:t>
            </a:r>
            <a:r>
              <a:rPr lang="en-US" altLang="ko-KR" dirty="0"/>
              <a:t> </a:t>
            </a:r>
            <a:r>
              <a:rPr lang="en-US" altLang="ko-KR" i="1" dirty="0"/>
              <a:t>n</a:t>
            </a:r>
            <a:r>
              <a:rPr lang="en-US" altLang="ko-KR" dirty="0"/>
              <a:t> </a:t>
            </a:r>
            <a:r>
              <a:rPr lang="ko-KR" altLang="en-US" dirty="0"/>
              <a:t>의 시간에 구할 수 있으며</a:t>
            </a:r>
            <a:r>
              <a:rPr lang="en-US" altLang="ko-KR" dirty="0"/>
              <a:t>, </a:t>
            </a:r>
            <a:r>
              <a:rPr lang="ko-KR" altLang="en-US" dirty="0"/>
              <a:t>갱신 또한 </a:t>
            </a:r>
            <a:r>
              <a:rPr lang="en-US" altLang="ko-KR" dirty="0" err="1"/>
              <a:t>lg</a:t>
            </a:r>
            <a:r>
              <a:rPr lang="en-US" altLang="ko-KR" dirty="0"/>
              <a:t> </a:t>
            </a:r>
            <a:r>
              <a:rPr lang="en-US" altLang="ko-KR" i="1" dirty="0"/>
              <a:t>n </a:t>
            </a:r>
            <a:r>
              <a:rPr lang="ko-KR" altLang="en-US" dirty="0"/>
              <a:t>시간에 처리할 수 있는 매우 효율적인 자료구조이다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기본적인 구조는 원본 데이터를 </a:t>
            </a:r>
            <a:r>
              <a:rPr lang="en-US" altLang="ko-KR" dirty="0"/>
              <a:t>complete binary tree</a:t>
            </a:r>
            <a:r>
              <a:rPr lang="ko-KR" altLang="en-US" dirty="0"/>
              <a:t>의 </a:t>
            </a:r>
            <a:r>
              <a:rPr lang="ko-KR" altLang="en-US" dirty="0" err="1"/>
              <a:t>단말노드에</a:t>
            </a:r>
            <a:r>
              <a:rPr lang="ko-KR" altLang="en-US" dirty="0"/>
              <a:t> 배치하고</a:t>
            </a:r>
            <a:r>
              <a:rPr lang="en-US" altLang="ko-KR" dirty="0"/>
              <a:t>, </a:t>
            </a:r>
            <a:r>
              <a:rPr lang="ko-KR" altLang="en-US" dirty="0"/>
              <a:t>그 값의 </a:t>
            </a:r>
            <a:r>
              <a:rPr lang="ko-KR" altLang="en-US" dirty="0" err="1"/>
              <a:t>부모노드를</a:t>
            </a:r>
            <a:r>
              <a:rPr lang="ko-KR" altLang="en-US" dirty="0"/>
              <a:t> 특정한 의미를 가지는 </a:t>
            </a:r>
            <a:r>
              <a:rPr lang="en-US" altLang="ko-KR" dirty="0"/>
              <a:t>index</a:t>
            </a:r>
            <a:r>
              <a:rPr lang="ko-KR" altLang="en-US" dirty="0"/>
              <a:t>로 활용하는 방법이다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Index tree</a:t>
            </a:r>
            <a:r>
              <a:rPr lang="ko-KR" altLang="en-US" dirty="0"/>
              <a:t>를 </a:t>
            </a:r>
            <a:r>
              <a:rPr lang="en-US" altLang="ko-KR" dirty="0"/>
              <a:t>IDT</a:t>
            </a:r>
            <a:r>
              <a:rPr lang="ko-KR" altLang="en-US" dirty="0"/>
              <a:t>로 명명하겠다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 tree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FCBB86-B7F7-4E03-8D4E-0B8A081F7494}" type="slidenum">
              <a:rPr lang="en-US" altLang="ko-KR" smtClean="0">
                <a:solidFill>
                  <a:prstClr val="white">
                    <a:lumMod val="50000"/>
                  </a:prstClr>
                </a:solidFill>
              </a:rPr>
              <a:pPr/>
              <a:t>8</a:t>
            </a:fld>
            <a:endParaRPr lang="en-US" altLang="ko-KR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464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개의 데이터를 가지고 </a:t>
            </a:r>
            <a:r>
              <a:rPr lang="en-US" altLang="ko-KR" dirty="0"/>
              <a:t>IDT</a:t>
            </a:r>
            <a:r>
              <a:rPr lang="ko-KR" altLang="en-US" dirty="0"/>
              <a:t>를 구성해</a:t>
            </a:r>
            <a:r>
              <a:rPr lang="en-US" altLang="ko-KR" dirty="0"/>
              <a:t> </a:t>
            </a:r>
            <a:r>
              <a:rPr lang="ko-KR" altLang="en-US" dirty="0"/>
              <a:t>보자</a:t>
            </a:r>
            <a:endParaRPr lang="en-US" altLang="ko-KR" dirty="0"/>
          </a:p>
          <a:p>
            <a:pPr lvl="1"/>
            <a:r>
              <a:rPr lang="en-US" altLang="ko-KR" dirty="0"/>
              <a:t>5</a:t>
            </a:r>
          </a:p>
          <a:p>
            <a:pPr lvl="1"/>
            <a:r>
              <a:rPr lang="en-US" altLang="ko-KR" dirty="0"/>
              <a:t>9 8 1 7 2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일반적으로 </a:t>
            </a:r>
            <a:r>
              <a:rPr lang="en-US" altLang="ko-KR" dirty="0"/>
              <a:t>IDT</a:t>
            </a:r>
            <a:r>
              <a:rPr lang="ko-KR" altLang="en-US" dirty="0"/>
              <a:t>는 </a:t>
            </a:r>
            <a:r>
              <a:rPr lang="en-US" altLang="ko-KR" dirty="0"/>
              <a:t>complete binary tree</a:t>
            </a:r>
            <a:r>
              <a:rPr lang="ko-KR" altLang="en-US" dirty="0"/>
              <a:t>를 가장 효율적으로 표현할 수 있는 </a:t>
            </a:r>
            <a:r>
              <a:rPr lang="ko-KR" altLang="en-US" dirty="0" err="1"/>
              <a:t>일차원</a:t>
            </a:r>
            <a:r>
              <a:rPr lang="ko-KR" altLang="en-US" dirty="0"/>
              <a:t> 배열을 이용하고</a:t>
            </a:r>
            <a:r>
              <a:rPr lang="en-US" altLang="ko-KR" dirty="0"/>
              <a:t>, </a:t>
            </a:r>
            <a:r>
              <a:rPr lang="ko-KR" altLang="en-US" dirty="0"/>
              <a:t>그 배열의 크기는 원본 </a:t>
            </a:r>
            <a:r>
              <a:rPr lang="en-US" altLang="ko-KR" dirty="0"/>
              <a:t>data</a:t>
            </a:r>
            <a:r>
              <a:rPr lang="ko-KR" altLang="en-US" dirty="0"/>
              <a:t>가 </a:t>
            </a:r>
            <a:r>
              <a:rPr lang="en-US" altLang="ko-KR" dirty="0"/>
              <a:t>5</a:t>
            </a:r>
            <a:r>
              <a:rPr lang="ko-KR" altLang="en-US" dirty="0"/>
              <a:t>개 이므로 </a:t>
            </a:r>
            <a:r>
              <a:rPr lang="en-US" altLang="ko-KR" dirty="0"/>
              <a:t>5</a:t>
            </a:r>
            <a:r>
              <a:rPr lang="ko-KR" altLang="en-US" dirty="0"/>
              <a:t>이상인 가장 작은 </a:t>
            </a:r>
            <a:r>
              <a:rPr lang="en-US" altLang="ko-KR" dirty="0"/>
              <a:t>2</a:t>
            </a:r>
            <a:r>
              <a:rPr lang="en-US" altLang="ko-KR" i="1" baseline="30000" dirty="0"/>
              <a:t>k </a:t>
            </a:r>
            <a:r>
              <a:rPr lang="ko-KR" altLang="en-US" dirty="0"/>
              <a:t>값을 기준으로 설정한다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여기서는 </a:t>
            </a:r>
            <a:r>
              <a:rPr lang="en-US" altLang="ko-KR" dirty="0"/>
              <a:t>8</a:t>
            </a:r>
            <a:r>
              <a:rPr lang="ko-KR" altLang="en-US" dirty="0"/>
              <a:t>이 되므로 이 값의 </a:t>
            </a:r>
            <a:r>
              <a:rPr lang="en-US" altLang="ko-KR" dirty="0"/>
              <a:t>2</a:t>
            </a:r>
            <a:r>
              <a:rPr lang="ko-KR" altLang="en-US" dirty="0"/>
              <a:t>배에서 </a:t>
            </a:r>
            <a:r>
              <a:rPr lang="en-US" altLang="ko-KR" dirty="0"/>
              <a:t>1</a:t>
            </a:r>
            <a:r>
              <a:rPr lang="ko-KR" altLang="en-US" dirty="0"/>
              <a:t>을 뺀 </a:t>
            </a:r>
            <a:r>
              <a:rPr lang="en-US" altLang="ko-KR" dirty="0"/>
              <a:t>15</a:t>
            </a:r>
            <a:r>
              <a:rPr lang="ko-KR" altLang="en-US" dirty="0"/>
              <a:t>개의 원소를 가지는 배열로 구성할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FCBB86-B7F7-4E03-8D4E-0B8A081F7494}" type="slidenum">
              <a:rPr lang="en-US" altLang="ko-KR" smtClean="0">
                <a:solidFill>
                  <a:prstClr val="white">
                    <a:lumMod val="50000"/>
                  </a:prstClr>
                </a:solidFill>
              </a:rPr>
              <a:pPr/>
              <a:t>9</a:t>
            </a:fld>
            <a:endParaRPr lang="en-US" altLang="ko-KR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239382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56BA640D821984B93422432120FBB69" ma:contentTypeVersion="0" ma:contentTypeDescription="새 문서를 만듭니다." ma:contentTypeScope="" ma:versionID="a773bc0c0ba02bcc4a0ace8ef9d7632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8509c16e2068e4d5d0612c501c1975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EC8A481-258B-4330-964A-406878AC3E9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2BA451A-F3F8-4920-9939-0F3A1BD8B4D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E88497F-61CE-49E3-99F4-B86E1AF8D046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7761</TotalTime>
  <Words>716</Words>
  <Application>Microsoft Office PowerPoint</Application>
  <PresentationFormat>화면 슬라이드 쇼(4:3)</PresentationFormat>
  <Paragraphs>181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1" baseType="lpstr">
      <vt:lpstr>HY견고딕</vt:lpstr>
      <vt:lpstr>HY헤드라인M</vt:lpstr>
      <vt:lpstr>굴림</vt:lpstr>
      <vt:lpstr>맑은 고딕</vt:lpstr>
      <vt:lpstr>샘물체</vt:lpstr>
      <vt:lpstr>Arial</vt:lpstr>
      <vt:lpstr>Lucida Console</vt:lpstr>
      <vt:lpstr>Times New Roman</vt:lpstr>
      <vt:lpstr>Verdana</vt:lpstr>
      <vt:lpstr>2_Office 테마</vt:lpstr>
      <vt:lpstr>인덱스 트리(Segment tree)</vt:lpstr>
      <vt:lpstr>문제제시 : 구간 중앙값의 최대값?</vt:lpstr>
      <vt:lpstr>또 다른 문제 제시</vt:lpstr>
      <vt:lpstr>풀이</vt:lpstr>
      <vt:lpstr>PowerPoint 프레젠테이션</vt:lpstr>
      <vt:lpstr>문제제시 : 추가 쿼리</vt:lpstr>
      <vt:lpstr>PowerPoint 프레젠테이션</vt:lpstr>
      <vt:lpstr>Index tree</vt:lpstr>
      <vt:lpstr>PowerPoint 프레젠테이션</vt:lpstr>
      <vt:lpstr>9 8 1 7 2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Windows 사용자</dc:creator>
  <cp:lastModifiedBy>student</cp:lastModifiedBy>
  <cp:revision>272</cp:revision>
  <dcterms:created xsi:type="dcterms:W3CDTF">2013-07-16T07:15:56Z</dcterms:created>
  <dcterms:modified xsi:type="dcterms:W3CDTF">2019-03-14T04:48:06Z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0x010100F56BA640D821984B93422432120FBB69</vt:lpwstr>
  </property>
</Properties>
</file>