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67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9" r:id="rId20"/>
    <p:sldId id="33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>
      <p:cViewPr varScale="1">
        <p:scale>
          <a:sx n="70" d="100"/>
          <a:sy n="70" d="100"/>
        </p:scale>
        <p:origin x="99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C5044-8ABD-4605-AE23-8B292B9B4678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51A62-5CE0-4142-ADA8-F8F3A6733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limits.h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pack(char a, char b, char c, char d)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p = a;               /* p will be packed with a, b, c, d */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p = (p &lt;&lt; CHAR_BIT) | b;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p = (p &lt;&lt; CHAR_BIT) | c;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p = (p &lt;&lt; CHAR_BIT) | d;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p;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unpack(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k)                  /* k = 0, 1, 2, or 3 */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n = k * CHAR_BIT;            /* n = 0, 8, 16, or 24 */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unsigned   mask = 255;                  /* low-order byte */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mask &lt;&lt;= n;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 ((p &amp; mask) &gt;&gt; n);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bit_print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i;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n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sizeof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* CHAR_BIT;       /* in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limits.h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*/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mask = 1 &lt;&lt; (n - 1);              /* mask = 100...0 */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for (i = 1; i &lt;= n; ++i)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putchar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(((a &amp; mask) == 0) ? '0' : '1');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a &lt;&lt;= 1;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if (i % CHAR_BIT == 0 &amp;&amp; i &lt; n)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putchar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 ');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main (void) 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=3;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i;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ARV=pack('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a','b','c','d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bit_print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(ARV);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putchar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('\n');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abcd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for(i=0;i&lt;4;i++){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("%c", unpack(ARV, i));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putchar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('\n');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5C0-6103-4007-BBB7-1C5AD0E082B9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7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D305-9A3E-45B0-83EA-FBE0DD42D3AA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6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2F56-EDEA-4FF7-9D44-CF03AA0261BA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1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4028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None/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35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267692"/>
            <a:ext cx="6455568" cy="922114"/>
          </a:xfrm>
        </p:spPr>
        <p:txBody>
          <a:bodyPr>
            <a:normAutofit/>
          </a:bodyPr>
          <a:lstStyle>
            <a:lvl1pPr algn="l">
              <a:defRPr sz="40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>
                <a:srgbClr val="FF0000"/>
              </a:buClr>
              <a:buFont typeface="Wingdings" pitchFamily="2" charset="2"/>
              <a:buChar char="§"/>
              <a:defRPr>
                <a:latin typeface="Verdana" pitchFamily="34" charset="0"/>
                <a:cs typeface="Verdana" pitchFamily="34" charset="0"/>
              </a:defRPr>
            </a:lvl1pPr>
            <a:lvl2pPr marL="914400" indent="-457200">
              <a:buClr>
                <a:srgbClr val="FF0000"/>
              </a:buClr>
              <a:buFont typeface="Arial" pitchFamily="34" charset="0"/>
              <a:buChar char="•"/>
              <a:defRPr>
                <a:latin typeface="Verdana" pitchFamily="34" charset="0"/>
                <a:cs typeface="Verdana" pitchFamily="34" charset="0"/>
              </a:defRPr>
            </a:lvl2pPr>
            <a:lvl3pPr>
              <a:defRPr>
                <a:latin typeface="Verdana" pitchFamily="34" charset="0"/>
                <a:cs typeface="Verdana" pitchFamily="34" charset="0"/>
              </a:defRPr>
            </a:lvl3pPr>
            <a:lvl4pPr>
              <a:defRPr>
                <a:latin typeface="Verdana" pitchFamily="34" charset="0"/>
                <a:cs typeface="Verdana" pitchFamily="34" charset="0"/>
              </a:defRPr>
            </a:lvl4pPr>
            <a:lvl5pPr>
              <a:defRPr>
                <a:latin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10CD-1E68-4526-A0CF-1F160E9216EE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73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672" y="4406900"/>
            <a:ext cx="68750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4D7-76E0-48B0-9947-B1AACEAE7BBA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36041"/>
            <a:ext cx="1334161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09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BF77-974D-48DF-AD84-472A0F70C643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8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0198-40F2-4085-996E-9C676B8AFB8B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8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7411-6D0E-4643-88A0-0944404BD3CD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7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BB71-968B-4979-9F8D-937128E3E9A1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8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313C-45D0-410B-B9EA-EA8150860B50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5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927-1CF8-4C66-B957-2CAF5E32D01D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7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2E50-A01D-4DAB-BF61-CD3D528E5144}" type="datetime1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4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Bitwise operators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4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914387"/>
              </p:ext>
            </p:extLst>
          </p:nvPr>
        </p:nvGraphicFramePr>
        <p:xfrm>
          <a:off x="467544" y="2049558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01100011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01100100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67544" y="3417710"/>
            <a:ext cx="4536504" cy="188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unpack(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p, 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k)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n = k * 8;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unsigned  mask = 255;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mask &lt;&lt;= n;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 ((p &amp; mask) &gt;&gt; n);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092280" y="248795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11111111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36096" y="3921766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= 0                   d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123728" y="267692"/>
            <a:ext cx="6167536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Packing/unpacking</a:t>
            </a:r>
            <a:endParaRPr lang="ko-KR" alt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241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75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583069"/>
              </p:ext>
            </p:extLst>
          </p:nvPr>
        </p:nvGraphicFramePr>
        <p:xfrm>
          <a:off x="467544" y="2049558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01100011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01100100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67544" y="3417710"/>
            <a:ext cx="4536504" cy="188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unpack(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p, 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k)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n = k * 8;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unsigned  mask = 255;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mask &lt;&lt;= n;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 ((p &amp; mask) &gt;&gt; n);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04048" y="248795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11111111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36096" y="3921766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= 0                   d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438981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= 1                   c</a:t>
            </a:r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123728" y="267692"/>
            <a:ext cx="6167536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Packing/unpacking</a:t>
            </a:r>
            <a:endParaRPr lang="ko-KR" alt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241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8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774340"/>
              </p:ext>
            </p:extLst>
          </p:nvPr>
        </p:nvGraphicFramePr>
        <p:xfrm>
          <a:off x="467544" y="2049558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01100011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01100100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67544" y="3417710"/>
            <a:ext cx="4536504" cy="188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unpack(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p, 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k)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n = k * 8;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unsigned  mask = 255;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mask &lt;&lt;= n;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 ((p &amp; mask) &gt;&gt; n);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6096" y="3921766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= 0                   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987824" y="248795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11111111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36096" y="438981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= 1                   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36096" y="4857870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= 2                   b</a:t>
            </a:r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123728" y="267692"/>
            <a:ext cx="6167536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Packing/unpacking</a:t>
            </a:r>
            <a:endParaRPr lang="ko-KR" alt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241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3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011046"/>
              </p:ext>
            </p:extLst>
          </p:nvPr>
        </p:nvGraphicFramePr>
        <p:xfrm>
          <a:off x="467544" y="2051556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01100011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01100100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467544" y="3419708"/>
            <a:ext cx="4536504" cy="188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unpack(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p, 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k)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n = k * 8;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unsigned  mask = 255;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mask &lt;&lt;= n;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 ((p &amp; mask) &gt;&gt; n);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6096" y="3923764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= 0                   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71600" y="248994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11111111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36096" y="4391816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= 1                   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36096" y="4859868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= 2                   b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5363924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 = 3                   a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123728" y="267692"/>
            <a:ext cx="6167536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Packing/unpacking</a:t>
            </a:r>
            <a:endParaRPr lang="ko-KR" alt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241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35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555213" y="1700808"/>
            <a:ext cx="4536504" cy="188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unpack(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p, 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k)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n = k * 8;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unsigned  mask = 255;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mask &lt;&lt;= n;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 ((p &amp; mask) &gt;&gt; n);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73" b="73523"/>
          <a:stretch/>
        </p:blipFill>
        <p:spPr bwMode="auto">
          <a:xfrm>
            <a:off x="1923383" y="3861048"/>
            <a:ext cx="6336668" cy="14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123728" y="267692"/>
            <a:ext cx="6167536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Packing/unpacking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241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051720" y="4954951"/>
            <a:ext cx="504056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11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BitMask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/>
                  <a:t>{1,3,4,5,9}</a:t>
                </a:r>
              </a:p>
              <a:p>
                <a:r>
                  <a:rPr lang="en-US" altLang="ko-KR" dirty="0"/>
                  <a:t>570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457200" lvl="1">
                  <a:buFont typeface="Wingdings" pitchFamily="2" charset="2"/>
                  <a:buChar char="§"/>
                </a:pPr>
                <a:r>
                  <a:rPr lang="en-US" altLang="ko-KR" dirty="0" smtClean="0"/>
                  <a:t>       = </a:t>
                </a:r>
                <a:r>
                  <a:rPr lang="en-US" altLang="ko-KR" dirty="0"/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/>
                          <m:t>1000111010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/>
                  <a:t>) 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Checking if number 0 is included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 &amp; ( 1 &lt;&lt; 0 ) = 0</a:t>
                </a:r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Checking if number 1 is included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 &amp; ( 1 &lt;&lt; 1 ) = 2</a:t>
                </a:r>
                <a:endParaRPr lang="ko-KR" altLang="en-US" dirty="0"/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Checking if number 2 is included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 &amp; ( 1 &lt;&lt; 2 ) = 0</a:t>
                </a:r>
                <a:endParaRPr lang="ko-KR" altLang="en-US" dirty="0"/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Checking if number 8 is included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 &amp; ( 1 &lt;&lt; 3 ) = 8</a:t>
                </a:r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  <a:blipFill>
                <a:blip r:embed="rId2"/>
                <a:stretch>
                  <a:fillRect l="-1185" t="-2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03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BitMask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{1,3,4,5,9} = </a:t>
                </a:r>
                <a:r>
                  <a:rPr lang="en-US" altLang="ko-KR" dirty="0" smtClean="0"/>
                  <a:t>570 </a:t>
                </a:r>
                <a:r>
                  <a:rPr lang="en-US" altLang="ko-KR" dirty="0"/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/>
                          <m:t>1000111010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 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Adding 1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570|( 1&lt;&lt;1 ) = </a:t>
                </a:r>
                <a:r>
                  <a:rPr lang="en-US" altLang="ko-KR" dirty="0" smtClean="0"/>
                  <a:t>570(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 smtClean="0"/>
                          <m:t>100011101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Adding 2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570|( </a:t>
                </a:r>
                <a:r>
                  <a:rPr lang="en-US" altLang="ko-KR"/>
                  <a:t>1</a:t>
                </a:r>
                <a:r>
                  <a:rPr lang="en-US" altLang="ko-KR" smtClean="0"/>
                  <a:t>&lt;&lt;2 </a:t>
                </a:r>
                <a:r>
                  <a:rPr lang="en-US" altLang="ko-KR" dirty="0"/>
                  <a:t>) = 574(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 smtClean="0"/>
                          <m:t>1000111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altLang="ko-KR" dirty="0" smtClean="0"/>
                          <m:t>10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Adding 3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570|( 1&lt;&lt;4 ) = 570(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 smtClean="0"/>
                          <m:t>1000111010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Adding 4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570|( 1&lt;&lt;5 ) = 570(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 smtClean="0"/>
                          <m:t>1000111010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  <a:p>
                <a:pPr lvl="1">
                  <a:lnSpc>
                    <a:spcPct val="120000"/>
                  </a:lnSpc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  <a:blipFill rotWithShape="0">
                <a:blip r:embed="rId2"/>
                <a:stretch>
                  <a:fillRect l="-1037" t="-11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5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BitMask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{1,3,4,5,9} = 570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Removing 1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 &amp;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 &amp; ~( 1&lt;&lt;1 ) = 568(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 smtClean="0"/>
                          <m:t>10001110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0</m:t>
                        </m:r>
                        <m:r>
                          <m:rPr>
                            <m:nor/>
                          </m:rPr>
                          <a:rPr lang="en-US" altLang="ko-KR" dirty="0" smtClean="0"/>
                          <m:t>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Removing 2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570&amp;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570&amp; ~( 1&lt;&lt;2 ) = 570(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 smtClean="0"/>
                          <m:t>10001110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altLang="ko-KR" dirty="0" smtClean="0"/>
                          <m:t>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Removing 3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570&amp;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570&amp; ~( 1&lt;&lt;3 ) = 562(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 smtClean="0"/>
                          <m:t>100011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0</m:t>
                        </m:r>
                        <m:r>
                          <m:rPr>
                            <m:nor/>
                          </m:rPr>
                          <a:rPr lang="en-US" altLang="ko-KR" dirty="0" smtClean="0"/>
                          <m:t>0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altLang="ko-KR" dirty="0" smtClean="0"/>
                          <m:t>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  <a:p>
                <a:pPr>
                  <a:lnSpc>
                    <a:spcPct val="120000"/>
                  </a:lnSpc>
                  <a:buClr>
                    <a:schemeClr val="accent1"/>
                  </a:buClr>
                  <a:buFont typeface="Wingdings" pitchFamily="2" charset="2"/>
                  <a:buChar char="Ø"/>
                </a:pPr>
                <a:r>
                  <a:rPr lang="en-US" altLang="ko-KR" sz="2600" dirty="0"/>
                  <a:t>Removing 4</a:t>
                </a:r>
                <a:endParaRPr lang="ko-KR" altLang="en-US" sz="2600" dirty="0"/>
              </a:p>
              <a:p>
                <a:pPr lvl="1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ko-KR" dirty="0"/>
                  <a:t>562&amp;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562 &amp; ~( 1&lt;&lt;5 ) = 546(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 smtClean="0"/>
                          <m:t>10001</m:t>
                        </m:r>
                        <m:r>
                          <m:rPr>
                            <m:nor/>
                          </m:rPr>
                          <a:rPr lang="en-US" altLang="ko-KR" b="0" i="0" dirty="0" smtClean="0"/>
                          <m:t>0</m:t>
                        </m:r>
                        <m:r>
                          <m:rPr>
                            <m:nor/>
                          </m:rPr>
                          <a:rPr lang="en-US" altLang="ko-KR" dirty="0" smtClean="0"/>
                          <m:t>1010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  <a:p>
                <a:pPr lvl="1">
                  <a:lnSpc>
                    <a:spcPct val="12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  <a:blipFill rotWithShape="1">
                <a:blip r:embed="rId2"/>
                <a:stretch>
                  <a:fillRect l="-741" t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7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BitMask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ko-KR" sz="2600" dirty="0"/>
              <a:t>Adding i</a:t>
            </a:r>
            <a:endParaRPr lang="ko-KR" altLang="en-US" sz="2600" dirty="0"/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s | ( 1 &lt;&lt; i )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ko-KR" sz="2600" dirty="0" err="1"/>
              <a:t>Cheking</a:t>
            </a:r>
            <a:r>
              <a:rPr lang="en-US" altLang="ko-KR" sz="2600" dirty="0"/>
              <a:t> i</a:t>
            </a:r>
            <a:endParaRPr lang="ko-KR" altLang="en-US" sz="2600" dirty="0"/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s &amp; ( 1 &lt;&lt; i )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ko-KR" sz="2600" dirty="0"/>
              <a:t>Removing i</a:t>
            </a:r>
            <a:endParaRPr lang="ko-KR" altLang="en-US" sz="2600" dirty="0"/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s &amp; ~( 1 &lt;&lt; i )</a:t>
            </a:r>
          </a:p>
          <a:p>
            <a:pPr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ko-KR" sz="2600" dirty="0"/>
              <a:t>Toggling i</a:t>
            </a:r>
            <a:endParaRPr lang="ko-KR" altLang="en-US" sz="2600" dirty="0"/>
          </a:p>
          <a:p>
            <a:pPr lvl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s ^&amp; ~( 1 &lt;&lt; i )</a:t>
            </a:r>
          </a:p>
          <a:p>
            <a:pPr lvl="1"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864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Swap (using XOR operator)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a </a:t>
            </a:r>
            <a:r>
              <a:rPr lang="en-US" altLang="ko-KR" sz="2800" dirty="0"/>
              <a:t>= 3, b = 7;  //a = 0011, b = 0111</a:t>
            </a:r>
          </a:p>
          <a:p>
            <a:endParaRPr lang="en-US" altLang="ko-KR" sz="2800" dirty="0"/>
          </a:p>
          <a:p>
            <a:r>
              <a:rPr lang="en-US" altLang="ko-KR" sz="2800" dirty="0"/>
              <a:t>a = a ^ b;   //a = 4  </a:t>
            </a:r>
          </a:p>
          <a:p>
            <a:r>
              <a:rPr lang="en-US" altLang="ko-KR" sz="2800" dirty="0"/>
              <a:t>a = a ^ b;   </a:t>
            </a:r>
            <a:r>
              <a:rPr lang="en-US" altLang="ko-KR" sz="2800" b="1" dirty="0">
                <a:solidFill>
                  <a:srgbClr val="FF0000"/>
                </a:solidFill>
              </a:rPr>
              <a:t>//a = 3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Bitwise operation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415215"/>
              </p:ext>
            </p:extLst>
          </p:nvPr>
        </p:nvGraphicFramePr>
        <p:xfrm>
          <a:off x="611560" y="1916832"/>
          <a:ext cx="7848870" cy="352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0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A&amp;B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A|B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A^B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5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49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Swap (using XOR operators)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a </a:t>
            </a:r>
            <a:r>
              <a:rPr lang="en-US" altLang="ko-KR" sz="2800" dirty="0"/>
              <a:t>= </a:t>
            </a:r>
            <a:r>
              <a:rPr lang="en-US" altLang="ko-KR" sz="2800" dirty="0" smtClean="0"/>
              <a:t>3; </a:t>
            </a:r>
            <a:r>
              <a:rPr lang="en-US" altLang="ko-KR" sz="2800" dirty="0"/>
              <a:t>b = </a:t>
            </a:r>
            <a:r>
              <a:rPr lang="en-US" altLang="ko-KR" sz="2800" dirty="0" smtClean="0"/>
              <a:t>7  </a:t>
            </a:r>
            <a:r>
              <a:rPr lang="en-US" altLang="ko-KR" sz="2800" dirty="0"/>
              <a:t>//a = 0011, b = 0111</a:t>
            </a:r>
          </a:p>
          <a:p>
            <a:endParaRPr lang="en-US" altLang="ko-KR" sz="2800" dirty="0"/>
          </a:p>
          <a:p>
            <a:r>
              <a:rPr lang="en-US" altLang="ko-KR" sz="2800" dirty="0"/>
              <a:t>a = a ^ b;   //a = 4    </a:t>
            </a:r>
          </a:p>
          <a:p>
            <a:r>
              <a:rPr lang="en-US" altLang="ko-KR" sz="2800" dirty="0"/>
              <a:t>b = b ^ a;   //b = 3</a:t>
            </a:r>
          </a:p>
          <a:p>
            <a:r>
              <a:rPr lang="en-US" altLang="ko-KR" sz="2800" dirty="0"/>
              <a:t>a = a ^ b;   //a = 7  </a:t>
            </a:r>
          </a:p>
          <a:p>
            <a:endParaRPr lang="en-US" altLang="ko-KR" sz="2800" b="1" dirty="0">
              <a:solidFill>
                <a:srgbClr val="FF0000"/>
              </a:solidFill>
            </a:endParaRPr>
          </a:p>
          <a:p>
            <a:endParaRPr lang="en-US" altLang="ko-KR" sz="28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8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Bitwise operation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18884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>
                    <a:ea typeface="Verdana" pitchFamily="34" charset="0"/>
                  </a:rPr>
                  <a:t>A= 27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/>
                          </a:rPr>
                          <m:t>11011</m:t>
                        </m:r>
                      </m:e>
                      <m:sub>
                        <m:r>
                          <a:rPr lang="en-US" altLang="ko-KR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>
                  <a:ea typeface="Verdana" pitchFamily="34" charset="0"/>
                </a:endParaRPr>
              </a:p>
              <a:p>
                <a:r>
                  <a:rPr lang="en-US" altLang="ko-KR" dirty="0">
                    <a:ea typeface="Verdana" pitchFamily="34" charset="0"/>
                  </a:rPr>
                  <a:t>B = 83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 smtClean="0">
                            <a:ea typeface="Verdana" pitchFamily="34" charset="0"/>
                          </a:rPr>
                          <m:t>1010011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>
                  <a:ea typeface="Verdana" pitchFamily="34" charset="0"/>
                </a:endParaRPr>
              </a:p>
              <a:p>
                <a:endParaRPr lang="en-US" altLang="ko-KR" dirty="0">
                  <a:ea typeface="Verdana" pitchFamily="34" charset="0"/>
                </a:endParaRPr>
              </a:p>
              <a:p>
                <a:r>
                  <a:rPr lang="en-US" altLang="ko-KR" dirty="0">
                    <a:ea typeface="Verdana" pitchFamily="34" charset="0"/>
                  </a:rPr>
                  <a:t>A&amp;B = 19,A|B = 91,A^B = 73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188840"/>
              </a:xfrm>
              <a:blipFill rotWithShape="1">
                <a:blip r:embed="rId2"/>
                <a:stretch>
                  <a:fillRect l="-1481" t="-5850" b="-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83" y="4199383"/>
            <a:ext cx="756084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97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 = </a:t>
                </a:r>
                <a:r>
                  <a:rPr lang="en-US" altLang="ko-KR" dirty="0">
                    <a:latin typeface="Cambria Math"/>
                  </a:rPr>
                  <a:t>83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>
                            <a:latin typeface="Cambria Math"/>
                          </a:rPr>
                          <m:t>1010011</m:t>
                        </m:r>
                      </m:e>
                      <m:sub>
                        <m:r>
                          <a:rPr lang="en-US" altLang="ko-KR" i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>
                  <a:latin typeface="Cambria Math"/>
                </a:endParaRPr>
              </a:p>
              <a:p>
                <a:r>
                  <a:rPr lang="en-US" altLang="ko-KR" dirty="0"/>
                  <a:t>~A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10101100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(8 bit)</a:t>
                </a:r>
              </a:p>
              <a:p>
                <a:r>
                  <a:rPr lang="en-US" altLang="ko-KR" dirty="0"/>
                  <a:t>~A = </a:t>
                </a:r>
                <a:r>
                  <a:rPr lang="en-US" altLang="ko-KR" dirty="0">
                    <a:latin typeface="Cambria Math"/>
                  </a:rPr>
                  <a:t>11111111 11111111 11111111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10101100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(32 bit)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4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Shift Left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1 &lt;&lt; 0 = 1</a:t>
                </a:r>
              </a:p>
              <a:p>
                <a:r>
                  <a:rPr lang="en-US" altLang="ko-KR" dirty="0"/>
                  <a:t>1 &lt;&lt; 1 = 2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en-US" altLang="ko-KR" dirty="0"/>
                  <a:t>1 &lt;&lt; 2 = 4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100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en-US" altLang="ko-KR" dirty="0"/>
                  <a:t>1 &lt;&lt; 3 = 8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1000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1 &lt;&lt; 4 = 16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10000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3 &lt;&lt; 3 = 24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11000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5 &lt;&lt; 10 = 5120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1010000000000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0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Shift Right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1 &gt;&gt; 0 = 1</a:t>
                </a:r>
              </a:p>
              <a:p>
                <a:r>
                  <a:rPr lang="en-US" altLang="ko-KR" dirty="0"/>
                  <a:t>1 &gt;&gt; 1 = 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(10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&gt;&gt; 1 = 5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101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(10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1010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&gt;&gt; 2 = 2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(10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1010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&gt;&gt; 3 = 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30 &gt;&gt; 1 = 15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1111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1024 &gt;&gt; 10 = 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90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Bitwise Operators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/>
                  <a:t>A&lt;&lt;B = A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</a:p>
              <a:p>
                <a:r>
                  <a:rPr lang="en-US" altLang="ko-KR" sz="2000" dirty="0"/>
                  <a:t>A &gt;&gt; B = A 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</a:p>
              <a:p>
                <a:r>
                  <a:rPr lang="en-US" altLang="ko-KR" sz="2000" dirty="0"/>
                  <a:t>(A+B) /2  = (A + B) &gt;&gt;1</a:t>
                </a:r>
              </a:p>
              <a:p>
                <a:r>
                  <a:rPr lang="en-US" altLang="ko-KR" sz="2000" dirty="0"/>
                  <a:t>FIND ODDS</a:t>
                </a:r>
              </a:p>
              <a:p>
                <a:pPr lvl="1"/>
                <a:r>
                  <a:rPr lang="en-US" altLang="ko-KR" sz="2000" dirty="0"/>
                  <a:t>if(N%2==1) </a:t>
                </a:r>
              </a:p>
              <a:p>
                <a:pPr lvl="1"/>
                <a:r>
                  <a:rPr lang="en-US" altLang="ko-KR" sz="2000" dirty="0"/>
                  <a:t>if(N&amp;1</a:t>
                </a:r>
                <a:r>
                  <a:rPr lang="en-US" altLang="ko-KR" sz="2000" dirty="0" smtClean="0"/>
                  <a:t>)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 rotWithShape="0">
                <a:blip r:embed="rId2"/>
                <a:stretch>
                  <a:fillRect l="-667" t="-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92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23728" y="267692"/>
            <a:ext cx="6167536" cy="922114"/>
          </a:xfrm>
        </p:spPr>
        <p:txBody>
          <a:bodyPr/>
          <a:lstStyle/>
          <a:p>
            <a:r>
              <a:rPr lang="en-US" altLang="ko-KR" dirty="0"/>
              <a:t>Packing/unpacking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611560" y="2132856"/>
            <a:ext cx="5328592" cy="2171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pack(char a, char b, char c, char d)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p = a;	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p = (p &lt;&lt; 8) | b;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p = (p &lt;&lt; 8) | c;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p = (p &lt;&lt; 8) | d;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 p;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067944" y="3457117"/>
            <a:ext cx="4536504" cy="1883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unpack(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p, 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k)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n = k * 8;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unsigned  mask = 255;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mask &lt;&lt;= n;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return ((p &amp; mask) &gt;&gt; n);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241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4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9</a:t>
            </a:fld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527275" cy="3744416"/>
          </a:xfrm>
          <a:prstGeom prst="rect">
            <a:avLst/>
          </a:prstGeom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2123728" y="267692"/>
            <a:ext cx="6167536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Packing/unpacking</a:t>
            </a:r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241"/>
            <a:ext cx="1835696" cy="144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35696" y="1916832"/>
            <a:ext cx="50405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689</Words>
  <Application>Microsoft Office PowerPoint</Application>
  <PresentationFormat>화면 슬라이드 쇼(4:3)</PresentationFormat>
  <Paragraphs>271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샘물체</vt:lpstr>
      <vt:lpstr>Arial</vt:lpstr>
      <vt:lpstr>Cambria Math</vt:lpstr>
      <vt:lpstr>Consolas</vt:lpstr>
      <vt:lpstr>Verdana</vt:lpstr>
      <vt:lpstr>Wingdings</vt:lpstr>
      <vt:lpstr>Office 테마</vt:lpstr>
      <vt:lpstr>Bitwise operators</vt:lpstr>
      <vt:lpstr>Bitwise operation</vt:lpstr>
      <vt:lpstr>Bitwise operation</vt:lpstr>
      <vt:lpstr>NOT</vt:lpstr>
      <vt:lpstr>Shift Left</vt:lpstr>
      <vt:lpstr>Shift Right</vt:lpstr>
      <vt:lpstr>Bitwise Operators</vt:lpstr>
      <vt:lpstr>Packing/unpacking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BitMask</vt:lpstr>
      <vt:lpstr>BitMask</vt:lpstr>
      <vt:lpstr>BitMask</vt:lpstr>
      <vt:lpstr>BitMask</vt:lpstr>
      <vt:lpstr>Swap (using XOR operator)</vt:lpstr>
      <vt:lpstr>Swap (using XOR operators)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student</cp:lastModifiedBy>
  <cp:revision>98</cp:revision>
  <dcterms:created xsi:type="dcterms:W3CDTF">2018-07-30T06:52:17Z</dcterms:created>
  <dcterms:modified xsi:type="dcterms:W3CDTF">2019-03-18T01:21:28Z</dcterms:modified>
</cp:coreProperties>
</file>