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2" r:id="rId2"/>
    <p:sldId id="439" r:id="rId3"/>
    <p:sldId id="441" r:id="rId4"/>
    <p:sldId id="440" r:id="rId5"/>
    <p:sldId id="443" r:id="rId6"/>
    <p:sldId id="444" r:id="rId7"/>
    <p:sldId id="445" r:id="rId8"/>
    <p:sldId id="446" r:id="rId9"/>
    <p:sldId id="447" r:id="rId10"/>
    <p:sldId id="458" r:id="rId11"/>
    <p:sldId id="459" r:id="rId12"/>
    <p:sldId id="460" r:id="rId13"/>
    <p:sldId id="461" r:id="rId14"/>
    <p:sldId id="462" r:id="rId15"/>
    <p:sldId id="463" r:id="rId16"/>
    <p:sldId id="469" r:id="rId17"/>
    <p:sldId id="471" r:id="rId18"/>
    <p:sldId id="473" r:id="rId19"/>
    <p:sldId id="472" r:id="rId20"/>
    <p:sldId id="470" r:id="rId21"/>
    <p:sldId id="466" r:id="rId22"/>
    <p:sldId id="474" r:id="rId23"/>
    <p:sldId id="475" r:id="rId24"/>
    <p:sldId id="47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8" autoAdjust="0"/>
  </p:normalViewPr>
  <p:slideViewPr>
    <p:cSldViewPr>
      <p:cViewPr varScale="1">
        <p:scale>
          <a:sx n="66" d="100"/>
          <a:sy n="66" d="100"/>
        </p:scale>
        <p:origin x="6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1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D305-9A3E-45B0-83EA-FBE0DD42D3AA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1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0CD-1E68-4526-A0CF-1F160E9216EE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Mathematics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prime number is a whole number greater than 1 whose only factors are 1 and itself. </a:t>
            </a:r>
            <a:endParaRPr lang="en-US" altLang="ko-KR" sz="2400" dirty="0" smtClean="0"/>
          </a:p>
          <a:p>
            <a:r>
              <a:rPr lang="en-US" altLang="ko-KR" sz="2400" dirty="0" smtClean="0"/>
              <a:t>A </a:t>
            </a:r>
            <a:r>
              <a:rPr lang="en-US" altLang="ko-KR" sz="2400" dirty="0"/>
              <a:t>factor is a whole numbers that can be divided evenly into another number. </a:t>
            </a:r>
            <a:endParaRPr lang="en-US" altLang="ko-KR" sz="2400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first few prime numbers are 2, 3, 5, 7, 11, 13, 17, 19, 23 and 29. </a:t>
            </a:r>
            <a:endParaRPr lang="en-US" altLang="ko-KR" sz="2400" dirty="0" smtClean="0"/>
          </a:p>
          <a:p>
            <a:r>
              <a:rPr lang="en-US" altLang="ko-KR" sz="2400" dirty="0" smtClean="0"/>
              <a:t>Numbers </a:t>
            </a:r>
            <a:r>
              <a:rPr lang="en-US" altLang="ko-KR" sz="2400" dirty="0"/>
              <a:t>that have more than two factors are called composite numbers. </a:t>
            </a:r>
            <a:endParaRPr lang="en-US" altLang="ko-KR" sz="2400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number 1 is neither prime nor composite. 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28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</a:t>
            </a:r>
            <a:r>
              <a:rPr lang="en-US" altLang="ko-KR" dirty="0" smtClean="0"/>
              <a:t>Number </a:t>
            </a:r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prime(n):</a:t>
            </a:r>
          </a:p>
          <a:p>
            <a:pPr marL="0" indent="0">
              <a:buNone/>
            </a:pPr>
            <a:r>
              <a:rPr lang="en-US" altLang="ko-KR" dirty="0"/>
              <a:t>   if n&lt;2: return False</a:t>
            </a:r>
          </a:p>
          <a:p>
            <a:pPr marL="0" indent="0">
              <a:buNone/>
            </a:pPr>
            <a:r>
              <a:rPr lang="en-US" altLang="ko-KR" dirty="0"/>
              <a:t>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n):</a:t>
            </a:r>
          </a:p>
          <a:p>
            <a:pPr marL="0" indent="0">
              <a:buNone/>
            </a:pPr>
            <a:r>
              <a:rPr lang="en-US" altLang="ko-KR" dirty="0"/>
              <a:t>       if </a:t>
            </a:r>
            <a:r>
              <a:rPr lang="en-US" altLang="ko-KR" dirty="0" err="1"/>
              <a:t>n%i</a:t>
            </a:r>
            <a:r>
              <a:rPr lang="en-US" altLang="ko-KR" dirty="0"/>
              <a:t> ==0 : return False</a:t>
            </a:r>
          </a:p>
          <a:p>
            <a:pPr marL="0" indent="0">
              <a:buNone/>
            </a:pPr>
            <a:r>
              <a:rPr lang="en-US" altLang="ko-KR" dirty="0"/>
              <a:t>   return True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2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altLang="ko-KR" i="1" dirty="0" smtClean="0"/>
                  <a:t>N = q * m</a:t>
                </a:r>
              </a:p>
              <a:p>
                <a:pPr lvl="1"/>
                <a:r>
                  <a:rPr lang="en-US" altLang="ko-KR" i="1" dirty="0" smtClean="0"/>
                  <a:t>The </a:t>
                </a:r>
                <a:r>
                  <a:rPr lang="en-US" altLang="ko-KR" i="1" dirty="0"/>
                  <a:t>smaller </a:t>
                </a:r>
                <a:r>
                  <a:rPr lang="en-US" altLang="ko-KR" i="1" dirty="0" smtClean="0"/>
                  <a:t>m, </a:t>
                </a:r>
                <a:r>
                  <a:rPr lang="en-US" altLang="ko-KR" i="1" dirty="0"/>
                  <a:t>the greater the </a:t>
                </a:r>
                <a:r>
                  <a:rPr lang="en-US" altLang="ko-KR" i="1" dirty="0" smtClean="0"/>
                  <a:t>q.</a:t>
                </a:r>
              </a:p>
              <a:p>
                <a:pPr lvl="1"/>
                <a:r>
                  <a:rPr lang="en-US" altLang="ko-KR" i="1" dirty="0"/>
                  <a:t>The smallest </a:t>
                </a:r>
                <a:r>
                  <a:rPr lang="en-US" altLang="ko-KR" i="1" dirty="0" smtClean="0"/>
                  <a:t>number m is 2, so q </a:t>
                </a:r>
                <a14:m>
                  <m:oMath xmlns:m="http://schemas.openxmlformats.org/officeDocument/2006/math">
                    <m:r>
                      <a:rPr lang="en-US" altLang="ko-KR" sz="35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35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35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sz="35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i="1" dirty="0" smtClean="0"/>
              </a:p>
              <a:p>
                <a:r>
                  <a:rPr lang="pt-BR" altLang="ko-KR" i="1" dirty="0" smtClean="0"/>
                  <a:t>q</a:t>
                </a:r>
                <a:r>
                  <a:rPr lang="pt-BR" altLang="ko-KR" i="1" baseline="-25000" dirty="0" smtClean="0"/>
                  <a:t>m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 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/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(</a:t>
                </a:r>
                <a:r>
                  <a:rPr lang="pt-BR" altLang="ko-KR" i="1" baseline="-25000" dirty="0"/>
                  <a:t>m</a:t>
                </a:r>
                <a:r>
                  <a:rPr lang="pt-BR" altLang="ko-KR" baseline="-25000" dirty="0"/>
                  <a:t>-1)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(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>-1)</a:t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(</a:t>
                </a:r>
                <a:r>
                  <a:rPr lang="pt-BR" altLang="ko-KR" i="1" baseline="-25000" dirty="0"/>
                  <a:t>m</a:t>
                </a:r>
                <a:r>
                  <a:rPr lang="pt-BR" altLang="ko-KR" baseline="-25000" dirty="0"/>
                  <a:t>-2)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(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>-2)</a:t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(</a:t>
                </a:r>
                <a:r>
                  <a:rPr lang="pt-BR" altLang="ko-KR" i="1" baseline="-25000" dirty="0"/>
                  <a:t>m</a:t>
                </a:r>
                <a:r>
                  <a:rPr lang="pt-BR" altLang="ko-KR" baseline="-25000" dirty="0"/>
                  <a:t>-3)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(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>-3)</a:t>
                </a:r>
                <a:br>
                  <a:rPr lang="pt-BR" altLang="ko-KR" dirty="0"/>
                </a:br>
                <a:r>
                  <a:rPr lang="pt-BR" altLang="ko-KR" b="1" dirty="0"/>
                  <a:t>. . .</a:t>
                </a:r>
                <a:r>
                  <a:rPr lang="pt-BR" altLang="ko-KR" dirty="0"/>
                  <a:t/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3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3</a:t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2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54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Prime Number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) = O(n)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33" r="-2077"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prime(n):</a:t>
            </a:r>
          </a:p>
          <a:p>
            <a:pPr marL="0" indent="0">
              <a:buNone/>
            </a:pPr>
            <a:r>
              <a:rPr lang="en-US" altLang="ko-KR" dirty="0"/>
              <a:t>   if n&lt;2: return False</a:t>
            </a:r>
          </a:p>
          <a:p>
            <a:pPr marL="0" indent="0">
              <a:buNone/>
            </a:pPr>
            <a:r>
              <a:rPr lang="en-US" altLang="ko-KR" dirty="0"/>
              <a:t>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n//2+1):</a:t>
            </a:r>
          </a:p>
          <a:p>
            <a:pPr marL="0" indent="0">
              <a:buNone/>
            </a:pPr>
            <a:r>
              <a:rPr lang="en-US" altLang="ko-KR" dirty="0"/>
              <a:t>       if </a:t>
            </a:r>
            <a:r>
              <a:rPr lang="en-US" altLang="ko-KR" dirty="0" err="1"/>
              <a:t>n%i</a:t>
            </a:r>
            <a:r>
              <a:rPr lang="en-US" altLang="ko-KR" dirty="0"/>
              <a:t> ==0 : return False</a:t>
            </a:r>
          </a:p>
          <a:p>
            <a:pPr marL="0" indent="0">
              <a:buNone/>
            </a:pPr>
            <a:r>
              <a:rPr lang="en-US" altLang="ko-KR" dirty="0"/>
              <a:t>   return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14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altLang="ko-KR" dirty="0" smtClean="0"/>
                  <a:t>If </a:t>
                </a:r>
                <a:r>
                  <a:rPr lang="en-US" altLang="ko-KR" dirty="0"/>
                  <a:t>a number </a:t>
                </a:r>
                <a:r>
                  <a:rPr lang="en-US" altLang="ko-KR" dirty="0" smtClean="0"/>
                  <a:t>N</a:t>
                </a:r>
                <a:r>
                  <a:rPr lang="en-US" altLang="ko-KR" dirty="0"/>
                  <a:t> is not a prime, it can be factored into two factors a and b:</a:t>
                </a:r>
              </a:p>
              <a:p>
                <a:r>
                  <a:rPr lang="en-US" altLang="ko-KR" dirty="0" smtClean="0"/>
                  <a:t>N = 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 (a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smallest difference between two numbers a and b is root N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It’s possible to </a:t>
                </a:r>
                <a:r>
                  <a:rPr lang="en-US" altLang="ko-KR" dirty="0"/>
                  <a:t>examine it up to root N.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19" b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73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Prime Number O(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33" b="-1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prime(n):</a:t>
            </a:r>
          </a:p>
          <a:p>
            <a:pPr marL="0" indent="0">
              <a:buNone/>
            </a:pPr>
            <a:r>
              <a:rPr lang="en-US" altLang="ko-KR" dirty="0"/>
              <a:t>   if n&lt;2: return False</a:t>
            </a:r>
          </a:p>
          <a:p>
            <a:pPr marL="0" indent="0">
              <a:buNone/>
            </a:pPr>
            <a:r>
              <a:rPr lang="en-US" altLang="ko-KR" dirty="0"/>
              <a:t>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n//2+1):</a:t>
            </a:r>
          </a:p>
          <a:p>
            <a:pPr marL="0" indent="0">
              <a:buNone/>
            </a:pPr>
            <a:r>
              <a:rPr lang="en-US" altLang="ko-KR" dirty="0"/>
              <a:t>       if </a:t>
            </a:r>
            <a:r>
              <a:rPr lang="en-US" altLang="ko-KR" dirty="0" err="1"/>
              <a:t>n%i</a:t>
            </a:r>
            <a:r>
              <a:rPr lang="en-US" altLang="ko-KR" dirty="0"/>
              <a:t> ==0 : return False</a:t>
            </a:r>
          </a:p>
          <a:p>
            <a:pPr marL="0" indent="0">
              <a:buNone/>
            </a:pPr>
            <a:r>
              <a:rPr lang="en-US" altLang="ko-KR" dirty="0"/>
              <a:t>   return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5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83768" y="360846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ea typeface="Verdana" pitchFamily="34" charset="0"/>
              </a:rPr>
              <a:t>Make a list of all the integers less than or equal to n (and greater than one). Strike out the multiples of all primes less than or equal to the square root of n, then the numbers that are left are the primes.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>
              <a:ea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5052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2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64639" y="267692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4114800" cy="118072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The </a:t>
            </a:r>
            <a:r>
              <a:rPr lang="en-US" altLang="ko-KR" sz="1600" dirty="0"/>
              <a:t>first number 2 is prime, so keep it </a:t>
            </a:r>
            <a:r>
              <a:rPr lang="en-US" altLang="ko-KR" sz="1600" dirty="0" smtClean="0"/>
              <a:t>and </a:t>
            </a:r>
            <a:r>
              <a:rPr lang="en-US" altLang="ko-KR" sz="1600" dirty="0"/>
              <a:t>cross out its </a:t>
            </a:r>
            <a:r>
              <a:rPr lang="en-US" altLang="ko-KR" sz="1600" dirty="0" smtClean="0"/>
              <a:t>multiples.</a:t>
            </a:r>
            <a:endParaRPr lang="en-US" altLang="ko-KR" sz="1600" dirty="0">
              <a:ea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0" y="3203451"/>
            <a:ext cx="35147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12976"/>
            <a:ext cx="36004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7"/>
          <p:cNvSpPr txBox="1">
            <a:spLocks/>
          </p:cNvSpPr>
          <p:nvPr/>
        </p:nvSpPr>
        <p:spPr>
          <a:xfrm>
            <a:off x="4788024" y="1293643"/>
            <a:ext cx="4114800" cy="11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The first number left </a:t>
            </a:r>
            <a:r>
              <a:rPr lang="en-US" altLang="ko-KR" sz="1600" dirty="0" smtClean="0"/>
              <a:t>is </a:t>
            </a:r>
            <a:r>
              <a:rPr lang="en-US" altLang="ko-KR" sz="1600" dirty="0"/>
              <a:t>3, so it is the first odd prime. Keep it and cross out all of its multiples. We know that all multiples less than 9 (i.e. 6) will already have been crossed out, so we can start crossing out at 3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=9.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796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64639" y="267692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4114800" cy="11807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Now the first number left </a:t>
            </a:r>
            <a:r>
              <a:rPr lang="en-US" altLang="ko-KR" sz="1600" dirty="0" smtClean="0"/>
              <a:t>is </a:t>
            </a:r>
            <a:r>
              <a:rPr lang="en-US" altLang="ko-KR" sz="1600" dirty="0"/>
              <a:t>5, the second odd prime. So keep it also and cross out all of its multiples (all multiples less than 5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=25 have already been crossed out, so we can start crossing out at </a:t>
            </a:r>
            <a:r>
              <a:rPr lang="en-US" altLang="ko-KR" sz="1600" dirty="0" smtClean="0"/>
              <a:t>5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=25)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11810"/>
            <a:ext cx="34956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08605"/>
            <a:ext cx="3514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7"/>
          <p:cNvSpPr txBox="1">
            <a:spLocks/>
          </p:cNvSpPr>
          <p:nvPr/>
        </p:nvSpPr>
        <p:spPr>
          <a:xfrm>
            <a:off x="4788024" y="1412776"/>
            <a:ext cx="4114800" cy="11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The next number is 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908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64639" y="267692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7848872" cy="129614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The next number left, </a:t>
            </a:r>
            <a:r>
              <a:rPr lang="en-US" altLang="ko-KR" sz="1600" dirty="0" smtClean="0"/>
              <a:t>11, </a:t>
            </a:r>
            <a:r>
              <a:rPr lang="en-US" altLang="ko-KR" sz="1600" dirty="0"/>
              <a:t>is larger than the square root of </a:t>
            </a:r>
            <a:r>
              <a:rPr lang="en-US" altLang="ko-KR" sz="1600" dirty="0" smtClean="0"/>
              <a:t>100, </a:t>
            </a:r>
            <a:r>
              <a:rPr lang="en-US" altLang="ko-KR" sz="1600" dirty="0"/>
              <a:t>so there are no multiples of </a:t>
            </a:r>
            <a:r>
              <a:rPr lang="en-US" altLang="ko-KR" sz="1600" dirty="0" smtClean="0"/>
              <a:t>11 </a:t>
            </a:r>
            <a:r>
              <a:rPr lang="en-US" altLang="ko-KR" sz="1600" dirty="0"/>
              <a:t>to cross off that haven't already been crossed off </a:t>
            </a:r>
            <a:r>
              <a:rPr lang="en-US" altLang="ko-KR" sz="1600" dirty="0" smtClean="0"/>
              <a:t>(22,44,66 </a:t>
            </a:r>
            <a:r>
              <a:rPr lang="en-US" altLang="ko-KR" sz="1600" dirty="0"/>
              <a:t>and </a:t>
            </a:r>
            <a:r>
              <a:rPr lang="en-US" altLang="ko-KR" sz="1600" dirty="0" smtClean="0"/>
              <a:t>88 </a:t>
            </a:r>
            <a:r>
              <a:rPr lang="en-US" altLang="ko-KR" sz="1600" dirty="0"/>
              <a:t>by 2, and </a:t>
            </a:r>
            <a:r>
              <a:rPr lang="en-US" altLang="ko-KR" sz="1600" dirty="0" smtClean="0"/>
              <a:t>33,66,99 </a:t>
            </a:r>
            <a:r>
              <a:rPr lang="en-US" altLang="ko-KR" sz="1600" dirty="0"/>
              <a:t>by </a:t>
            </a:r>
            <a:r>
              <a:rPr lang="en-US" altLang="ko-KR" sz="1600" dirty="0" smtClean="0"/>
              <a:t>3, and 55 by 5, and 77 by 7), </a:t>
            </a:r>
            <a:r>
              <a:rPr lang="en-US" altLang="ko-KR" sz="1600" dirty="0"/>
              <a:t>and therefore the sieve is complete. Therefore all of the numbers left are </a:t>
            </a:r>
            <a:r>
              <a:rPr lang="en-US" altLang="ko-KR" sz="1600" dirty="0" smtClean="0"/>
              <a:t>primes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143898"/>
            <a:ext cx="35242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53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Characteristics of Modular Operators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(A + B)mod N = [(A </a:t>
            </a:r>
            <a:r>
              <a:rPr lang="en-US" altLang="ko-KR" dirty="0"/>
              <a:t>mod </a:t>
            </a:r>
            <a:r>
              <a:rPr lang="en-US" altLang="ko-KR" dirty="0" smtClean="0"/>
              <a:t>N)+(B </a:t>
            </a:r>
            <a:r>
              <a:rPr lang="en-US" altLang="ko-KR" dirty="0"/>
              <a:t>mod </a:t>
            </a:r>
            <a:r>
              <a:rPr lang="en-US" altLang="ko-KR" dirty="0" smtClean="0"/>
              <a:t>N)] </a:t>
            </a:r>
            <a:r>
              <a:rPr lang="en-US" altLang="ko-KR" dirty="0"/>
              <a:t>mod </a:t>
            </a:r>
            <a:r>
              <a:rPr lang="en-US" altLang="ko-KR" dirty="0" smtClean="0"/>
              <a:t>N  </a:t>
            </a:r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(A * B) </a:t>
            </a:r>
            <a:r>
              <a:rPr lang="en-US" altLang="ko-KR" dirty="0"/>
              <a:t>mod </a:t>
            </a:r>
            <a:r>
              <a:rPr lang="en-US" altLang="ko-KR" dirty="0" smtClean="0"/>
              <a:t>N = [(A </a:t>
            </a:r>
            <a:r>
              <a:rPr lang="en-US" altLang="ko-KR" dirty="0"/>
              <a:t>mod </a:t>
            </a:r>
            <a:r>
              <a:rPr lang="en-US" altLang="ko-KR" dirty="0" smtClean="0"/>
              <a:t>N)*(B </a:t>
            </a:r>
            <a:r>
              <a:rPr lang="en-US" altLang="ko-KR" dirty="0"/>
              <a:t>mod </a:t>
            </a:r>
            <a:r>
              <a:rPr lang="en-US" altLang="ko-KR" dirty="0" smtClean="0"/>
              <a:t>N)] </a:t>
            </a:r>
            <a:r>
              <a:rPr lang="en-US" altLang="ko-KR" dirty="0"/>
              <a:t>mod </a:t>
            </a:r>
            <a:r>
              <a:rPr lang="en-US" altLang="ko-KR" dirty="0" smtClean="0"/>
              <a:t>N</a:t>
            </a:r>
            <a:endParaRPr lang="en-US" altLang="ko-KR" dirty="0"/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(A - B) </a:t>
            </a:r>
            <a:r>
              <a:rPr lang="en-US" altLang="ko-KR" dirty="0"/>
              <a:t>mod </a:t>
            </a:r>
            <a:r>
              <a:rPr lang="en-US" altLang="ko-KR" dirty="0" smtClean="0"/>
              <a:t>N = [(A </a:t>
            </a:r>
            <a:r>
              <a:rPr lang="en-US" altLang="ko-KR" dirty="0"/>
              <a:t>mod </a:t>
            </a:r>
            <a:r>
              <a:rPr lang="en-US" altLang="ko-KR" dirty="0" smtClean="0"/>
              <a:t>N)-(B </a:t>
            </a:r>
            <a:r>
              <a:rPr lang="en-US" altLang="ko-KR" dirty="0"/>
              <a:t>mod </a:t>
            </a:r>
            <a:r>
              <a:rPr lang="en-US" altLang="ko-KR" dirty="0" smtClean="0"/>
              <a:t>N)] </a:t>
            </a:r>
            <a:r>
              <a:rPr lang="en-US" altLang="ko-KR" dirty="0"/>
              <a:t>mod </a:t>
            </a:r>
            <a:r>
              <a:rPr lang="en-US" altLang="ko-KR" dirty="0" smtClean="0"/>
              <a:t>N</a:t>
            </a:r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</a:t>
            </a:r>
            <a:r>
              <a:rPr lang="en-US" altLang="ko-KR" dirty="0"/>
              <a:t>A - B) mod N = [(A mod N)-(B mod N</a:t>
            </a:r>
            <a:r>
              <a:rPr lang="en-US" altLang="ko-KR" dirty="0" smtClean="0"/>
              <a:t>) + n] </a:t>
            </a:r>
            <a:r>
              <a:rPr lang="en-US" altLang="ko-KR" dirty="0"/>
              <a:t>mod </a:t>
            </a:r>
            <a:r>
              <a:rPr lang="en-US" altLang="ko-KR" dirty="0" smtClean="0"/>
              <a:t>N</a:t>
            </a:r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/ : modular inverse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8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dirty="0" err="1"/>
              <a:t>IsNotPrime</a:t>
            </a:r>
            <a:r>
              <a:rPr lang="en-US" altLang="ko-KR" sz="1700" dirty="0"/>
              <a:t> = [0]*101</a:t>
            </a:r>
          </a:p>
          <a:p>
            <a:pPr marL="0" indent="0">
              <a:buNone/>
            </a:pPr>
            <a:r>
              <a:rPr lang="en-US" altLang="ko-KR" sz="1700" dirty="0"/>
              <a:t>Prime = [0]*101</a:t>
            </a:r>
          </a:p>
          <a:p>
            <a:pPr marL="0" indent="0">
              <a:buNone/>
            </a:pPr>
            <a:r>
              <a:rPr lang="en-US" altLang="ko-KR" sz="1700" dirty="0" err="1"/>
              <a:t>primeIdx</a:t>
            </a:r>
            <a:r>
              <a:rPr lang="en-US" altLang="ko-KR" sz="1700" dirty="0"/>
              <a:t> = -1</a:t>
            </a:r>
          </a:p>
          <a:p>
            <a:pPr marL="0" indent="0">
              <a:buNone/>
            </a:pPr>
            <a:r>
              <a:rPr lang="en-US" altLang="ko-KR" sz="1700" dirty="0" err="1"/>
              <a:t>IsNotPrime</a:t>
            </a:r>
            <a:r>
              <a:rPr lang="en-US" altLang="ko-KR" sz="1700" dirty="0"/>
              <a:t>[0] =</a:t>
            </a:r>
            <a:r>
              <a:rPr lang="en-US" altLang="ko-KR" sz="1700" dirty="0" err="1"/>
              <a:t>IsNotPrime</a:t>
            </a:r>
            <a:r>
              <a:rPr lang="en-US" altLang="ko-KR" sz="1700" dirty="0"/>
              <a:t>[1] = True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for now in </a:t>
            </a:r>
            <a:r>
              <a:rPr lang="en-US" altLang="ko-KR" sz="1700" dirty="0" smtClean="0"/>
              <a:t>range(2,101):</a:t>
            </a:r>
            <a:r>
              <a:rPr lang="en-US" altLang="ko-KR" sz="1700" dirty="0"/>
              <a:t>a</a:t>
            </a:r>
          </a:p>
          <a:p>
            <a:pPr marL="0" indent="0">
              <a:buNone/>
            </a:pPr>
            <a:r>
              <a:rPr lang="en-US" altLang="ko-KR" sz="1700" dirty="0"/>
              <a:t>    if </a:t>
            </a:r>
            <a:r>
              <a:rPr lang="en-US" altLang="ko-KR" sz="1700" dirty="0" err="1"/>
              <a:t>IsNotPrime</a:t>
            </a:r>
            <a:r>
              <a:rPr lang="en-US" altLang="ko-KR" sz="1700" dirty="0"/>
              <a:t>[now]==False :</a:t>
            </a:r>
          </a:p>
          <a:p>
            <a:pPr marL="0" indent="0">
              <a:buNone/>
            </a:pPr>
            <a:r>
              <a:rPr lang="en-US" altLang="ko-KR" sz="1700" dirty="0"/>
              <a:t>        </a:t>
            </a:r>
            <a:r>
              <a:rPr lang="en-US" altLang="ko-KR" sz="1700" dirty="0" err="1"/>
              <a:t>primeIdx</a:t>
            </a:r>
            <a:r>
              <a:rPr lang="en-US" altLang="ko-KR" sz="1700" dirty="0"/>
              <a:t>+=1</a:t>
            </a:r>
          </a:p>
          <a:p>
            <a:pPr marL="0" indent="0">
              <a:buNone/>
            </a:pPr>
            <a:r>
              <a:rPr lang="en-US" altLang="ko-KR" sz="1700" dirty="0"/>
              <a:t>        Prime[</a:t>
            </a:r>
            <a:r>
              <a:rPr lang="en-US" altLang="ko-KR" sz="1700" dirty="0" err="1"/>
              <a:t>primeIdx</a:t>
            </a:r>
            <a:r>
              <a:rPr lang="en-US" altLang="ko-KR" sz="1700" dirty="0"/>
              <a:t>] = now</a:t>
            </a:r>
          </a:p>
          <a:p>
            <a:pPr marL="0" indent="0">
              <a:buNone/>
            </a:pPr>
            <a:r>
              <a:rPr lang="en-US" altLang="ko-KR" sz="1700" dirty="0"/>
              <a:t>        for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range(now*now, 101, now):</a:t>
            </a:r>
          </a:p>
          <a:p>
            <a:pPr marL="0" indent="0">
              <a:buNone/>
            </a:pPr>
            <a:r>
              <a:rPr lang="en-US" altLang="ko-KR" sz="1700" dirty="0"/>
              <a:t>            </a:t>
            </a:r>
            <a:r>
              <a:rPr lang="en-US" altLang="ko-KR" sz="1700" dirty="0" err="1"/>
              <a:t>IsNotPrime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 = True</a:t>
            </a:r>
          </a:p>
          <a:p>
            <a:pPr marL="0" indent="0">
              <a:buNone/>
            </a:pPr>
            <a:r>
              <a:rPr lang="en-US" altLang="ko-KR" sz="1700" dirty="0"/>
              <a:t>print(Prime)</a:t>
            </a:r>
          </a:p>
          <a:p>
            <a:pPr marL="0" indent="0">
              <a:buNone/>
            </a:pPr>
            <a:endParaRPr lang="en-US" altLang="ko-KR" sz="1700" dirty="0" err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699792" y="267692"/>
            <a:ext cx="5591472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3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7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267692"/>
            <a:ext cx="5591472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1340768"/>
            <a:ext cx="6339241" cy="5256584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1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소인수분해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 smtClean="0"/>
                  <a:t>"Prime Factorization" is finding </a:t>
                </a:r>
                <a:r>
                  <a:rPr lang="en-US" altLang="ko-KR" sz="2000" b="1" dirty="0"/>
                  <a:t>which prime numbers</a:t>
                </a:r>
                <a:r>
                  <a:rPr lang="en-US" altLang="ko-KR" sz="2000" dirty="0"/>
                  <a:t> multiply together to make the original </a:t>
                </a:r>
                <a:r>
                  <a:rPr lang="en-US" altLang="ko-KR" sz="2000" dirty="0" smtClean="0"/>
                  <a:t>n</a:t>
                </a:r>
                <a:r>
                  <a:rPr lang="en-US" altLang="ko-KR" sz="2000" dirty="0"/>
                  <a:t>umber.</a:t>
                </a:r>
                <a:endParaRPr lang="ko-KR" altLang="en-US" sz="2000" dirty="0"/>
              </a:p>
              <a:p>
                <a:r>
                  <a:rPr lang="en-US" altLang="ko-KR" sz="2000" dirty="0" smtClean="0"/>
                  <a:t>What </a:t>
                </a:r>
                <a:r>
                  <a:rPr lang="en-US" altLang="ko-KR" sz="2000" dirty="0"/>
                  <a:t>are the prime factors of 12 ?</a:t>
                </a:r>
              </a:p>
              <a:p>
                <a:pPr lvl="1"/>
                <a:r>
                  <a:rPr lang="en-US" altLang="ko-KR" sz="2000" dirty="0" smtClean="0"/>
                  <a:t>Step 1 : It </a:t>
                </a:r>
                <a:r>
                  <a:rPr lang="en-US" altLang="ko-KR" sz="2000" dirty="0"/>
                  <a:t>is best to start working from the smallest prime number, which is </a:t>
                </a:r>
                <a:r>
                  <a:rPr lang="en-US" altLang="ko-KR" sz="2000" dirty="0" smtClean="0"/>
                  <a:t>2.</a:t>
                </a:r>
              </a:p>
              <a:p>
                <a:pPr lvl="2"/>
                <a:r>
                  <a:rPr lang="en-US" altLang="ko-KR" sz="2000" dirty="0" smtClean="0"/>
                  <a:t>12 </a:t>
                </a:r>
                <a:r>
                  <a:rPr lang="en-US" altLang="ko-KR" sz="2000" dirty="0"/>
                  <a:t>÷ 2 = </a:t>
                </a:r>
                <a:r>
                  <a:rPr lang="en-US" altLang="ko-KR" sz="2000" dirty="0" smtClean="0"/>
                  <a:t>6</a:t>
                </a:r>
              </a:p>
              <a:p>
                <a:pPr lvl="2"/>
                <a:endParaRPr lang="en-US" altLang="ko-KR" sz="2000" dirty="0"/>
              </a:p>
              <a:p>
                <a:pPr lvl="1"/>
                <a:r>
                  <a:rPr lang="en-US" altLang="ko-KR" sz="2000" dirty="0" smtClean="0"/>
                  <a:t>Step 2 : But </a:t>
                </a:r>
                <a:r>
                  <a:rPr lang="en-US" altLang="ko-KR" sz="2000" dirty="0"/>
                  <a:t>6 is not a prime number, so we need to go further. Let's try 2 again:</a:t>
                </a:r>
              </a:p>
              <a:p>
                <a:pPr lvl="2"/>
                <a:r>
                  <a:rPr lang="en-US" altLang="ko-KR" sz="2000" dirty="0"/>
                  <a:t>6 ÷ 2 = </a:t>
                </a:r>
                <a:r>
                  <a:rPr lang="en-US" altLang="ko-KR" sz="2000" dirty="0" smtClean="0"/>
                  <a:t>3</a:t>
                </a:r>
              </a:p>
              <a:p>
                <a:pPr lvl="2"/>
                <a:endParaRPr lang="en-US" altLang="ko-KR" sz="2000" dirty="0"/>
              </a:p>
              <a:p>
                <a:pPr lvl="1"/>
                <a:r>
                  <a:rPr lang="en-US" altLang="ko-KR" sz="2000" dirty="0"/>
                  <a:t>Step </a:t>
                </a:r>
                <a:r>
                  <a:rPr lang="en-US" altLang="ko-KR" sz="2000" dirty="0" smtClean="0"/>
                  <a:t>3 </a:t>
                </a:r>
                <a:r>
                  <a:rPr lang="en-US" altLang="ko-KR" sz="2000" dirty="0"/>
                  <a:t>: </a:t>
                </a:r>
                <a:r>
                  <a:rPr lang="en-US" altLang="ko-KR" sz="2000" dirty="0" smtClean="0"/>
                  <a:t>Yes</a:t>
                </a:r>
                <a:r>
                  <a:rPr lang="en-US" altLang="ko-KR" sz="2000" dirty="0"/>
                  <a:t>, that worked also. And 3 </a:t>
                </a:r>
                <a:r>
                  <a:rPr lang="en-US" altLang="ko-KR" sz="2000" b="1" dirty="0"/>
                  <a:t>is</a:t>
                </a:r>
                <a:r>
                  <a:rPr lang="en-US" altLang="ko-KR" sz="2000" dirty="0"/>
                  <a:t> a prime number, so we have the answer:</a:t>
                </a:r>
              </a:p>
              <a:p>
                <a:pPr lvl="2"/>
                <a:r>
                  <a:rPr lang="en-US" altLang="ko-KR" sz="2000" b="1" dirty="0"/>
                  <a:t>12 = 2 × 2 × </a:t>
                </a:r>
                <a:r>
                  <a:rPr lang="en-US" altLang="ko-KR" sz="2000" b="1" dirty="0" smtClean="0"/>
                  <a:t>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r>
                  <a:rPr lang="en-US" altLang="ko-KR" sz="2000" b="1" dirty="0"/>
                  <a:t>× 3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593" t="-602" r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소인수분해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now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2</a:t>
            </a:r>
          </a:p>
          <a:p>
            <a:pPr marL="0" indent="0">
              <a:buNone/>
            </a:pP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= 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while now*now&lt;=</a:t>
            </a:r>
            <a:r>
              <a:rPr lang="en-US" altLang="ko-KR" sz="2000" dirty="0" smtClean="0"/>
              <a:t>n 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    while </a:t>
            </a:r>
            <a:r>
              <a:rPr lang="en-US" altLang="ko-KR" sz="2000" dirty="0" err="1"/>
              <a:t>num%now</a:t>
            </a:r>
            <a:r>
              <a:rPr lang="en-US" altLang="ko-KR" sz="2000" dirty="0"/>
              <a:t> ==0 :</a:t>
            </a:r>
          </a:p>
          <a:p>
            <a:pPr marL="0" indent="0">
              <a:buNone/>
            </a:pPr>
            <a:r>
              <a:rPr lang="en-US" altLang="ko-KR" sz="2000" dirty="0"/>
              <a:t>           print(now)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/=now</a:t>
            </a:r>
          </a:p>
          <a:p>
            <a:pPr marL="0" indent="0">
              <a:buNone/>
            </a:pPr>
            <a:r>
              <a:rPr lang="en-US" altLang="ko-KR" sz="2000" dirty="0"/>
              <a:t>       now+=1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5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문제풀어보기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2609 : </a:t>
            </a:r>
            <a:r>
              <a:rPr lang="ko-KR" altLang="en-US" dirty="0" smtClean="0"/>
              <a:t>최대공약수 최소공배수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mtClean="0"/>
          </a:p>
          <a:p>
            <a:r>
              <a:rPr lang="ko-KR" altLang="en-US" smtClean="0"/>
              <a:t>소수</a:t>
            </a:r>
            <a:endParaRPr lang="en-US" altLang="ko-KR" dirty="0"/>
          </a:p>
          <a:p>
            <a:r>
              <a:rPr lang="en-US" altLang="ko-KR" dirty="0" smtClean="0"/>
              <a:t>1929</a:t>
            </a:r>
          </a:p>
          <a:p>
            <a:r>
              <a:rPr lang="en-US" altLang="ko-KR" dirty="0" smtClean="0"/>
              <a:t>4948</a:t>
            </a:r>
          </a:p>
          <a:p>
            <a:r>
              <a:rPr lang="en-US" altLang="ko-KR" dirty="0" smtClean="0"/>
              <a:t>9020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5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3200" dirty="0" smtClean="0"/>
              <a:t>Exponential Operation 11</a:t>
            </a:r>
            <a:r>
              <a:rPr lang="en-US" altLang="ko-KR" sz="3200" baseline="30000" dirty="0" smtClean="0"/>
              <a:t>7</a:t>
            </a:r>
            <a:r>
              <a:rPr lang="en-US" altLang="ko-KR" sz="3200" dirty="0" smtClean="0"/>
              <a:t> mod 13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pPr marL="265113" lvl="1" indent="-265113"/>
            <a:r>
              <a:rPr lang="en-US" altLang="ko-KR" sz="2400" dirty="0" smtClean="0"/>
              <a:t>11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mod 13 = 121 mod 13 = (130 – 9) mod 13 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0 + (- 9) mod 13 = 4 mod </a:t>
            </a:r>
            <a:r>
              <a:rPr lang="en-US" altLang="ko-KR" sz="2400" dirty="0" smtClean="0"/>
              <a:t>13</a:t>
            </a:r>
          </a:p>
          <a:p>
            <a:pPr marL="265113" lvl="1" indent="-265113">
              <a:buFont typeface="Wingdings" pitchFamily="2" charset="2"/>
              <a:buNone/>
            </a:pPr>
            <a:endParaRPr lang="en-US" altLang="ko-KR" sz="2400" dirty="0"/>
          </a:p>
          <a:p>
            <a:pPr marL="265113" lvl="1" indent="-265113"/>
            <a:r>
              <a:rPr lang="en-US" altLang="ko-KR" sz="2400" dirty="0" smtClean="0"/>
              <a:t>11</a:t>
            </a:r>
            <a:r>
              <a:rPr lang="en-US" altLang="ko-KR" sz="2400" baseline="30000" dirty="0" smtClean="0"/>
              <a:t>4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mod 13 = 4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 mod 13 </a:t>
            </a:r>
            <a:endParaRPr lang="en-US" altLang="ko-KR" sz="2400" dirty="0" smtClean="0"/>
          </a:p>
          <a:p>
            <a:pPr marL="265113" lvl="1" indent="-265113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= </a:t>
            </a:r>
            <a:r>
              <a:rPr lang="en-US" altLang="ko-KR" sz="2400" dirty="0"/>
              <a:t>(13 mod 13) + (3 mod 13)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     </a:t>
            </a:r>
            <a:r>
              <a:rPr lang="en-US" altLang="ko-KR" sz="2400" dirty="0" smtClean="0"/>
              <a:t>= </a:t>
            </a:r>
            <a:r>
              <a:rPr lang="en-US" altLang="ko-KR" sz="2400" dirty="0"/>
              <a:t>3 mod </a:t>
            </a:r>
            <a:r>
              <a:rPr lang="en-US" altLang="ko-KR" sz="2400" dirty="0" smtClean="0"/>
              <a:t>13</a:t>
            </a:r>
          </a:p>
          <a:p>
            <a:pPr marL="265113" lvl="1" indent="-265113">
              <a:buFont typeface="Wingdings" pitchFamily="2" charset="2"/>
              <a:buNone/>
            </a:pPr>
            <a:endParaRPr lang="en-US" altLang="ko-KR" sz="2400" dirty="0" smtClean="0"/>
          </a:p>
          <a:p>
            <a:pPr marL="265113" lvl="1" indent="-265113"/>
            <a:r>
              <a:rPr lang="en-US" altLang="ko-KR" sz="2400" dirty="0" smtClean="0"/>
              <a:t>11</a:t>
            </a:r>
            <a:r>
              <a:rPr lang="en-US" altLang="ko-KR" sz="2400" baseline="30000" dirty="0" smtClean="0"/>
              <a:t>7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mod 13 = (11 mod 13) (4 mod 13) (3 mod 13)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(11 mod 13) (12 mod 13)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132 mod 13 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2 mod 13</a:t>
            </a:r>
          </a:p>
          <a:p>
            <a:pPr marL="265113" indent="-265113"/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6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6886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 </a:t>
            </a:r>
            <a:r>
              <a:rPr lang="en-US" altLang="ko-KR" sz="2400" dirty="0"/>
              <a:t>= 11, b = 15, n = 8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1. (</a:t>
            </a:r>
            <a:r>
              <a:rPr lang="en-US" altLang="ko-KR" sz="2000" dirty="0"/>
              <a:t>a + b) mod n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((11 mod 8) + (15 mod 8)) mod 8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3 + 7 mod </a:t>
            </a:r>
            <a:r>
              <a:rPr lang="en-US" altLang="ko-KR" sz="2000" dirty="0" smtClean="0"/>
              <a:t>8 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10 mod 8 = </a:t>
            </a:r>
            <a:r>
              <a:rPr lang="en-US" altLang="ko-KR" sz="2000" dirty="0" smtClean="0"/>
              <a:t>2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/>
              <a:t>2. (a - b) mod n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((11 mod 8) - (15 mod 8)) mod 8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3 - 7 mod </a:t>
            </a:r>
            <a:r>
              <a:rPr lang="en-US" altLang="ko-KR" sz="2000" dirty="0" smtClean="0"/>
              <a:t>8  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-4 mod 8 = </a:t>
            </a:r>
            <a:r>
              <a:rPr lang="en-US" altLang="ko-KR" sz="2000" dirty="0" smtClean="0"/>
              <a:t>4</a:t>
            </a:r>
          </a:p>
          <a:p>
            <a:pPr marL="838200" lvl="1" indent="-381000">
              <a:buFont typeface="Wingdings" pitchFamily="2" charset="2"/>
              <a:buNone/>
            </a:pPr>
            <a:endParaRPr lang="en-US" altLang="ko-KR" sz="2000" dirty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/>
              <a:t>3. (a * b) mod n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((11 mod 8) * (15 mod 8)) mod 8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3 * 7 mod 8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21 mod 8 = 5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Characteristics of Modular Operators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Verdana" pitchFamily="34" charset="0"/>
              </a:rPr>
              <a:t>Greatest common </a:t>
            </a:r>
            <a:r>
              <a:rPr lang="en-US" altLang="ko-KR" dirty="0" smtClean="0">
                <a:ea typeface="Verdana" pitchFamily="34" charset="0"/>
              </a:rPr>
              <a:t>divisor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/>
              <a:t>GCD(x, y)</a:t>
            </a:r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en-US" altLang="ko-KR" sz="2000" dirty="0" smtClean="0"/>
              <a:t>The</a:t>
            </a:r>
            <a:r>
              <a:rPr lang="en-US" altLang="ko-KR" sz="2000" dirty="0"/>
              <a:t> </a:t>
            </a:r>
            <a:r>
              <a:rPr lang="en-US" altLang="ko-KR" sz="2000" b="1" dirty="0"/>
              <a:t>greatest common divisor</a:t>
            </a:r>
            <a:r>
              <a:rPr lang="en-US" altLang="ko-KR" sz="2000" dirty="0"/>
              <a:t> (</a:t>
            </a:r>
            <a:r>
              <a:rPr lang="en-US" altLang="ko-KR" sz="2000" b="1" dirty="0" err="1"/>
              <a:t>gcd</a:t>
            </a:r>
            <a:r>
              <a:rPr lang="en-US" altLang="ko-KR" sz="2000" dirty="0"/>
              <a:t>) of two or more integers, which are not all zero, is the largest positive integer that divides each of the integer</a:t>
            </a:r>
            <a:endParaRPr lang="en-US" altLang="ko-KR" sz="2000" dirty="0" smtClean="0"/>
          </a:p>
          <a:p>
            <a:pPr>
              <a:lnSpc>
                <a:spcPct val="170000"/>
              </a:lnSpc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9592" y="4595641"/>
            <a:ext cx="7452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range(2, min(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x,y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)) :</a:t>
            </a:r>
          </a:p>
          <a:p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if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x%i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==0 and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y%i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==0 :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gcd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GCD : Euclidean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The first algorithm</a:t>
            </a:r>
          </a:p>
          <a:p>
            <a:pPr marL="457200" lvl="1">
              <a:buFont typeface="Wingdings" pitchFamily="2" charset="2"/>
              <a:buChar char="§"/>
            </a:pPr>
            <a:r>
              <a:rPr lang="en-US" altLang="ko-KR" sz="2400" dirty="0" err="1"/>
              <a:t>gcd</a:t>
            </a:r>
            <a:r>
              <a:rPr lang="en-US" altLang="ko-KR" sz="2400" dirty="0"/>
              <a:t>(a, b) = 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(b, a mod b) 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For example,</a:t>
            </a:r>
          </a:p>
          <a:p>
            <a:pPr lvl="2"/>
            <a:r>
              <a:rPr lang="en-US" altLang="ko-KR" sz="2800" i="1" dirty="0">
                <a:latin typeface="Times New Roman" pitchFamily="18" charset="0"/>
                <a:ea typeface="굴림" pitchFamily="50" charset="-127"/>
              </a:rPr>
              <a:t>a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 = 105,  </a:t>
            </a:r>
            <a:r>
              <a:rPr lang="en-US" altLang="ko-KR" sz="2800" i="1" dirty="0"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 = 30</a:t>
            </a:r>
          </a:p>
          <a:p>
            <a:pPr lvl="2"/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(105, 30)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(30,105 mod 30)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(30, 15) </a:t>
            </a:r>
          </a:p>
          <a:p>
            <a:pPr marL="914400" lvl="2" indent="0">
              <a:buNone/>
            </a:pPr>
            <a:r>
              <a:rPr lang="en-US" altLang="ko-KR" dirty="0">
                <a:latin typeface="Arial" pitchFamily="34" charset="0"/>
                <a:ea typeface="굴림" pitchFamily="50" charset="-127"/>
              </a:rPr>
              <a:t>	         </a:t>
            </a:r>
            <a:r>
              <a:rPr lang="en-US" altLang="ko-KR" dirty="0" smtClean="0">
                <a:latin typeface="Arial" pitchFamily="34" charset="0"/>
                <a:ea typeface="굴림" pitchFamily="50" charset="-127"/>
              </a:rPr>
              <a:t>  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(15, 30 mod 15) 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(15, 0)</a:t>
            </a:r>
          </a:p>
          <a:p>
            <a:pPr lvl="2"/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(15, 0) = 15</a:t>
            </a:r>
          </a:p>
          <a:p>
            <a:pPr lvl="2"/>
            <a:r>
              <a:rPr lang="en-US" altLang="ko-KR" dirty="0">
                <a:latin typeface="Arial" pitchFamily="34" charset="0"/>
                <a:ea typeface="굴림" pitchFamily="50" charset="-127"/>
                <a:sym typeface="Symbol" pitchFamily="18" charset="2"/>
              </a:rPr>
              <a:t> </a:t>
            </a:r>
            <a:r>
              <a:rPr lang="en-US" altLang="ko-KR" dirty="0" err="1">
                <a:latin typeface="Arial" pitchFamily="34" charset="0"/>
                <a:ea typeface="굴림" pitchFamily="50" charset="-127"/>
                <a:sym typeface="Symbol" pitchFamily="18" charset="2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  <a:sym typeface="Symbol" pitchFamily="18" charset="2"/>
              </a:rPr>
              <a:t>(105,30) = 15</a:t>
            </a:r>
            <a:endParaRPr lang="en-US" altLang="ko-KR" dirty="0">
              <a:latin typeface="Arial" pitchFamily="34" charset="0"/>
              <a:ea typeface="굴림" pitchFamily="50" charset="-127"/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6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Euclidean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000" y="1412776"/>
            <a:ext cx="7200000" cy="197281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def</a:t>
            </a:r>
            <a:r>
              <a:rPr lang="en-US" altLang="ko-KR" sz="2000" dirty="0"/>
              <a:t> GCD1(a, b):</a:t>
            </a:r>
          </a:p>
          <a:p>
            <a:pPr marL="0" indent="0">
              <a:buNone/>
            </a:pPr>
            <a:r>
              <a:rPr lang="en-US" altLang="ko-KR" sz="2000" dirty="0"/>
              <a:t>    if b==0 : return a</a:t>
            </a:r>
          </a:p>
          <a:p>
            <a:pPr marL="0" indent="0">
              <a:buNone/>
            </a:pPr>
            <a:r>
              <a:rPr lang="en-US" altLang="ko-KR" sz="2000" dirty="0"/>
              <a:t>    else : return GCD1(</a:t>
            </a:r>
            <a:r>
              <a:rPr lang="en-US" altLang="ko-KR" sz="2000" dirty="0" err="1"/>
              <a:t>b,a%b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print(GCD1(12, 8))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2000" y="3501008"/>
            <a:ext cx="7200000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 err="1">
                <a:latin typeface="Verdana" pitchFamily="34" charset="0"/>
                <a:cs typeface="Verdana" pitchFamily="34" charset="0"/>
              </a:rPr>
              <a:t>def</a:t>
            </a:r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GCD2(a, b):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while b!=0: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    r = </a:t>
            </a:r>
            <a:r>
              <a:rPr lang="en-US" altLang="ko-KR" sz="2000" dirty="0" err="1">
                <a:latin typeface="Verdana" pitchFamily="34" charset="0"/>
                <a:cs typeface="Verdana" pitchFamily="34" charset="0"/>
              </a:rPr>
              <a:t>a%b</a:t>
            </a:r>
            <a:endParaRPr lang="en-US" altLang="ko-KR" sz="2000" dirty="0">
              <a:latin typeface="Verdana" pitchFamily="34" charset="0"/>
              <a:cs typeface="Verdana" pitchFamily="34" charset="0"/>
            </a:endParaRP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    </a:t>
            </a:r>
            <a:r>
              <a:rPr lang="en-US" altLang="ko-KR" sz="2000" dirty="0" smtClean="0">
                <a:latin typeface="Verdana" pitchFamily="34" charset="0"/>
                <a:cs typeface="Verdana" pitchFamily="34" charset="0"/>
              </a:rPr>
              <a:t>a = </a:t>
            </a:r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b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    b = r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return a</a:t>
            </a:r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6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Least Common Multiple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82320 = 2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3</a:t>
            </a:r>
            <a:r>
              <a:rPr lang="en-US" altLang="ko-KR" baseline="30000" dirty="0"/>
              <a:t>1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5</a:t>
            </a:r>
            <a:r>
              <a:rPr lang="en-US" altLang="ko-KR" baseline="30000" dirty="0"/>
              <a:t>1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7</a:t>
            </a:r>
            <a:r>
              <a:rPr lang="en-US" altLang="ko-KR" baseline="30000" dirty="0"/>
              <a:t>3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11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950796 = 2</a:t>
            </a:r>
            <a:r>
              <a:rPr lang="en-US" altLang="ko-KR" baseline="30000" dirty="0"/>
              <a:t>2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3</a:t>
            </a:r>
            <a:r>
              <a:rPr lang="en-US" altLang="ko-KR" baseline="30000" dirty="0"/>
              <a:t>2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5</a:t>
            </a:r>
            <a:r>
              <a:rPr lang="en-US" altLang="ko-KR" baseline="30000" dirty="0"/>
              <a:t>0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7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11</a:t>
            </a:r>
            <a:r>
              <a:rPr lang="en-US" altLang="ko-KR" baseline="30000" dirty="0"/>
              <a:t>1</a:t>
            </a:r>
          </a:p>
          <a:p>
            <a:pPr lvl="1"/>
            <a:r>
              <a:rPr lang="en-US" altLang="ko-KR" dirty="0"/>
              <a:t>lcm(82320, 950796) = 2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3</a:t>
            </a:r>
            <a:r>
              <a:rPr lang="en-US" altLang="ko-KR" baseline="30000" dirty="0"/>
              <a:t>2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5</a:t>
            </a:r>
            <a:r>
              <a:rPr lang="en-US" altLang="ko-KR" baseline="30000" dirty="0"/>
              <a:t>1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7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11</a:t>
            </a:r>
            <a:r>
              <a:rPr lang="en-US" altLang="ko-KR" baseline="30000" dirty="0"/>
              <a:t>1</a:t>
            </a:r>
            <a:r>
              <a:rPr lang="en-US" altLang="ko-KR" dirty="0"/>
              <a:t> = 19015920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3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 err="1"/>
                  <a:t>gcd</a:t>
                </a:r>
                <a:r>
                  <a:rPr lang="en-US" altLang="ko-KR" sz="2800" dirty="0"/>
                  <a:t>(30, 105) = 15</a:t>
                </a:r>
              </a:p>
              <a:p>
                <a:r>
                  <a:rPr lang="en-US" altLang="ko-KR" sz="2800" dirty="0"/>
                  <a:t>lcm(30, 105) = 210</a:t>
                </a:r>
              </a:p>
              <a:p>
                <a:r>
                  <a:rPr lang="en-US" altLang="ko-KR" sz="2800" dirty="0" err="1"/>
                  <a:t>gcd</a:t>
                </a:r>
                <a:r>
                  <a:rPr lang="en-US" altLang="ko-KR" sz="2800" dirty="0"/>
                  <a:t>(30, 105)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/>
                        <a:ea typeface="Cambria Math"/>
                        <a:sym typeface="Symbol" pitchFamily="18" charset="2"/>
                      </a:rPr>
                      <m:t>×</m:t>
                    </m:r>
                  </m:oMath>
                </a14:m>
                <a:r>
                  <a:rPr lang="en-US" altLang="ko-KR" sz="2800" dirty="0">
                    <a:ea typeface="굴림" pitchFamily="50" charset="-127"/>
                    <a:sym typeface="Symbol" pitchFamily="18" charset="2"/>
                  </a:rPr>
                  <a:t> </a:t>
                </a:r>
                <a:r>
                  <a:rPr lang="en-US" altLang="ko-KR" sz="2800" dirty="0"/>
                  <a:t>lcm(30, 105)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= </a:t>
                </a:r>
                <a:r>
                  <a:rPr lang="en-US" altLang="ko-KR" sz="2800" dirty="0"/>
                  <a:t>15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/>
                        <a:ea typeface="Cambria Math"/>
                        <a:sym typeface="Symbol" pitchFamily="18" charset="2"/>
                      </a:rPr>
                      <m:t>×</m:t>
                    </m:r>
                  </m:oMath>
                </a14:m>
                <a:r>
                  <a:rPr lang="en-US" altLang="ko-KR" sz="2800" dirty="0">
                    <a:ea typeface="굴림" pitchFamily="50" charset="-127"/>
                    <a:sym typeface="Symbol" pitchFamily="18" charset="2"/>
                  </a:rPr>
                  <a:t> </a:t>
                </a:r>
                <a:r>
                  <a:rPr lang="en-US" altLang="ko-KR" sz="2800" dirty="0"/>
                  <a:t>210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= </a:t>
                </a:r>
                <a:r>
                  <a:rPr lang="en-US" altLang="ko-KR" sz="2800" dirty="0"/>
                  <a:t>3150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= </a:t>
                </a:r>
                <a:r>
                  <a:rPr lang="en-US" altLang="ko-KR" sz="2800" dirty="0"/>
                  <a:t>30 </a:t>
                </a:r>
                <a:r>
                  <a:rPr lang="en-US" altLang="ko-KR" sz="2800" dirty="0">
                    <a:ea typeface="굴림" pitchFamily="50" charset="-127"/>
                    <a:sym typeface="Symbol" pitchFamily="18" charset="2"/>
                  </a:rPr>
                  <a:t> </a:t>
                </a:r>
                <a:r>
                  <a:rPr lang="en-US" altLang="ko-KR" sz="2800" dirty="0"/>
                  <a:t>105</a:t>
                </a:r>
              </a:p>
              <a:p>
                <a:pPr marL="457200" lvl="1">
                  <a:buFont typeface="Wingdings" pitchFamily="2" charset="2"/>
                  <a:buChar char="§"/>
                </a:pPr>
                <a:endParaRPr lang="en-US" altLang="ko-KR" dirty="0" smtClean="0"/>
              </a:p>
              <a:p>
                <a:pPr marL="457200" lvl="1">
                  <a:buFont typeface="Wingdings" pitchFamily="2" charset="2"/>
                  <a:buChar char="§"/>
                </a:pPr>
                <a:r>
                  <a:rPr lang="en-US" altLang="ko-KR" dirty="0" smtClean="0"/>
                  <a:t>lcm(</a:t>
                </a:r>
                <a:r>
                  <a:rPr lang="en-US" altLang="ko-KR" i="1" dirty="0" err="1" smtClean="0"/>
                  <a:t>a,b</a:t>
                </a:r>
                <a:r>
                  <a:rPr lang="en-US" altLang="ko-KR" dirty="0" smtClean="0"/>
                  <a:t>) </a:t>
                </a:r>
                <a:r>
                  <a:rPr lang="en-US" altLang="ko-KR" dirty="0"/>
                  <a:t>=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246679" y="4869269"/>
            <a:ext cx="1687514" cy="1077915"/>
            <a:chOff x="2138" y="2809"/>
            <a:chExt cx="1063" cy="679"/>
          </a:xfrm>
        </p:grpSpPr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2138" y="2809"/>
              <a:ext cx="106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ko-KR" sz="3200" i="1" dirty="0" err="1" smtClean="0">
                  <a:latin typeface="Times New Roman" pitchFamily="18" charset="0"/>
                  <a:ea typeface="굴림" pitchFamily="50" charset="-127"/>
                </a:rPr>
                <a:t>ab</a:t>
              </a:r>
              <a:endParaRPr lang="en-US" altLang="ko-KR" sz="3200" i="1" dirty="0">
                <a:latin typeface="Times New Roman" pitchFamily="18" charset="0"/>
                <a:ea typeface="굴림" pitchFamily="50" charset="-127"/>
              </a:endParaRPr>
            </a:p>
            <a:p>
              <a:pPr algn="ctr"/>
              <a:r>
                <a:rPr lang="en-US" altLang="ko-KR" sz="2800" dirty="0" err="1" smtClean="0">
                  <a:ea typeface="굴림" pitchFamily="50" charset="-127"/>
                </a:rPr>
                <a:t>gcd</a:t>
              </a:r>
              <a:r>
                <a:rPr lang="en-US" altLang="ko-KR" sz="2800" dirty="0" smtClean="0">
                  <a:ea typeface="굴림" pitchFamily="50" charset="-127"/>
                </a:rPr>
                <a:t>(</a:t>
              </a:r>
              <a:r>
                <a:rPr lang="en-US" altLang="ko-KR" sz="3200" i="1" dirty="0" err="1" smtClean="0">
                  <a:latin typeface="Times New Roman" pitchFamily="18" charset="0"/>
                  <a:ea typeface="굴림" pitchFamily="50" charset="-127"/>
                </a:rPr>
                <a:t>a</a:t>
              </a:r>
              <a:r>
                <a:rPr lang="en-US" altLang="ko-KR" sz="2800" dirty="0" err="1" smtClean="0">
                  <a:ea typeface="굴림" pitchFamily="50" charset="-127"/>
                </a:rPr>
                <a:t>,</a:t>
              </a:r>
              <a:r>
                <a:rPr lang="en-US" altLang="ko-KR" sz="3200" i="1" dirty="0" err="1" smtClean="0">
                  <a:latin typeface="Times New Roman" pitchFamily="18" charset="0"/>
                  <a:ea typeface="굴림" pitchFamily="50" charset="-127"/>
                </a:rPr>
                <a:t>b</a:t>
              </a:r>
              <a:r>
                <a:rPr lang="en-US" altLang="ko-KR" sz="2800" dirty="0" smtClean="0">
                  <a:ea typeface="굴림" pitchFamily="50" charset="-127"/>
                </a:rPr>
                <a:t>)</a:t>
              </a:r>
              <a:endParaRPr lang="en-US" altLang="ko-KR" sz="2800" dirty="0">
                <a:ea typeface="굴림" pitchFamily="50" charset="-127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2232" y="3153"/>
              <a:ext cx="8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9003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1062</Words>
  <Application>Microsoft Office PowerPoint</Application>
  <PresentationFormat>화면 슬라이드 쇼(4:3)</PresentationFormat>
  <Paragraphs>191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HY헤드라인M</vt:lpstr>
      <vt:lpstr>굴림</vt:lpstr>
      <vt:lpstr>맑은 고딕</vt:lpstr>
      <vt:lpstr>샘물체</vt:lpstr>
      <vt:lpstr>Arial</vt:lpstr>
      <vt:lpstr>Cambria Math</vt:lpstr>
      <vt:lpstr>Symbol</vt:lpstr>
      <vt:lpstr>Times New Roman</vt:lpstr>
      <vt:lpstr>Verdana</vt:lpstr>
      <vt:lpstr>Wingdings</vt:lpstr>
      <vt:lpstr>Office 테마</vt:lpstr>
      <vt:lpstr>Mathematics</vt:lpstr>
      <vt:lpstr>Characteristics of Modular Operators</vt:lpstr>
      <vt:lpstr>Exponential Operation 117 mod 13</vt:lpstr>
      <vt:lpstr>Characteristics of Modular Operators</vt:lpstr>
      <vt:lpstr>Greatest common divisor</vt:lpstr>
      <vt:lpstr>GCD : Euclidean Algorithm</vt:lpstr>
      <vt:lpstr>Euclidean Algorithm</vt:lpstr>
      <vt:lpstr>Least Common Multiple</vt:lpstr>
      <vt:lpstr>LCM</vt:lpstr>
      <vt:lpstr>Prime Number</vt:lpstr>
      <vt:lpstr>Prime Number O(n)</vt:lpstr>
      <vt:lpstr>Prime Number</vt:lpstr>
      <vt:lpstr>Prime Number O(n/2) = O(n)</vt:lpstr>
      <vt:lpstr>Prime Number</vt:lpstr>
      <vt:lpstr>Prime Number O(√n)</vt:lpstr>
      <vt:lpstr>Seive of Eratosthemes</vt:lpstr>
      <vt:lpstr>Seive of Eratosthemes</vt:lpstr>
      <vt:lpstr>Seive of Eratosthemes</vt:lpstr>
      <vt:lpstr>Seive of Eratosthemes</vt:lpstr>
      <vt:lpstr>Seive of Eratosthemes</vt:lpstr>
      <vt:lpstr>Seive of Eratosthemes</vt:lpstr>
      <vt:lpstr>소인수분해</vt:lpstr>
      <vt:lpstr>소인수분해</vt:lpstr>
      <vt:lpstr>문제풀어보기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267</cp:revision>
  <dcterms:created xsi:type="dcterms:W3CDTF">2018-07-30T06:52:17Z</dcterms:created>
  <dcterms:modified xsi:type="dcterms:W3CDTF">2019-03-13T07:21:08Z</dcterms:modified>
</cp:coreProperties>
</file>