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7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9" r:id="rId20"/>
    <p:sldId id="33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>
      <p:cViewPr varScale="1">
        <p:scale>
          <a:sx n="70" d="100"/>
          <a:sy n="70" d="100"/>
        </p:scale>
        <p:origin x="9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pack(char a, char b, char c, char 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a;               /* p will be packed with a, b, c, d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(p &lt;&lt; CHAR_BIT) | b;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(p &lt;&lt; CHAR_BIT) | c;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(p &lt;&lt; CHAR_BIT) | d;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p;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unpack(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k)                  /* k = 0, 1, 2, or 3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 = k * CHAR_BIT;            /* n = 0, 8, 16, or 24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unsigned   mask = 255;                  /* low-order byte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mask &lt;&lt;= n;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((p &amp; mask) &gt;&gt; 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bit_print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* CHAR_BIT;       /* in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mask = 1 &lt;&lt; (n - 1);              /* mask = 100...0 */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for (i = 1; i &lt;= n; ++i)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(((a &amp; mask) == 0) ? '0' : '1');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a &lt;&lt;= 1;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(i % CHAR_BIT == 0 &amp;&amp; i &lt; n)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 ');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 (void)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i;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ARV=pack('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a','b','c','d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bit_print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(ARV);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for(i=0;i&lt;4;i++){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("%c", unpack(ARV, i));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D305-9A3E-45B0-83EA-FBE0DD42D3AA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028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35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40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0CD-1E68-4526-A0CF-1F160E9216EE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4406900"/>
            <a:ext cx="68750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6041"/>
            <a:ext cx="133416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operators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4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914387"/>
              </p:ext>
            </p:extLst>
          </p:nvPr>
        </p:nvGraphicFramePr>
        <p:xfrm>
          <a:off x="467544" y="204955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7710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92280" y="24879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392176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75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583069"/>
              </p:ext>
            </p:extLst>
          </p:nvPr>
        </p:nvGraphicFramePr>
        <p:xfrm>
          <a:off x="467544" y="204955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7710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04048" y="24879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392176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438981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1                   c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80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774340"/>
              </p:ext>
            </p:extLst>
          </p:nvPr>
        </p:nvGraphicFramePr>
        <p:xfrm>
          <a:off x="467544" y="204955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7710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392176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87824" y="24879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438981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1                   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857870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2                   b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38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11046"/>
              </p:ext>
            </p:extLst>
          </p:nvPr>
        </p:nvGraphicFramePr>
        <p:xfrm>
          <a:off x="467544" y="205155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9708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3923764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71600" y="248994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439181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1                   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859868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2                   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5363924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3                   a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35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55213" y="1700808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3" b="73523"/>
          <a:stretch/>
        </p:blipFill>
        <p:spPr bwMode="auto">
          <a:xfrm>
            <a:off x="1923383" y="3861048"/>
            <a:ext cx="6336668" cy="14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51720" y="4954951"/>
            <a:ext cx="504056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{1,3,4,5,9}</a:t>
                </a:r>
              </a:p>
              <a:p>
                <a:r>
                  <a:rPr lang="en-US" altLang="ko-KR" dirty="0"/>
                  <a:t>570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457200" lvl="1">
                  <a:buFont typeface="Wingdings" pitchFamily="2" charset="2"/>
                  <a:buChar char="§"/>
                </a:pPr>
                <a:r>
                  <a:rPr lang="en-US" altLang="ko-KR" dirty="0" smtClean="0"/>
                  <a:t>       = </a:t>
                </a:r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1000111010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) 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0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0 ) = 0</a:t>
                </a:r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1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1 ) = 2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2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2 ) = 0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8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3 ) = 8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>
                <a:blip r:embed="rId2"/>
                <a:stretch>
                  <a:fillRect l="-1185" t="-2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0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{1,3,4,5,9} = </a:t>
                </a:r>
                <a:r>
                  <a:rPr lang="en-US" altLang="ko-KR" dirty="0" smtClean="0"/>
                  <a:t>570 </a:t>
                </a:r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1000111010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1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570|( 1&lt;&lt;1 ) = </a:t>
                </a:r>
                <a:r>
                  <a:rPr lang="en-US" altLang="ko-KR" dirty="0" smtClean="0"/>
                  <a:t>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2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570|( 1&lt;&lt;3 ) = 574(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3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570|( 1&lt;&lt;4 ) = 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4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570|( 1&lt;&lt;5 ) = 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 lvl="1"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>
                <a:blip r:embed="rId2"/>
                <a:stretch>
                  <a:fillRect l="-1037" t="-1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5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{1,3,4,5,9} = 570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1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~( 1&lt;&lt;1 ) = 568(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2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570&amp; ~( 1&lt;&lt;2 ) = 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3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570&amp; ~( 1&lt;&lt;3 ) = 562(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4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562&amp;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562 &amp; ~( 1&lt;&lt;5 ) = 546(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1010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 lvl="1"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/>
                <a:stretch>
                  <a:fillRect l="-741" t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77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/>
              <a:t>Adding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| ( 1 &lt;&lt; i 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 err="1"/>
              <a:t>Cheking</a:t>
            </a:r>
            <a:r>
              <a:rPr lang="en-US" altLang="ko-KR" sz="2600" dirty="0"/>
              <a:t>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&amp; ( 1 &lt;&lt; i 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/>
              <a:t>Removing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&amp; ~( 1 &lt;&lt; i 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/>
              <a:t>Toggling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^&amp; ~( 1 &lt;&lt; i )</a:t>
            </a:r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86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Swap (using XOR 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int</a:t>
            </a:r>
            <a:r>
              <a:rPr lang="en-US" altLang="ko-KR" sz="2800" dirty="0"/>
              <a:t> a = 3, b = 7;  //a = 0011, b = 0111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= a ^ b;   //a = 4  </a:t>
            </a:r>
          </a:p>
          <a:p>
            <a:r>
              <a:rPr lang="en-US" altLang="ko-KR" sz="2800" dirty="0"/>
              <a:t>a = a ^ b;   </a:t>
            </a:r>
            <a:r>
              <a:rPr lang="en-US" altLang="ko-KR" sz="2800" b="1" dirty="0">
                <a:solidFill>
                  <a:srgbClr val="FF0000"/>
                </a:solidFill>
              </a:rPr>
              <a:t>//a = 3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15215"/>
              </p:ext>
            </p:extLst>
          </p:nvPr>
        </p:nvGraphicFramePr>
        <p:xfrm>
          <a:off x="611560" y="1916832"/>
          <a:ext cx="7848870" cy="35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A&amp;B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A|B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A^B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9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Swap (using XOR operators)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err="1"/>
              <a:t>int</a:t>
            </a:r>
            <a:r>
              <a:rPr lang="en-US" altLang="ko-KR" sz="2800" dirty="0"/>
              <a:t> a = 3, b = 7;  //a = 0011, b = 0111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= a ^ b;   //a = 4    </a:t>
            </a:r>
          </a:p>
          <a:p>
            <a:r>
              <a:rPr lang="en-US" altLang="ko-KR" sz="2800" dirty="0"/>
              <a:t>b = b ^ a;   //b = 3</a:t>
            </a:r>
          </a:p>
          <a:p>
            <a:r>
              <a:rPr lang="en-US" altLang="ko-KR" sz="2800" dirty="0"/>
              <a:t>a = a ^ b;   //a = 7  </a:t>
            </a: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Short Coding</a:t>
            </a:r>
          </a:p>
          <a:p>
            <a:r>
              <a:rPr lang="en-US" altLang="ko-KR" sz="2800" dirty="0"/>
              <a:t>a ^= b ^= a ^= b;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1888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>
                    <a:ea typeface="Verdana" pitchFamily="34" charset="0"/>
                  </a:rPr>
                  <a:t>A= 27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</a:rPr>
                          <m:t>11011</m:t>
                        </m:r>
                      </m:e>
                      <m:sub>
                        <m:r>
                          <a:rPr lang="en-US" altLang="ko-KR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ea typeface="Verdana" pitchFamily="34" charset="0"/>
                </a:endParaRPr>
              </a:p>
              <a:p>
                <a:r>
                  <a:rPr lang="en-US" altLang="ko-KR" dirty="0">
                    <a:ea typeface="Verdana" pitchFamily="34" charset="0"/>
                  </a:rPr>
                  <a:t>B = 83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>
                            <a:ea typeface="Verdana" pitchFamily="34" charset="0"/>
                          </a:rPr>
                          <m:t>1010011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ea typeface="Verdana" pitchFamily="34" charset="0"/>
                </a:endParaRPr>
              </a:p>
              <a:p>
                <a:endParaRPr lang="en-US" altLang="ko-KR" dirty="0">
                  <a:ea typeface="Verdana" pitchFamily="34" charset="0"/>
                </a:endParaRPr>
              </a:p>
              <a:p>
                <a:r>
                  <a:rPr lang="en-US" altLang="ko-KR" dirty="0">
                    <a:ea typeface="Verdana" pitchFamily="34" charset="0"/>
                  </a:rPr>
                  <a:t>A&amp;B = 19,A|B = 91,A^B = 73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188840"/>
              </a:xfrm>
              <a:blipFill rotWithShape="1">
                <a:blip r:embed="rId2"/>
                <a:stretch>
                  <a:fillRect l="-1481" t="-5850" b="-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83" y="4199383"/>
            <a:ext cx="756084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9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= </a:t>
                </a:r>
                <a:r>
                  <a:rPr lang="en-US" altLang="ko-KR" dirty="0">
                    <a:latin typeface="Cambria Math"/>
                  </a:rPr>
                  <a:t>83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Cambria Math"/>
                          </a:rPr>
                          <m:t>1010011</m:t>
                        </m:r>
                      </m:e>
                      <m:sub>
                        <m:r>
                          <a:rPr lang="en-US" altLang="ko-KR" i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/>
                  <a:t>~A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10101100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(8 bit)</a:t>
                </a:r>
              </a:p>
              <a:p>
                <a:r>
                  <a:rPr lang="en-US" altLang="ko-KR" dirty="0"/>
                  <a:t>~A = </a:t>
                </a:r>
                <a:r>
                  <a:rPr lang="en-US" altLang="ko-KR" dirty="0">
                    <a:latin typeface="Cambria Math"/>
                  </a:rPr>
                  <a:t>11111111 11111111 11111111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10101100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(32 bit)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40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Left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1 &lt;&lt; 0 = 1</a:t>
                </a:r>
              </a:p>
              <a:p>
                <a:r>
                  <a:rPr lang="en-US" altLang="ko-KR" dirty="0"/>
                  <a:t>1 &lt;&lt; 1 = 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1 &lt;&lt; 2 = 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1 &lt;&lt; 3 = 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1 &lt;&lt; 4 = 16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 &lt;&lt; 3 = 24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11000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5 &lt;&lt; 10 = 5120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1010000000000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08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Right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1 &gt;&gt; 0 = 1</a:t>
                </a:r>
              </a:p>
              <a:p>
                <a:r>
                  <a:rPr lang="en-US" altLang="ko-KR" dirty="0"/>
                  <a:t>1 &gt;&gt; 1 = 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&gt;&gt; 1 = 5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&gt;&gt; 2 = 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&gt;&gt; 3 = 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30 &gt;&gt; 1 = 15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1111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1024 &gt;&gt; 10 = 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90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Operators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A&lt;&lt;B = A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/>
                  <a:t>A &gt;&gt; B = A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/>
                  <a:t>(A+B) /2  = (A + B) &gt;&gt;1</a:t>
                </a:r>
              </a:p>
              <a:p>
                <a:r>
                  <a:rPr lang="en-US" altLang="ko-KR" sz="2000" dirty="0"/>
                  <a:t>FIND ODDS</a:t>
                </a:r>
              </a:p>
              <a:p>
                <a:pPr lvl="1"/>
                <a:r>
                  <a:rPr lang="en-US" altLang="ko-KR" sz="2000" dirty="0"/>
                  <a:t>if(N%2==1) </a:t>
                </a:r>
              </a:p>
              <a:p>
                <a:pPr lvl="1"/>
                <a:r>
                  <a:rPr lang="en-US" altLang="ko-KR" sz="2000" dirty="0"/>
                  <a:t>if(N&amp;1</a:t>
                </a:r>
                <a:r>
                  <a:rPr lang="en-US" altLang="ko-KR" sz="2000" dirty="0" smtClean="0"/>
                  <a:t>)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667"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92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3728" y="267692"/>
            <a:ext cx="6167536" cy="922114"/>
          </a:xfrm>
        </p:spPr>
        <p:txBody>
          <a:bodyPr/>
          <a:lstStyle/>
          <a:p>
            <a:r>
              <a:rPr lang="en-US" altLang="ko-KR" dirty="0"/>
              <a:t>Packing/unpacking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11560" y="2132856"/>
            <a:ext cx="5328592" cy="2171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pack(char a, char b, char c, char 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p = a;	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 = (p &lt;&lt; 8) | b;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 = (p &lt;&lt; 8) | c;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 = (p &lt;&lt; 8) | d;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p;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67944" y="3457117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43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527275" cy="3744416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1916832"/>
            <a:ext cx="50405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2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702</Words>
  <Application>Microsoft Office PowerPoint</Application>
  <PresentationFormat>화면 슬라이드 쇼(4:3)</PresentationFormat>
  <Paragraphs>275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샘물체</vt:lpstr>
      <vt:lpstr>Arial</vt:lpstr>
      <vt:lpstr>Cambria Math</vt:lpstr>
      <vt:lpstr>Consolas</vt:lpstr>
      <vt:lpstr>Verdana</vt:lpstr>
      <vt:lpstr>Wingdings</vt:lpstr>
      <vt:lpstr>Office 테마</vt:lpstr>
      <vt:lpstr>Bitwise operators</vt:lpstr>
      <vt:lpstr>Bitwise operation</vt:lpstr>
      <vt:lpstr>Bitwise operation</vt:lpstr>
      <vt:lpstr>NOT</vt:lpstr>
      <vt:lpstr>Shift Left</vt:lpstr>
      <vt:lpstr>Shift Right</vt:lpstr>
      <vt:lpstr>Bitwise Operators</vt:lpstr>
      <vt:lpstr>Packing/unpacking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BitMask</vt:lpstr>
      <vt:lpstr>BitMask</vt:lpstr>
      <vt:lpstr>BitMask</vt:lpstr>
      <vt:lpstr>BitMask</vt:lpstr>
      <vt:lpstr>Swap (using XOR operator)</vt:lpstr>
      <vt:lpstr>Swap (using XOR operators)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95</cp:revision>
  <dcterms:created xsi:type="dcterms:W3CDTF">2018-07-30T06:52:17Z</dcterms:created>
  <dcterms:modified xsi:type="dcterms:W3CDTF">2019-02-18T00:35:37Z</dcterms:modified>
</cp:coreProperties>
</file>