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handoutMasterIdLst>
    <p:handoutMasterId r:id="rId25"/>
  </p:handoutMasterIdLst>
  <p:sldIdLst>
    <p:sldId id="569" r:id="rId3"/>
    <p:sldId id="460" r:id="rId4"/>
    <p:sldId id="500" r:id="rId5"/>
    <p:sldId id="556" r:id="rId6"/>
    <p:sldId id="572" r:id="rId7"/>
    <p:sldId id="557" r:id="rId8"/>
    <p:sldId id="573" r:id="rId9"/>
    <p:sldId id="558" r:id="rId10"/>
    <p:sldId id="574" r:id="rId11"/>
    <p:sldId id="501" r:id="rId12"/>
    <p:sldId id="559" r:id="rId13"/>
    <p:sldId id="575" r:id="rId14"/>
    <p:sldId id="560" r:id="rId15"/>
    <p:sldId id="576" r:id="rId16"/>
    <p:sldId id="561" r:id="rId17"/>
    <p:sldId id="577" r:id="rId18"/>
    <p:sldId id="553" r:id="rId19"/>
    <p:sldId id="562" r:id="rId20"/>
    <p:sldId id="563" r:id="rId21"/>
    <p:sldId id="564" r:id="rId22"/>
    <p:sldId id="565" r:id="rId23"/>
  </p:sldIdLst>
  <p:sldSz cx="18291175" cy="10290175"/>
  <p:notesSz cx="9928225" cy="6797675"/>
  <p:defaultTextStyle>
    <a:defPPr>
      <a:defRPr lang="ko-KR"/>
    </a:defPPr>
    <a:lvl1pPr marL="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6416">
          <p15:clr>
            <a:srgbClr val="A4A3A4"/>
          </p15:clr>
        </p15:guide>
        <p15:guide id="4" pos="3312">
          <p15:clr>
            <a:srgbClr val="A4A3A4"/>
          </p15:clr>
        </p15:guide>
        <p15:guide id="5" orient="horz" pos="5464">
          <p15:clr>
            <a:srgbClr val="A4A3A4"/>
          </p15:clr>
        </p15:guide>
        <p15:guide id="6" orient="horz" pos="3150">
          <p15:clr>
            <a:srgbClr val="A4A3A4"/>
          </p15:clr>
        </p15:guide>
        <p15:guide id="7" pos="9571">
          <p15:clr>
            <a:srgbClr val="A4A3A4"/>
          </p15:clr>
        </p15:guide>
        <p15:guide id="8" pos="110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" initials="L" lastIdx="11" clrIdx="0">
    <p:extLst>
      <p:ext uri="{19B8F6BF-5375-455C-9EA6-DF929625EA0E}">
        <p15:presenceInfo xmlns:p15="http://schemas.microsoft.com/office/powerpoint/2012/main" userId="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2223"/>
    <a:srgbClr val="002060"/>
    <a:srgbClr val="B12323"/>
    <a:srgbClr val="0000FF"/>
    <a:srgbClr val="F8F7F2"/>
    <a:srgbClr val="05BF31"/>
    <a:srgbClr val="00FF00"/>
    <a:srgbClr val="333333"/>
    <a:srgbClr val="502604"/>
    <a:srgbClr val="C35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32" autoAdjust="0"/>
    <p:restoredTop sz="86511" autoAdjust="0"/>
  </p:normalViewPr>
  <p:slideViewPr>
    <p:cSldViewPr>
      <p:cViewPr varScale="1">
        <p:scale>
          <a:sx n="33" d="100"/>
          <a:sy n="33" d="100"/>
        </p:scale>
        <p:origin x="91" y="120"/>
      </p:cViewPr>
      <p:guideLst>
        <p:guide orient="horz" pos="2160"/>
        <p:guide pos="2925"/>
        <p:guide orient="horz" pos="6416"/>
        <p:guide pos="3312"/>
        <p:guide orient="horz" pos="5464"/>
        <p:guide orient="horz" pos="3150"/>
        <p:guide pos="9571"/>
        <p:guide pos="110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18716-A08C-4567-891F-F8140FCFC2AD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1E115-6B0B-400F-88A9-A93DB9CC7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659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9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8C31C-F150-4218-96EB-3F72B75823BA}" type="datetime1">
              <a:rPr lang="ko-KR" altLang="en-US" smtClean="0"/>
              <a:t>2019-09-11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0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9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12D86-EAC2-4B39-9798-1AB5582590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5995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86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09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256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621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559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8014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665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13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6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9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638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985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2466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5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0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6" name="양쪽 모서리가 둥근 사각형 15"/>
          <p:cNvSpPr/>
          <p:nvPr userDrawn="1"/>
        </p:nvSpPr>
        <p:spPr>
          <a:xfrm rot="10800000">
            <a:off x="504825" y="2981568"/>
            <a:ext cx="1152158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18" name="그룹 59"/>
          <p:cNvGrpSpPr/>
          <p:nvPr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20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22" name="타원 21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23" name="도넛 22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" name="TextBox 18"/>
          <p:cNvSpPr txBox="1"/>
          <p:nvPr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24" name="양쪽 모서리가 둥근 사각형 23"/>
          <p:cNvSpPr/>
          <p:nvPr userDrawn="1"/>
        </p:nvSpPr>
        <p:spPr>
          <a:xfrm rot="10800000">
            <a:off x="12314483" y="2981565"/>
            <a:ext cx="5471865" cy="7203834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869680" y="2734721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28" name="그룹 21"/>
          <p:cNvGrpSpPr/>
          <p:nvPr/>
        </p:nvGrpSpPr>
        <p:grpSpPr>
          <a:xfrm>
            <a:off x="12882472" y="2602303"/>
            <a:ext cx="720000" cy="720000"/>
            <a:chOff x="7005695" y="1135413"/>
            <a:chExt cx="830008" cy="830009"/>
          </a:xfrm>
        </p:grpSpPr>
        <p:sp>
          <p:nvSpPr>
            <p:cNvPr id="29" name="타원 2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31" name="도넛 3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 userDrawn="1"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71" name="내용 개체 틀 2"/>
          <p:cNvSpPr>
            <a:spLocks noGrp="1"/>
          </p:cNvSpPr>
          <p:nvPr userDrawn="1"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73" name="내용 개체 틀 2"/>
          <p:cNvSpPr>
            <a:spLocks noGrp="1"/>
          </p:cNvSpPr>
          <p:nvPr userDrawn="1"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74" name="내용 개체 틀 2"/>
          <p:cNvSpPr>
            <a:spLocks noGrp="1"/>
          </p:cNvSpPr>
          <p:nvPr userDrawn="1"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75" name="내용 개체 틀 2"/>
          <p:cNvSpPr>
            <a:spLocks noGrp="1"/>
          </p:cNvSpPr>
          <p:nvPr userDrawn="1"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5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8" name="직사각형 37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0" name="양쪽 모서리가 둥근 사각형 39"/>
          <p:cNvSpPr/>
          <p:nvPr userDrawn="1"/>
        </p:nvSpPr>
        <p:spPr>
          <a:xfrm rot="10800000">
            <a:off x="504825" y="2981570"/>
            <a:ext cx="11521582" cy="7203830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1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2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4" name="타원 43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5" name="도넛 44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6" name="TextBox 45"/>
          <p:cNvSpPr txBox="1"/>
          <p:nvPr userDrawn="1"/>
        </p:nvSpPr>
        <p:spPr>
          <a:xfrm>
            <a:off x="2190879" y="2766560"/>
            <a:ext cx="2058164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문제 및 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7" name="양쪽 모서리가 둥근 사각형 46"/>
          <p:cNvSpPr/>
          <p:nvPr userDrawn="1"/>
        </p:nvSpPr>
        <p:spPr>
          <a:xfrm rot="10800000">
            <a:off x="12314484" y="2981565"/>
            <a:ext cx="5471866" cy="7203835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13869680" y="2734722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9" name="그룹 21"/>
          <p:cNvGrpSpPr/>
          <p:nvPr userDrawn="1"/>
        </p:nvGrpSpPr>
        <p:grpSpPr>
          <a:xfrm>
            <a:off x="12882472" y="2602304"/>
            <a:ext cx="720000" cy="720000"/>
            <a:chOff x="7005695" y="1135413"/>
            <a:chExt cx="830008" cy="830009"/>
          </a:xfrm>
        </p:grpSpPr>
        <p:sp>
          <p:nvSpPr>
            <p:cNvPr id="50" name="타원 49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2" name="도넛 51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3" name="내용 개체 틀 2"/>
          <p:cNvSpPr>
            <a:spLocks noGrp="1"/>
          </p:cNvSpPr>
          <p:nvPr>
            <p:ph sz="half" idx="1"/>
          </p:nvPr>
        </p:nvSpPr>
        <p:spPr>
          <a:xfrm>
            <a:off x="719373" y="5145087"/>
            <a:ext cx="1108902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5"/>
          </p:nvPr>
        </p:nvSpPr>
        <p:spPr>
          <a:xfrm>
            <a:off x="752000" y="8831209"/>
            <a:ext cx="11057883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7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19804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0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5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32" name="내용 개체 틀 2"/>
          <p:cNvSpPr>
            <a:spLocks noGrp="1"/>
          </p:cNvSpPr>
          <p:nvPr>
            <p:ph sz="half" idx="18"/>
          </p:nvPr>
        </p:nvSpPr>
        <p:spPr>
          <a:xfrm>
            <a:off x="1943537" y="4064635"/>
            <a:ext cx="14404102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29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7177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73" r:id="rId5"/>
    <p:sldLayoutId id="2147483674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hdr="0" ftr="0" dt="0"/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348D-906E-4979-B3B3-EA576241AC1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6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5793159"/>
            <a:ext cx="18291175" cy="1880128"/>
          </a:xfrm>
          <a:prstGeom prst="rect">
            <a:avLst/>
          </a:prstGeom>
        </p:spPr>
        <p:txBody>
          <a:bodyPr wrap="square" lIns="163321" tIns="81660" rIns="163321" bIns="81660">
            <a:spAutoFit/>
          </a:bodyPr>
          <a:lstStyle/>
          <a:p>
            <a:pPr marL="642996" algn="ctr">
              <a:lnSpc>
                <a:spcPct val="150000"/>
              </a:lnSpc>
            </a:pPr>
            <a:r>
              <a:rPr lang="en-US" altLang="ko-KR" sz="8800" b="1" dirty="0">
                <a:solidFill>
                  <a:srgbClr val="0280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0000101010101" charset="-127"/>
                <a:ea typeface="나눔바른고딕" panose="020B0600000101010101" charset="-127"/>
              </a:rPr>
              <a:t>with Python</a:t>
            </a:r>
            <a:endParaRPr lang="ko-KR" altLang="en-US" sz="8800" b="1" dirty="0">
              <a:solidFill>
                <a:srgbClr val="0280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1" y="3056855"/>
            <a:ext cx="18291175" cy="1519132"/>
          </a:xfrm>
          <a:prstGeom prst="rect">
            <a:avLst/>
          </a:prstGeom>
          <a:noFill/>
        </p:spPr>
        <p:txBody>
          <a:bodyPr wrap="square" lIns="163321" tIns="81660" rIns="163321" bIns="81660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rgbClr val="4859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고급 프로그래밍 입문 </a:t>
            </a:r>
            <a:r>
              <a:rPr lang="en-US" altLang="ko-KR" sz="8800" b="1" dirty="0">
                <a:solidFill>
                  <a:srgbClr val="4859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P</a:t>
            </a:r>
          </a:p>
        </p:txBody>
      </p:sp>
    </p:spTree>
    <p:extLst>
      <p:ext uri="{BB962C8B-B14F-4D97-AF65-F5344CB8AC3E}">
        <p14:creationId xmlns:p14="http://schemas.microsoft.com/office/powerpoint/2010/main" val="56204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C00000"/>
                </a:solidFill>
              </a:rPr>
              <a:t>학습 내용 </a:t>
            </a:r>
            <a:r>
              <a:rPr lang="en-US" altLang="ko-KR" sz="3600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Swap (</a:t>
            </a:r>
            <a:r>
              <a:rPr lang="ko-KR" altLang="en-US" dirty="0"/>
              <a:t>교환</a:t>
            </a:r>
            <a:r>
              <a:rPr lang="en-US" altLang="ko-KR" dirty="0"/>
              <a:t>)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457455"/>
            <a:ext cx="5987227" cy="165688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242035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531367" y="2912840"/>
            <a:ext cx="11596781" cy="5327874"/>
            <a:chOff x="3531367" y="2942540"/>
            <a:chExt cx="11596781" cy="5082867"/>
          </a:xfrm>
        </p:grpSpPr>
        <p:sp>
          <p:nvSpPr>
            <p:cNvPr id="9" name="직사각형 8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2.1 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데이터와 변수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2.2 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산술 연산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2.3  Swap(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교환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B0222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2.4  </a:t>
              </a:r>
              <a:r>
                <a:rPr lang="ko-KR" altLang="en-US" sz="3600" b="1" dirty="0">
                  <a:solidFill>
                    <a:srgbClr val="B0222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컴퓨터 구조 및 입출력</a:t>
              </a:r>
              <a:endParaRPr lang="en-US" altLang="ko-KR" sz="3600" b="1" dirty="0">
                <a:solidFill>
                  <a:srgbClr val="B022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3600">
                <a:solidFill>
                  <a:srgbClr val="00206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59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Swap(</a:t>
            </a:r>
            <a:r>
              <a:rPr lang="ko-KR" altLang="en-US" dirty="0"/>
              <a:t>교환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입출력 </a:t>
            </a:r>
            <a:r>
              <a:rPr lang="en-US" altLang="ko-KR" dirty="0"/>
              <a:t>: #1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720080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year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에 출생 년도를 입력 받아 나이를 계산하는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현재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2018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년으로 가정하고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한국 나이로 계산한다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즉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2000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년생이면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19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살로 계산한다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.)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3744963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24707" y="8025407"/>
            <a:ext cx="7200578" cy="216024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Your birth year? = 1999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are 20 years old.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66337" y="2452917"/>
            <a:ext cx="720013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name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에 이름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age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에 나이를 입력 받아 출생 년도를 계산하는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현재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2018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한국 나이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866313" y="4109596"/>
            <a:ext cx="7200154" cy="6048673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7200154" cy="374496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9866313" y="7998029"/>
              <a:ext cx="7200154" cy="2160240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What’s your name? = Tesla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 name is Tesla.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How old are you? = 19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am 19 years old.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Tesla’s birth year is 2000.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150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Swap(</a:t>
            </a:r>
            <a:r>
              <a:rPr lang="ko-KR" altLang="en-US" dirty="0"/>
              <a:t>교환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입출력 </a:t>
            </a:r>
            <a:r>
              <a:rPr lang="en-US" altLang="ko-KR" dirty="0"/>
              <a:t>: #1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720080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year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에 출생 년도를 입력 받아 나이를 계산하는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현재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2018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년으로 가정하고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한국 나이로 계산한다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즉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2000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년생이면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19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살로 계산한다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.)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3744963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year = </a:t>
            </a:r>
            <a:r>
              <a:rPr lang="en-US" altLang="ko-K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(input</a:t>
            </a:r>
            <a:r>
              <a:rPr lang="en-US" altLang="ko-KR" sz="2000" b="1" dirty="0">
                <a:solidFill>
                  <a:schemeClr val="tx1"/>
                </a:solidFill>
              </a:rPr>
              <a:t>(“Your birth year ? = "))</a:t>
            </a:r>
          </a:p>
          <a:p>
            <a:pPr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age = 2018 – year + 1</a:t>
            </a:r>
          </a:p>
          <a:p>
            <a:pPr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print(“You are %d years </a:t>
            </a:r>
            <a:r>
              <a:rPr lang="en-US" altLang="ko-KR" sz="2000" b="1" dirty="0" err="1">
                <a:solidFill>
                  <a:schemeClr val="tx1"/>
                </a:solidFill>
              </a:rPr>
              <a:t>old.”%age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24707" y="8025407"/>
            <a:ext cx="7200578" cy="216024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Your birth year? = 1999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are 20 years old.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66337" y="2452917"/>
            <a:ext cx="720013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name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에 이름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age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에 나이를 입력 받아 출생 년도를 계산하는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현재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2018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한국 나이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866313" y="4109596"/>
            <a:ext cx="7200154" cy="6048673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7200154" cy="374496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name = </a:t>
              </a: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(“What’s your name? = ")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print(“My name is %</a:t>
              </a:r>
              <a:r>
                <a:rPr lang="en-US" altLang="ko-KR" sz="2000" b="1" dirty="0" err="1">
                  <a:solidFill>
                    <a:schemeClr val="tx1"/>
                  </a:solidFill>
                </a:rPr>
                <a:t>s.”%name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25000"/>
                </a:lnSpc>
              </a:pPr>
              <a:endParaRPr lang="en-US" altLang="ko-KR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age = </a:t>
              </a:r>
              <a:r>
                <a:rPr lang="en-US" altLang="ko-KR" sz="20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(input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(“How old are you? = "))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print(“I am %d years </a:t>
              </a:r>
              <a:r>
                <a:rPr lang="en-US" altLang="ko-KR" sz="2000" b="1" dirty="0" err="1">
                  <a:solidFill>
                    <a:schemeClr val="tx1"/>
                  </a:solidFill>
                </a:rPr>
                <a:t>old.”%age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25000"/>
                </a:lnSpc>
              </a:pPr>
              <a:endParaRPr lang="en-US" altLang="ko-KR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year = 2018 – age + 1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print(“%s’s birth year is %d.”%(name, year ))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9866313" y="7998029"/>
              <a:ext cx="7200154" cy="2160240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What’s your name? = Tesla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 name is Tesla.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How old are you? = 19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am 19 years old.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Tesla’s birth year is 2000.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30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Swap(</a:t>
            </a:r>
            <a:r>
              <a:rPr lang="ko-KR" altLang="en-US" dirty="0"/>
              <a:t>교환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입출력 </a:t>
            </a:r>
            <a:r>
              <a:rPr lang="en-US" altLang="ko-KR" dirty="0"/>
              <a:t>: #2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720080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두 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n1, n2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에 자연수를 입력 받고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두 변수 값을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Swap(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교환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하는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4033093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545187" y="4136974"/>
            <a:ext cx="2880098" cy="6048673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n1 = 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n2 = 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*** After Swap ***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= 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n2 = 3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66337" y="2452917"/>
            <a:ext cx="720013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두 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n1, n2, n3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에 자연수를 입력 받고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세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값을 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Swap(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교환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하는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n1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n2, n2n3, n3n1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으로 치환하라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.)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866313" y="4109596"/>
            <a:ext cx="7200154" cy="6048673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4032250" cy="604867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4186147" y="4136974"/>
              <a:ext cx="2880320" cy="6021295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n1 = 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n2 = 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n3 =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*** After Swap ***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n1 = 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n2 =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n3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907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Swap(</a:t>
            </a:r>
            <a:r>
              <a:rPr lang="ko-KR" altLang="en-US" dirty="0"/>
              <a:t>교환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입출력 </a:t>
            </a:r>
            <a:r>
              <a:rPr lang="en-US" altLang="ko-KR" dirty="0"/>
              <a:t>: #2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720080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두 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n1, n2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에 자연수를 입력 받고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두 변수 값을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Swap(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교환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하는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4033093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n1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(input(“n1 = "))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n2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(input(“n2 = "))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tmp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n1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= n2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n2 = </a:t>
            </a:r>
            <a:r>
              <a:rPr lang="en-US" altLang="ko-K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tmp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print(“*** After Swap ***”)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print(“n1 =“, n1)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print(“n2 =“, n2)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545187" y="4136974"/>
            <a:ext cx="2880098" cy="6048673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n1 = 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n2 = 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*** After Swap ***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= 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n2 = 3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66337" y="2452917"/>
            <a:ext cx="720013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두 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n1, n2, n3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에 자연수를 입력 받고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세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값을 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Swap(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교환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하는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n1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n2, n2n3, n3n1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으로 치환하라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.)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866313" y="4109596"/>
            <a:ext cx="7200154" cy="6048673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4032250" cy="604867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n1 = </a:t>
              </a:r>
              <a:r>
                <a:rPr lang="en-US" altLang="ko-KR" sz="2000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(input(“n1 = "))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n2 = </a:t>
              </a:r>
              <a:r>
                <a:rPr lang="en-US" altLang="ko-KR" sz="2000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(input(“n2 = "))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n3 = </a:t>
              </a:r>
              <a:r>
                <a:rPr lang="en-US" altLang="ko-KR" sz="2000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(input(“n3 = "))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tmp</a:t>
              </a: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= n1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n1 = n2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n2 = n3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n3 = </a:t>
              </a:r>
              <a:r>
                <a:rPr lang="en-US" altLang="ko-KR" sz="20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tmp</a:t>
              </a:r>
              <a:endPara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print(“*** After Swap ***”)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print(“n1 =“, n1)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print(“n2 =“, n2)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print(“n3 =“, n3)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4186147" y="4136974"/>
              <a:ext cx="2880320" cy="6021295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n1 = 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n2 = 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n3 =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*** After Swap ***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n1 = 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n2 =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n3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355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Swap(</a:t>
            </a:r>
            <a:r>
              <a:rPr lang="ko-KR" altLang="en-US" dirty="0"/>
              <a:t>교환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입출력 </a:t>
            </a:r>
            <a:r>
              <a:rPr lang="en-US" altLang="ko-KR" dirty="0"/>
              <a:t>: #3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720080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곱셈 연산자를 사용하여 구구단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단을 출력하는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6" y="4136974"/>
            <a:ext cx="4033093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545187" y="4136974"/>
            <a:ext cx="2880098" cy="6048673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x 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 x 1 = 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 x 2 = 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 x 3 = 6</a:t>
            </a:r>
            <a:endParaRPr lang="ko-KR" altLang="en-US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 x 4 = 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 x 5 = 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 x 6 = 12</a:t>
            </a:r>
            <a:endParaRPr lang="ko-KR" altLang="en-US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 x 7 = 14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 x 8 = 16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 x 9 = 18</a:t>
            </a:r>
            <a:endParaRPr lang="ko-KR" altLang="en-US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66337" y="2452917"/>
            <a:ext cx="720013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2~9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까지의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숫자중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하나의 숫자를 입력 받아 구구단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x n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단을 출력하는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866313" y="4109596"/>
            <a:ext cx="7200154" cy="6048673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4032250" cy="604867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pt-BR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4186147" y="4136974"/>
              <a:ext cx="2880320" cy="6021295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2~9 = 3    # 3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단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x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3 x 1 =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3 x 2 = 6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3 x 3 = 9</a:t>
              </a:r>
              <a:endParaRPr lang="ko-KR" altLang="en-US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3 x 4 = 12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3 x 5 = 15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3 x 6 = 18</a:t>
              </a:r>
              <a:endParaRPr lang="ko-KR" altLang="en-US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3 x 7 = 21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3 x 8 = 24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3 x 9 = 27</a:t>
              </a:r>
              <a:endParaRPr lang="ko-KR" altLang="en-US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76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Swap(</a:t>
            </a:r>
            <a:r>
              <a:rPr lang="ko-KR" altLang="en-US" dirty="0"/>
              <a:t>교환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입출력 </a:t>
            </a:r>
            <a:r>
              <a:rPr lang="en-US" altLang="ko-KR" dirty="0"/>
              <a:t>: #3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720080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곱셈 연산자를 사용하여 구구단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단을 출력하는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6" y="4136974"/>
            <a:ext cx="4033093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print(“x 2”)</a:t>
            </a:r>
            <a:endParaRPr lang="pt-BR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print('2 x 1 =', 2*1)</a:t>
            </a:r>
          </a:p>
          <a:p>
            <a:pPr>
              <a:lnSpc>
                <a:spcPct val="150000"/>
              </a:lnSpc>
            </a:pPr>
            <a:r>
              <a:rPr lang="pt-BR" altLang="ko-KR" sz="2000" b="1" dirty="0">
                <a:solidFill>
                  <a:schemeClr val="tx1"/>
                </a:solidFill>
              </a:rPr>
              <a:t>print('2 x 2 =', 2*2)</a:t>
            </a:r>
          </a:p>
          <a:p>
            <a:pPr>
              <a:lnSpc>
                <a:spcPct val="150000"/>
              </a:lnSpc>
            </a:pPr>
            <a:r>
              <a:rPr lang="pt-BR" altLang="ko-KR" sz="2000" b="1" dirty="0">
                <a:solidFill>
                  <a:schemeClr val="tx1"/>
                </a:solidFill>
              </a:rPr>
              <a:t>print('2 x 3 =', 2*3)</a:t>
            </a:r>
          </a:p>
          <a:p>
            <a:pPr>
              <a:lnSpc>
                <a:spcPct val="150000"/>
              </a:lnSpc>
            </a:pPr>
            <a:r>
              <a:rPr lang="pt-BR" altLang="ko-KR" sz="2000" b="1" dirty="0">
                <a:solidFill>
                  <a:schemeClr val="tx1"/>
                </a:solidFill>
              </a:rPr>
              <a:t>print('2 x 4 =', 2*4)</a:t>
            </a:r>
          </a:p>
          <a:p>
            <a:pPr>
              <a:lnSpc>
                <a:spcPct val="150000"/>
              </a:lnSpc>
            </a:pPr>
            <a:r>
              <a:rPr lang="pt-BR" altLang="ko-KR" sz="2000" b="1" dirty="0">
                <a:solidFill>
                  <a:schemeClr val="tx1"/>
                </a:solidFill>
              </a:rPr>
              <a:t>print('2 x 5 =', 2*5)</a:t>
            </a:r>
          </a:p>
          <a:p>
            <a:pPr>
              <a:lnSpc>
                <a:spcPct val="150000"/>
              </a:lnSpc>
            </a:pPr>
            <a:r>
              <a:rPr lang="pt-BR" altLang="ko-KR" sz="2000" b="1" dirty="0">
                <a:solidFill>
                  <a:schemeClr val="tx1"/>
                </a:solidFill>
              </a:rPr>
              <a:t>print('2 x 6 =', 2*6)</a:t>
            </a:r>
          </a:p>
          <a:p>
            <a:pPr>
              <a:lnSpc>
                <a:spcPct val="150000"/>
              </a:lnSpc>
            </a:pPr>
            <a:r>
              <a:rPr lang="pt-BR" altLang="ko-KR" sz="2000" b="1" dirty="0">
                <a:solidFill>
                  <a:schemeClr val="tx1"/>
                </a:solidFill>
              </a:rPr>
              <a:t>print('2 x 7 =', 2*7)</a:t>
            </a:r>
          </a:p>
          <a:p>
            <a:pPr>
              <a:lnSpc>
                <a:spcPct val="150000"/>
              </a:lnSpc>
            </a:pPr>
            <a:r>
              <a:rPr lang="pt-BR" altLang="ko-KR" sz="2000" b="1" dirty="0">
                <a:solidFill>
                  <a:schemeClr val="tx1"/>
                </a:solidFill>
              </a:rPr>
              <a:t>print('2 x 8 =', 2*8)</a:t>
            </a:r>
          </a:p>
          <a:p>
            <a:pPr>
              <a:lnSpc>
                <a:spcPct val="150000"/>
              </a:lnSpc>
            </a:pPr>
            <a:r>
              <a:rPr lang="pt-BR" altLang="ko-KR" sz="2000" b="1" dirty="0">
                <a:solidFill>
                  <a:schemeClr val="tx1"/>
                </a:solidFill>
              </a:rPr>
              <a:t>print('2 x 9 =', 2*9)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545187" y="4136974"/>
            <a:ext cx="2880098" cy="6048673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x 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 x 1 = 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 x 2 = 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 x 3 = 6</a:t>
            </a:r>
            <a:endParaRPr lang="ko-KR" altLang="en-US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 x 4 = 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 x 5 = 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 x 6 = 12</a:t>
            </a:r>
            <a:endParaRPr lang="ko-KR" altLang="en-US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 x 7 = 14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 x 8 = 16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 x 9 = 18</a:t>
            </a:r>
            <a:endParaRPr lang="ko-KR" altLang="en-US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66337" y="2452917"/>
            <a:ext cx="720013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2~9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까지의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숫자중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하나의 숫자를 입력 받아 구구단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x n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단을 출력하는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866313" y="4109596"/>
            <a:ext cx="7200154" cy="6048673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4032250" cy="604867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 = </a:t>
              </a:r>
              <a:r>
                <a:rPr lang="en-US" altLang="ko-KR" sz="2000" b="1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(input(‘2~9 = ’))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print()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print(“x %d” %n)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print(‘%d x 1 = %d‘ %(n, n*1))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2000" b="1" dirty="0">
                  <a:solidFill>
                    <a:schemeClr val="tx1"/>
                  </a:solidFill>
                </a:rPr>
                <a:t>print(‘%d x 2 = %d‘ %(n, n*2))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2000" b="1" dirty="0">
                  <a:solidFill>
                    <a:schemeClr val="tx1"/>
                  </a:solidFill>
                </a:rPr>
                <a:t>print(‘%d x 3 = %d‘ %(n, n*3))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2000" b="1" dirty="0">
                  <a:solidFill>
                    <a:schemeClr val="tx1"/>
                  </a:solidFill>
                </a:rPr>
                <a:t>print(‘%d x 4 = %d‘ %(n, n*4))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2000" b="1" dirty="0">
                  <a:solidFill>
                    <a:schemeClr val="tx1"/>
                  </a:solidFill>
                </a:rPr>
                <a:t>print(‘%d x 5 = %d‘ %(n, n*5))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2000" b="1" dirty="0">
                  <a:solidFill>
                    <a:schemeClr val="tx1"/>
                  </a:solidFill>
                </a:rPr>
                <a:t>print(‘%d x 6 = %d‘ %(n, n*6))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2000" b="1" dirty="0">
                  <a:solidFill>
                    <a:schemeClr val="tx1"/>
                  </a:solidFill>
                </a:rPr>
                <a:t>print(‘%d x 7 = %d‘ %(n, n*7))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2000" b="1" dirty="0">
                  <a:solidFill>
                    <a:schemeClr val="tx1"/>
                  </a:solidFill>
                </a:rPr>
                <a:t>print(‘%d x 8 = %d‘ %(n, n*8))</a:t>
              </a:r>
            </a:p>
            <a:p>
              <a:pPr>
                <a:lnSpc>
                  <a:spcPct val="150000"/>
                </a:lnSpc>
              </a:pPr>
              <a:r>
                <a:rPr lang="pt-BR" altLang="ko-KR" sz="2000" b="1" dirty="0">
                  <a:solidFill>
                    <a:schemeClr val="tx1"/>
                  </a:solidFill>
                </a:rPr>
                <a:t>print(‘%d x 9 = %d‘ %(n, n*9))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4186147" y="4136974"/>
              <a:ext cx="2880320" cy="6021295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2~9 = 3    # 3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단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x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3 x 1 =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3 x 2 = 6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3 x 3 = 9</a:t>
              </a:r>
              <a:endParaRPr lang="ko-KR" altLang="en-US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3 x 4 = 12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3 x 5 = 15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3 x 6 = 18</a:t>
              </a:r>
              <a:endParaRPr lang="ko-KR" altLang="en-US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3 x 7 = 21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3 x 8 = 24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3 x 9 = 27</a:t>
              </a:r>
              <a:endParaRPr lang="ko-KR" altLang="en-US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14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예시 문제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457455"/>
            <a:ext cx="5987227" cy="165688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242035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531367" y="4425006"/>
            <a:ext cx="11596781" cy="3815707"/>
            <a:chOff x="3531367" y="2942540"/>
            <a:chExt cx="11596781" cy="5082867"/>
          </a:xfrm>
        </p:grpSpPr>
        <p:sp>
          <p:nvSpPr>
            <p:cNvPr id="9" name="직사각형 8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예제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  Card Game</a:t>
              </a:r>
            </a:p>
            <a:p>
              <a:pPr marL="642996">
                <a:lnSpc>
                  <a:spcPct val="200000"/>
                </a:lnSpc>
              </a:pP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예제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  Big Sale Event</a:t>
              </a:r>
            </a:p>
            <a:p>
              <a:pPr marL="642996">
                <a:lnSpc>
                  <a:spcPct val="200000"/>
                </a:lnSpc>
              </a:pPr>
              <a:r>
                <a:rPr lang="ko-KR" altLang="en-US" sz="36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예제 </a:t>
              </a:r>
              <a:r>
                <a:rPr lang="en-US" altLang="ko-KR" sz="36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3  Ball-Dice Game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3600">
                <a:solidFill>
                  <a:srgbClr val="002060"/>
                </a:solidFill>
                <a:latin typeface="+mn-ea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312939" y="2984847"/>
            <a:ext cx="11593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예시 문제</a:t>
            </a:r>
          </a:p>
        </p:txBody>
      </p:sp>
    </p:spTree>
    <p:extLst>
      <p:ext uri="{BB962C8B-B14F-4D97-AF65-F5344CB8AC3E}">
        <p14:creationId xmlns:p14="http://schemas.microsoft.com/office/powerpoint/2010/main" val="406573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C00000"/>
                </a:solidFill>
              </a:rPr>
              <a:t>예시 </a:t>
            </a:r>
            <a:r>
              <a:rPr lang="ko-KR" altLang="en-US" dirty="0">
                <a:solidFill>
                  <a:srgbClr val="C00000"/>
                </a:solidFill>
              </a:rPr>
              <a:t>문제</a:t>
            </a:r>
            <a:r>
              <a:rPr lang="en-US" altLang="ko-KR" sz="3600" dirty="0">
                <a:solidFill>
                  <a:srgbClr val="C00000"/>
                </a:solidFill>
              </a:rPr>
              <a:t> : </a:t>
            </a:r>
            <a:r>
              <a:rPr lang="en-US" altLang="ko-KR" sz="3600" dirty="0"/>
              <a:t>Card Game</a:t>
            </a:r>
            <a:r>
              <a:rPr lang="ko-KR" altLang="en-US" sz="3600" dirty="0"/>
              <a:t> </a:t>
            </a:r>
            <a:r>
              <a:rPr lang="en-US" altLang="ko-KR" sz="3600" dirty="0"/>
              <a:t>: </a:t>
            </a:r>
            <a:r>
              <a:rPr lang="ko-KR" altLang="en-US" sz="3600" dirty="0"/>
              <a:t>레벨 </a:t>
            </a:r>
            <a:r>
              <a:rPr lang="en-US" altLang="ko-KR" sz="3600" dirty="0"/>
              <a:t>#1 (</a:t>
            </a:r>
            <a:r>
              <a:rPr lang="ko-KR" altLang="en-US" sz="3600" dirty="0"/>
              <a:t>문제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4825" y="2481264"/>
            <a:ext cx="17281722" cy="1943099"/>
          </a:xfrm>
          <a:prstGeom prst="roundRect">
            <a:avLst>
              <a:gd name="adj" fmla="val 1621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철수는 친구들과 재미있게 놀기 위하여 간단한 카드 게임을 제작하려고 한다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 ~ 10 </a:t>
            </a:r>
            <a:r>
              <a:rPr lang="ko-KR" altLang="en-US" sz="2000" b="1" dirty="0">
                <a:solidFill>
                  <a:schemeClr val="tx1"/>
                </a:solidFill>
              </a:rPr>
              <a:t>까지의 카드 중 두 개를 입력 받아 합 또는 나머지를 카드 점수라고 한다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카드 점수를 출력하는 프로그램</a:t>
            </a:r>
            <a:r>
              <a: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</a:t>
            </a:r>
            <a:r>
              <a:rPr lang="ko-KR" altLang="en-US" sz="2000" b="1" dirty="0">
                <a:solidFill>
                  <a:schemeClr val="tx1"/>
                </a:solidFill>
              </a:rPr>
              <a:t>아래 실행 순서를 참조하여 작성하라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825" y="4713288"/>
            <a:ext cx="17281722" cy="5472113"/>
          </a:xfrm>
          <a:prstGeom prst="roundRect">
            <a:avLst>
              <a:gd name="adj" fmla="val 746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Step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1) 1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번째 카드 번호를 입력 받는다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(2~10)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Step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2) 2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번째 카드 번호를 입력 받는다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(2~10)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Step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3) 1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번째 카드와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번째 카드를 합을 계산하고 출력한다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Step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4) 1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번째 카드와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번째 카드를 합을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10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나눈 나머지를 계산하고 출력한다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4"/>
          <p:cNvGrpSpPr>
            <a:grpSpLocks noChangeAspect="1"/>
          </p:cNvGrpSpPr>
          <p:nvPr/>
        </p:nvGrpSpPr>
        <p:grpSpPr>
          <a:xfrm>
            <a:off x="727365" y="7593359"/>
            <a:ext cx="2737277" cy="2405881"/>
            <a:chOff x="8425507" y="7008584"/>
            <a:chExt cx="3649703" cy="3207841"/>
          </a:xfrm>
        </p:grpSpPr>
        <p:grpSp>
          <p:nvGrpSpPr>
            <p:cNvPr id="6" name="그룹 5"/>
            <p:cNvGrpSpPr>
              <a:grpSpLocks noChangeAspect="1"/>
            </p:cNvGrpSpPr>
            <p:nvPr/>
          </p:nvGrpSpPr>
          <p:grpSpPr>
            <a:xfrm>
              <a:off x="8425507" y="7008584"/>
              <a:ext cx="3649703" cy="2592000"/>
              <a:chOff x="3444143" y="3218933"/>
              <a:chExt cx="4562129" cy="3240000"/>
            </a:xfrm>
          </p:grpSpPr>
          <p:pic>
            <p:nvPicPr>
              <p:cNvPr id="7" name="Picture 2" descr="C:\Users\obs\Desktop\Python\Python_예제유제\card\c_7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4143" y="3218933"/>
                <a:ext cx="2173052" cy="32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3" descr="C:\Users\obs\Desktop\Python\Python_예제유제\card\d_8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33220" y="3218933"/>
                <a:ext cx="2173052" cy="32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직사각형 13"/>
            <p:cNvSpPr/>
            <p:nvPr/>
          </p:nvSpPr>
          <p:spPr>
            <a:xfrm>
              <a:off x="9361611" y="9600872"/>
              <a:ext cx="1785104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7+8=15</a:t>
              </a:r>
              <a:endParaRPr lang="ko-KR" altLang="en-US" sz="2400" dirty="0"/>
            </a:p>
          </p:txBody>
        </p:sp>
      </p:grpSp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4327765" y="7631696"/>
            <a:ext cx="2729590" cy="2409206"/>
            <a:chOff x="13970123" y="7004150"/>
            <a:chExt cx="3639453" cy="3212275"/>
          </a:xfrm>
        </p:grpSpPr>
        <p:grpSp>
          <p:nvGrpSpPr>
            <p:cNvPr id="11" name="그룹 10"/>
            <p:cNvGrpSpPr>
              <a:grpSpLocks noChangeAspect="1"/>
            </p:cNvGrpSpPr>
            <p:nvPr/>
          </p:nvGrpSpPr>
          <p:grpSpPr>
            <a:xfrm>
              <a:off x="13970123" y="7004150"/>
              <a:ext cx="3639453" cy="2592000"/>
              <a:chOff x="10140887" y="3200871"/>
              <a:chExt cx="4549316" cy="3240000"/>
            </a:xfrm>
          </p:grpSpPr>
          <p:pic>
            <p:nvPicPr>
              <p:cNvPr id="12" name="Picture 7" descr="C:\Users\obs\Desktop\Python\Python_예제유제\card\h_2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40887" y="3200871"/>
                <a:ext cx="2173052" cy="32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C:\Users\obs\Desktop\Python\Python_예제유제\card\s_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17151" y="3200871"/>
                <a:ext cx="2173052" cy="32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직사각형 14"/>
            <p:cNvSpPr/>
            <p:nvPr/>
          </p:nvSpPr>
          <p:spPr>
            <a:xfrm>
              <a:off x="15050243" y="9600872"/>
              <a:ext cx="1547860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2+5=7</a:t>
              </a:r>
              <a:endParaRPr lang="ko-KR" altLang="en-US" sz="2400" dirty="0"/>
            </a:p>
          </p:txBody>
        </p:sp>
      </p:grpSp>
      <p:grpSp>
        <p:nvGrpSpPr>
          <p:cNvPr id="21" name="그룹 20"/>
          <p:cNvGrpSpPr>
            <a:grpSpLocks noChangeAspect="1"/>
          </p:cNvGrpSpPr>
          <p:nvPr/>
        </p:nvGrpSpPr>
        <p:grpSpPr>
          <a:xfrm>
            <a:off x="16781792" y="1076743"/>
            <a:ext cx="1364795" cy="972000"/>
            <a:chOff x="10140887" y="3200871"/>
            <a:chExt cx="4549316" cy="3240000"/>
          </a:xfrm>
        </p:grpSpPr>
        <p:pic>
          <p:nvPicPr>
            <p:cNvPr id="22" name="Picture 7" descr="C:\Users\obs\Desktop\Python\Python_예제유제\card\h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0887" y="3200871"/>
              <a:ext cx="2173052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C:\Users\obs\Desktop\Python\Python_예제유제\card\s_5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7151" y="3200871"/>
              <a:ext cx="2173052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11233819" y="7617170"/>
            <a:ext cx="2737277" cy="2405881"/>
            <a:chOff x="8458462" y="7008584"/>
            <a:chExt cx="3649703" cy="3207841"/>
          </a:xfrm>
        </p:grpSpPr>
        <p:grpSp>
          <p:nvGrpSpPr>
            <p:cNvPr id="20" name="그룹 19"/>
            <p:cNvGrpSpPr>
              <a:grpSpLocks noChangeAspect="1"/>
            </p:cNvGrpSpPr>
            <p:nvPr/>
          </p:nvGrpSpPr>
          <p:grpSpPr>
            <a:xfrm>
              <a:off x="8458462" y="7008584"/>
              <a:ext cx="3649703" cy="2592000"/>
              <a:chOff x="3444143" y="3218933"/>
              <a:chExt cx="4562129" cy="3240000"/>
            </a:xfrm>
          </p:grpSpPr>
          <p:pic>
            <p:nvPicPr>
              <p:cNvPr id="25" name="Picture 2" descr="C:\Users\obs\Desktop\Python\Python_예제유제\card\c_7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4143" y="3218933"/>
                <a:ext cx="2173052" cy="32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3" descr="C:\Users\obs\Desktop\Python\Python_예제유제\card\d_8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33220" y="3218933"/>
                <a:ext cx="2173052" cy="32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4" name="직사각형 23"/>
            <p:cNvSpPr/>
            <p:nvPr/>
          </p:nvSpPr>
          <p:spPr>
            <a:xfrm>
              <a:off x="8962518" y="9600872"/>
              <a:ext cx="2676375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(7+8)%10=5</a:t>
              </a:r>
              <a:endParaRPr lang="ko-KR" altLang="en-US" sz="2400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14834219" y="7655507"/>
            <a:ext cx="2729590" cy="2409206"/>
            <a:chOff x="14003078" y="7004150"/>
            <a:chExt cx="3639453" cy="3212275"/>
          </a:xfrm>
        </p:grpSpPr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>
              <a:off x="14003078" y="7004150"/>
              <a:ext cx="3639453" cy="2592000"/>
              <a:chOff x="10140887" y="3200871"/>
              <a:chExt cx="4549316" cy="3240000"/>
            </a:xfrm>
          </p:grpSpPr>
          <p:pic>
            <p:nvPicPr>
              <p:cNvPr id="30" name="Picture 7" descr="C:\Users\obs\Desktop\Python\Python_예제유제\card\h_2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40887" y="3200871"/>
                <a:ext cx="2173052" cy="32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6" descr="C:\Users\obs\Desktop\Python\Python_예제유제\card\s_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17151" y="3200871"/>
                <a:ext cx="2173052" cy="32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직사각형 28"/>
            <p:cNvSpPr/>
            <p:nvPr/>
          </p:nvSpPr>
          <p:spPr>
            <a:xfrm>
              <a:off x="14507134" y="9600872"/>
              <a:ext cx="2676374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(2+5)%10=7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예시 문제</a:t>
            </a:r>
            <a:r>
              <a:rPr lang="en-US" altLang="ko-KR" dirty="0">
                <a:solidFill>
                  <a:srgbClr val="C00000"/>
                </a:solidFill>
              </a:rPr>
              <a:t> : </a:t>
            </a:r>
            <a:r>
              <a:rPr lang="en-US" altLang="ko-KR" dirty="0"/>
              <a:t>Card Game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레벨 </a:t>
            </a:r>
            <a:r>
              <a:rPr lang="en-US" altLang="ko-KR" dirty="0"/>
              <a:t>#1 (</a:t>
            </a:r>
            <a:r>
              <a:rPr lang="ko-KR" altLang="en-US" dirty="0"/>
              <a:t>프로그램 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08683" y="2481264"/>
            <a:ext cx="7920881" cy="7704138"/>
          </a:xfrm>
          <a:prstGeom prst="roundRect">
            <a:avLst>
              <a:gd name="adj" fmla="val 746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print("*** Start Card Game (Level #1) ***")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i="1" dirty="0">
                <a:solidFill>
                  <a:schemeClr val="tx1"/>
                </a:solidFill>
              </a:rPr>
              <a:t># </a:t>
            </a:r>
            <a:r>
              <a:rPr lang="ko-KR" altLang="en-US" sz="2000" b="1" i="1" dirty="0">
                <a:solidFill>
                  <a:schemeClr val="tx1"/>
                </a:solidFill>
              </a:rPr>
              <a:t>입력</a:t>
            </a:r>
            <a:br>
              <a:rPr lang="ko-KR" altLang="en-US" sz="2000" b="1" i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print("*** Input ***")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card1 = </a:t>
            </a:r>
            <a:r>
              <a:rPr lang="en-US" altLang="ko-KR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(input("Card1 (2~10) = "))</a:t>
            </a:r>
            <a:b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card2 = </a:t>
            </a:r>
            <a:r>
              <a:rPr lang="en-US" altLang="ko-KR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(input("Card2 (2~10) = "))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i="1" dirty="0">
                <a:solidFill>
                  <a:schemeClr val="tx1"/>
                </a:solidFill>
              </a:rPr>
              <a:t># </a:t>
            </a:r>
            <a:r>
              <a:rPr lang="ko-KR" altLang="en-US" sz="2000" b="1" i="1" dirty="0">
                <a:solidFill>
                  <a:schemeClr val="tx1"/>
                </a:solidFill>
              </a:rPr>
              <a:t>산술 연산</a:t>
            </a:r>
            <a:br>
              <a:rPr lang="ko-KR" altLang="en-US" sz="2000" b="1" i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score1 = card1 + card2</a:t>
            </a:r>
            <a:b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score2 = (card1 + card2) % 10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i="1" dirty="0">
                <a:solidFill>
                  <a:schemeClr val="tx1"/>
                </a:solidFill>
              </a:rPr>
              <a:t># </a:t>
            </a:r>
            <a:r>
              <a:rPr lang="ko-KR" altLang="en-US" sz="2000" b="1" i="1" dirty="0">
                <a:solidFill>
                  <a:schemeClr val="tx1"/>
                </a:solidFill>
              </a:rPr>
              <a:t>출력</a:t>
            </a:r>
            <a:br>
              <a:rPr lang="ko-KR" altLang="en-US" sz="2000" b="1" i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print("*** Result ***")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print("Score1 = %d + %d = %d" %(card1, card2, score1))</a:t>
            </a:r>
            <a:b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print("Score2 = (%d + %d) %% 10 = %d" %(card1, card2, score2))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print("*** Stop Card Game (Level #1) ***")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320329" y="2481509"/>
            <a:ext cx="7962162" cy="7704138"/>
          </a:xfrm>
          <a:prstGeom prst="roundRect">
            <a:avLst>
              <a:gd name="adj" fmla="val 746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*** Start Card Game (Level #1) ***</a:t>
            </a: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*** Input ***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Card1 (2~10) = 6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Card2 (2~10) = 9</a:t>
            </a: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*** Result ***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Score1 = 6 + 9 = 15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Score2 = (6 + 9) % 10 = 5</a:t>
            </a: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*** Stop Card Game (Level #1) ***</a:t>
            </a:r>
          </a:p>
        </p:txBody>
      </p:sp>
      <p:grpSp>
        <p:nvGrpSpPr>
          <p:cNvPr id="7" name="그룹 6"/>
          <p:cNvGrpSpPr>
            <a:grpSpLocks noChangeAspect="1"/>
          </p:cNvGrpSpPr>
          <p:nvPr/>
        </p:nvGrpSpPr>
        <p:grpSpPr>
          <a:xfrm>
            <a:off x="16781792" y="1076743"/>
            <a:ext cx="1364795" cy="972000"/>
            <a:chOff x="10140887" y="3200871"/>
            <a:chExt cx="4549316" cy="3240000"/>
          </a:xfrm>
        </p:grpSpPr>
        <p:pic>
          <p:nvPicPr>
            <p:cNvPr id="8" name="Picture 7" descr="C:\Users\obs\Desktop\Python\Python_예제유제\card\h_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0887" y="3200871"/>
              <a:ext cx="2173052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C:\Users\obs\Desktop\Python\Python_예제유제\card\s_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7151" y="3200871"/>
              <a:ext cx="2173052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0391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596207"/>
            <a:ext cx="5987227" cy="1656888"/>
          </a:xfrm>
          <a:prstGeom prst="rect">
            <a:avLst/>
          </a:prstGeom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169711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531367" y="1400671"/>
            <a:ext cx="11596781" cy="8023980"/>
            <a:chOff x="3531367" y="2942540"/>
            <a:chExt cx="11596781" cy="5082867"/>
          </a:xfrm>
        </p:grpSpPr>
        <p:sp>
          <p:nvSpPr>
            <p:cNvPr id="14" name="직사각형 13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1. OT &amp;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변수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연산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입출력 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2.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산술 연산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 err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조건문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(if, elif, else)</a:t>
              </a: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3. </a:t>
              </a:r>
              <a:r>
                <a:rPr lang="ko-KR" altLang="en-US" sz="36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반복문</a:t>
              </a:r>
              <a:r>
                <a:rPr lang="ko-KR" alt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en-US" altLang="ko-KR" sz="36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While+for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4.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함수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+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리스트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175000"/>
                </a:lnSpc>
              </a:pPr>
              <a:endParaRPr lang="ko-KR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8" name="제목 2"/>
          <p:cNvSpPr txBox="1">
            <a:spLocks/>
          </p:cNvSpPr>
          <p:nvPr/>
        </p:nvSpPr>
        <p:spPr>
          <a:xfrm>
            <a:off x="459139" y="0"/>
            <a:ext cx="15312336" cy="931319"/>
          </a:xfrm>
          <a:prstGeom prst="rect">
            <a:avLst/>
          </a:prstGeom>
        </p:spPr>
        <p:txBody>
          <a:bodyPr lIns="163321" tIns="81660" rIns="163321" bIns="8166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757242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C00000"/>
                </a:solidFill>
              </a:rPr>
              <a:t>예제 </a:t>
            </a:r>
            <a:r>
              <a:rPr lang="ko-KR" altLang="en-US" dirty="0">
                <a:solidFill>
                  <a:srgbClr val="C00000"/>
                </a:solidFill>
              </a:rPr>
              <a:t>문제</a:t>
            </a:r>
            <a:r>
              <a:rPr lang="en-US" altLang="ko-KR" sz="3600" dirty="0">
                <a:solidFill>
                  <a:srgbClr val="C00000"/>
                </a:solidFill>
              </a:rPr>
              <a:t> 2 : </a:t>
            </a:r>
            <a:r>
              <a:rPr lang="en-US" altLang="ko-KR" sz="3600" dirty="0"/>
              <a:t>Big Sale Event : </a:t>
            </a:r>
            <a:r>
              <a:rPr lang="ko-KR" altLang="en-US" sz="3600" dirty="0"/>
              <a:t>레벨</a:t>
            </a:r>
            <a:r>
              <a:rPr lang="en-US" altLang="ko-KR" sz="3600" dirty="0"/>
              <a:t> #1 (</a:t>
            </a:r>
            <a:r>
              <a:rPr lang="ko-KR" altLang="en-US" sz="3600" dirty="0"/>
              <a:t>문제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4825" y="2481264"/>
            <a:ext cx="17281722" cy="1943099"/>
          </a:xfrm>
          <a:prstGeom prst="roundRect">
            <a:avLst>
              <a:gd name="adj" fmla="val 16215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백화점 식료품 코너에서 아래와 같이 채소를 판매 하고 있다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고객이 지불해야 할 총 금액을 출력하는 프로그램을 다음 실행 순서를 참고하여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825" y="4713288"/>
            <a:ext cx="17281722" cy="5472113"/>
          </a:xfrm>
          <a:prstGeom prst="roundRect">
            <a:avLst>
              <a:gd name="adj" fmla="val 746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Step 1)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배추 가격은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우하단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표와 같다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Step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구매한 배추 개수를 입력한다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Step 3)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할인 받기 전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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판매 가격 기준으로 지불해야 할 총 금액을 계산하여 출력한다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Step 4)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할인 받은 후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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할인 가격 기준으로 지불해야 할 총 금액을 계산하여 출력한다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Step 5)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총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할인 받은 금액을 계산하여 출력한다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871026"/>
              </p:ext>
            </p:extLst>
          </p:nvPr>
        </p:nvGraphicFramePr>
        <p:xfrm>
          <a:off x="9865667" y="7953399"/>
          <a:ext cx="7200798" cy="143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0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상품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상품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판매 가격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할인 가격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배추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5000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4500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556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예제 문제</a:t>
            </a:r>
            <a:r>
              <a:rPr lang="en-US" altLang="ko-KR" dirty="0">
                <a:solidFill>
                  <a:srgbClr val="C00000"/>
                </a:solidFill>
              </a:rPr>
              <a:t> 2 : </a:t>
            </a:r>
            <a:r>
              <a:rPr lang="en-US" altLang="ko-KR" dirty="0"/>
              <a:t>Big Sale Event : </a:t>
            </a:r>
            <a:r>
              <a:rPr lang="ko-KR" altLang="en-US" dirty="0"/>
              <a:t>레벨 </a:t>
            </a:r>
            <a:r>
              <a:rPr lang="en-US" altLang="ko-KR" dirty="0"/>
              <a:t>#1 (</a:t>
            </a:r>
            <a:r>
              <a:rPr lang="ko-KR" altLang="en-US" dirty="0"/>
              <a:t>프로그램 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0611" y="2481264"/>
            <a:ext cx="8640861" cy="7704138"/>
          </a:xfrm>
          <a:prstGeom prst="roundRect">
            <a:avLst>
              <a:gd name="adj" fmla="val 746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print ("*** Start Big Sale Event (Level #1) ***")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i="1" dirty="0">
                <a:solidFill>
                  <a:schemeClr val="tx1"/>
                </a:solidFill>
              </a:rPr>
              <a:t># </a:t>
            </a:r>
            <a:r>
              <a:rPr lang="ko-KR" altLang="en-US" sz="2000" b="1" i="1" dirty="0">
                <a:solidFill>
                  <a:schemeClr val="tx1"/>
                </a:solidFill>
              </a:rPr>
              <a:t>기본 데이터</a:t>
            </a:r>
            <a:br>
              <a:rPr lang="ko-KR" altLang="en-US" sz="2000" b="1" i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price1 = 5000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price2 = 4500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i="1" dirty="0">
                <a:solidFill>
                  <a:schemeClr val="tx1"/>
                </a:solidFill>
              </a:rPr>
              <a:t># </a:t>
            </a:r>
            <a:r>
              <a:rPr lang="ko-KR" altLang="en-US" sz="2000" b="1" i="1" dirty="0">
                <a:solidFill>
                  <a:schemeClr val="tx1"/>
                </a:solidFill>
              </a:rPr>
              <a:t>입력</a:t>
            </a:r>
            <a:br>
              <a:rPr lang="ko-KR" altLang="en-US" sz="2000" b="1" i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print("*** Input ***")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ko-K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(input("Input Goods </a:t>
            </a:r>
            <a:r>
              <a:rPr lang="en-US" altLang="ko-K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"))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i="1" dirty="0">
                <a:solidFill>
                  <a:schemeClr val="tx1"/>
                </a:solidFill>
              </a:rPr>
              <a:t># </a:t>
            </a:r>
            <a:r>
              <a:rPr lang="ko-KR" altLang="en-US" sz="2000" b="1" i="1" dirty="0">
                <a:solidFill>
                  <a:schemeClr val="tx1"/>
                </a:solidFill>
              </a:rPr>
              <a:t>산술 연산</a:t>
            </a:r>
            <a:br>
              <a:rPr lang="ko-KR" altLang="en-US" sz="2000" b="1" i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total1 = price1 * </a:t>
            </a:r>
            <a:r>
              <a:rPr lang="en-US" altLang="ko-KR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b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total2 = price2 * </a:t>
            </a:r>
            <a:r>
              <a:rPr lang="en-US" altLang="ko-KR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b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 = total1 - total2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i="1" dirty="0">
                <a:solidFill>
                  <a:schemeClr val="tx1"/>
                </a:solidFill>
              </a:rPr>
              <a:t># </a:t>
            </a:r>
            <a:r>
              <a:rPr lang="ko-KR" altLang="en-US" sz="2000" b="1" i="1" dirty="0">
                <a:solidFill>
                  <a:schemeClr val="tx1"/>
                </a:solidFill>
              </a:rPr>
              <a:t>출력</a:t>
            </a:r>
            <a:br>
              <a:rPr lang="ko-KR" altLang="en-US" sz="2000" b="1" i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print("*** Output ***")</a:t>
            </a:r>
            <a:r>
              <a:rPr lang="en-US" altLang="ko-KR" sz="2000" b="1" i="1" dirty="0">
                <a:solidFill>
                  <a:schemeClr val="tx1"/>
                </a:solidFill>
              </a:rPr>
              <a:t>#</a:t>
            </a:r>
            <a:br>
              <a:rPr lang="en-US" altLang="ko-KR" sz="2000" b="1" i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print("Total Price Normal =", total1)</a:t>
            </a:r>
            <a:b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print("Total Price Discount =", total2)</a:t>
            </a:r>
            <a:b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print("Difference =", differ)</a:t>
            </a:r>
          </a:p>
          <a:p>
            <a:pPr fontAlgn="base"/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print()</a:t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print ("*** Stop Big Sale Event (Level #1) ***")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9702" y="2481509"/>
            <a:ext cx="8640861" cy="7704138"/>
          </a:xfrm>
          <a:prstGeom prst="roundRect">
            <a:avLst>
              <a:gd name="adj" fmla="val 746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*** Start Big Sale Event (Level #1) ***</a:t>
            </a:r>
          </a:p>
          <a:p>
            <a:pPr fontAlgn="base"/>
            <a:endParaRPr lang="en-US" altLang="ko-KR" sz="2000" b="1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*** Input ***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Input Goods </a:t>
            </a:r>
            <a:r>
              <a:rPr lang="en-US" altLang="ko-KR" sz="2000" b="1" dirty="0" err="1">
                <a:solidFill>
                  <a:schemeClr val="tx1"/>
                </a:solidFill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</a:rPr>
              <a:t> = 3</a:t>
            </a:r>
          </a:p>
          <a:p>
            <a:pPr fontAlgn="base"/>
            <a:endParaRPr lang="en-US" altLang="ko-KR" sz="2000" b="1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*** Output ***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Total Price Normal = 15000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Total Price Discount = 13500</a:t>
            </a: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Difference = 1500</a:t>
            </a:r>
          </a:p>
          <a:p>
            <a:pPr fontAlgn="base"/>
            <a:endParaRPr lang="en-US" altLang="ko-KR" sz="2000" b="1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2000" b="1" dirty="0">
                <a:solidFill>
                  <a:schemeClr val="tx1"/>
                </a:solidFill>
              </a:rPr>
              <a:t>*** Stop Big Sale Event (Level #1) ***</a:t>
            </a:r>
          </a:p>
        </p:txBody>
      </p:sp>
      <p:grpSp>
        <p:nvGrpSpPr>
          <p:cNvPr id="7" name="그룹 6"/>
          <p:cNvGrpSpPr>
            <a:grpSpLocks noChangeAspect="1"/>
          </p:cNvGrpSpPr>
          <p:nvPr/>
        </p:nvGrpSpPr>
        <p:grpSpPr>
          <a:xfrm>
            <a:off x="16781792" y="1076743"/>
            <a:ext cx="1364795" cy="972000"/>
            <a:chOff x="10140887" y="3200871"/>
            <a:chExt cx="4549316" cy="3240000"/>
          </a:xfrm>
        </p:grpSpPr>
        <p:pic>
          <p:nvPicPr>
            <p:cNvPr id="8" name="Picture 7" descr="C:\Users\obs\Desktop\Python\Python_예제유제\card\h_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0887" y="3200871"/>
              <a:ext cx="2173052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C:\Users\obs\Desktop\Python\Python_예제유제\card\s_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7151" y="3200871"/>
              <a:ext cx="2173052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104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C00000"/>
                </a:solidFill>
              </a:rPr>
              <a:t>학습 내용 </a:t>
            </a:r>
            <a:r>
              <a:rPr lang="en-US" altLang="ko-KR" sz="3600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데이터와 변수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457455"/>
            <a:ext cx="5987227" cy="165688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242035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531367" y="2912840"/>
            <a:ext cx="11596781" cy="5327874"/>
            <a:chOff x="3531367" y="2942540"/>
            <a:chExt cx="11596781" cy="5082867"/>
          </a:xfrm>
        </p:grpSpPr>
        <p:sp>
          <p:nvSpPr>
            <p:cNvPr id="9" name="직사각형 8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1.1 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데이터와 변수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1.2 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산술 연산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1.3  Swap(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교환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1.4 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컴퓨터 구조 및 입출력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3600">
                <a:solidFill>
                  <a:srgbClr val="00206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54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데이터와 변수 </a:t>
            </a:r>
            <a:r>
              <a:rPr lang="en-US" altLang="ko-KR" dirty="0"/>
              <a:t>&amp; </a:t>
            </a:r>
            <a:r>
              <a:rPr lang="ko-KR" altLang="en-US" dirty="0"/>
              <a:t>산술 연산 </a:t>
            </a:r>
            <a:r>
              <a:rPr lang="en-US" altLang="ko-KR" dirty="0"/>
              <a:t>: #1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720080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n1 = 3,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n2 =2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가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주어졌을 때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사칙 연산을 수행하는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4033093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545187" y="4136974"/>
            <a:ext cx="2880098" cy="6048673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+ n2 = 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– n2 = 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* n2 = 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/ n2 = 1.5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66337" y="2452917"/>
            <a:ext cx="720013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n1 = 3,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n2 =2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가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주어졌을 때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연산자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**, //, %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를 수행하는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866313" y="4109596"/>
            <a:ext cx="7200154" cy="6048673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4032250" cy="604867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4186147" y="4136974"/>
              <a:ext cx="2880320" cy="6021295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n1 ** n2 = 9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n1 // n2 = 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n1 % n2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02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데이터와 변수 </a:t>
            </a:r>
            <a:r>
              <a:rPr lang="en-US" altLang="ko-KR" dirty="0"/>
              <a:t>&amp; </a:t>
            </a:r>
            <a:r>
              <a:rPr lang="ko-KR" altLang="en-US" dirty="0"/>
              <a:t>산술 연산 </a:t>
            </a:r>
            <a:r>
              <a:rPr lang="en-US" altLang="ko-KR" dirty="0"/>
              <a:t>: #1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720080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n1 = 3,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n2 =2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가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주어졌을 때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사칙 연산을 수행하는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4033093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n1 = 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n2 = 2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a = n1 + n2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b = n1 – n2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c = n1 * n2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d = n1 / n2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print(“n1 + n2 =“, a)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print(“n1 – n2 =“, b)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print(“n1 * n2 =“, c)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print(“n1 / n2 =“, d)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545187" y="4136974"/>
            <a:ext cx="2880098" cy="6048673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+ n2 = 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– n2 = 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* n2 = 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n1 / n2 = 1.5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66337" y="2452917"/>
            <a:ext cx="720013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n1 = 3,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n2 =2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가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주어졌을 때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연산자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**, //, %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를 수행하는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866313" y="4109596"/>
            <a:ext cx="7200154" cy="6048673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4032250" cy="604867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n1 =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n2 = 2</a:t>
              </a:r>
            </a:p>
            <a:p>
              <a:pPr>
                <a:lnSpc>
                  <a:spcPct val="150000"/>
                </a:lnSpc>
              </a:pPr>
              <a:endParaRPr lang="en-US" altLang="ko-KR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a = n1 ** n2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b = n1 // n2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c = n1 % n2</a:t>
              </a:r>
            </a:p>
            <a:p>
              <a:pPr>
                <a:lnSpc>
                  <a:spcPct val="150000"/>
                </a:lnSpc>
              </a:pPr>
              <a:endParaRPr lang="en-US" altLang="ko-KR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print(“n1 ** n2 =“, a)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print(“n1 // n2 =“, b)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print(“n1 % n2 =“, c)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4186147" y="4136974"/>
              <a:ext cx="2880320" cy="6021295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n1 ** n2 = 9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n1 // n2 = 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n1 % n2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57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데이터와 변수 </a:t>
            </a:r>
            <a:r>
              <a:rPr lang="en-US" altLang="ko-KR" dirty="0"/>
              <a:t>&amp; </a:t>
            </a:r>
            <a:r>
              <a:rPr lang="ko-KR" altLang="en-US" dirty="0"/>
              <a:t>산술 연산 </a:t>
            </a:r>
            <a:r>
              <a:rPr lang="en-US" altLang="ko-KR" dirty="0"/>
              <a:t>: #2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720080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반지름이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일 때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원 둘레의 길이를 구하는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원주율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3.14)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3744963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24707" y="8025407"/>
            <a:ext cx="7200578" cy="216024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Radius of circle = 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of circle = 12.56</a:t>
            </a:r>
            <a:endParaRPr lang="ko-KR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66337" y="2452917"/>
            <a:ext cx="720013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반지름이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일 때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원 넓이를 구하는 구하는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원주율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3.14)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866313" y="4109596"/>
            <a:ext cx="7200154" cy="6048673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7200154" cy="374496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9866313" y="7998029"/>
              <a:ext cx="7200154" cy="2160240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Radius of circle = 10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Area of circle = 314.0</a:t>
              </a:r>
              <a:endPara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150000"/>
                </a:lnSpc>
              </a:pP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78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데이터와 변수 </a:t>
            </a:r>
            <a:r>
              <a:rPr lang="en-US" altLang="ko-KR" dirty="0"/>
              <a:t>&amp; </a:t>
            </a:r>
            <a:r>
              <a:rPr lang="ko-KR" altLang="en-US" dirty="0"/>
              <a:t>산술 연산 </a:t>
            </a:r>
            <a:r>
              <a:rPr lang="en-US" altLang="ko-KR" dirty="0"/>
              <a:t>: #2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720080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반지름이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일 때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원 둘레의 길이를 구하는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원주율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3.14)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3744963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pi = 3.14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r = 2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= 2 * pi * r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print(“Radius of circle =“, r)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print(“Length of circle =“, length)</a:t>
            </a:r>
          </a:p>
          <a:p>
            <a:pPr>
              <a:lnSpc>
                <a:spcPct val="150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24707" y="8025407"/>
            <a:ext cx="7200578" cy="216024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Radius of circle = 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of circle = 12.56</a:t>
            </a:r>
            <a:endParaRPr lang="ko-KR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66337" y="2452917"/>
            <a:ext cx="720013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반지름이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일 때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원 넓이를 구하는 구하는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원주율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= 3.14)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866313" y="4109596"/>
            <a:ext cx="7200154" cy="6048673"/>
            <a:chOff x="9866313" y="4109596"/>
            <a:chExt cx="7200154" cy="60486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866313" y="4109596"/>
              <a:ext cx="7200154" cy="374496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pi = 3.14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r = 10</a:t>
              </a:r>
            </a:p>
            <a:p>
              <a:pPr>
                <a:lnSpc>
                  <a:spcPct val="150000"/>
                </a:lnSpc>
              </a:pPr>
              <a:endParaRPr lang="en-US" altLang="ko-KR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area = pi * r * r</a:t>
              </a:r>
            </a:p>
            <a:p>
              <a:pPr>
                <a:lnSpc>
                  <a:spcPct val="150000"/>
                </a:lnSpc>
              </a:pPr>
              <a:endParaRPr lang="en-US" altLang="ko-KR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print(“Radius of circle =“, r)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print(“Area of circle =“, area)</a:t>
              </a:r>
            </a:p>
            <a:p>
              <a:pPr>
                <a:lnSpc>
                  <a:spcPct val="150000"/>
                </a:lnSpc>
              </a:pP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9866313" y="7998029"/>
              <a:ext cx="7200154" cy="2160240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Radius of circle = 10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Area of circle = 314.0</a:t>
              </a:r>
              <a:endPara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150000"/>
                </a:lnSpc>
              </a:pP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40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데이터와 변수 </a:t>
            </a:r>
            <a:r>
              <a:rPr lang="en-US" altLang="ko-KR" dirty="0"/>
              <a:t>&amp; </a:t>
            </a:r>
            <a:r>
              <a:rPr lang="ko-KR" altLang="en-US" dirty="0"/>
              <a:t>산술 연산 </a:t>
            </a:r>
            <a:r>
              <a:rPr lang="en-US" altLang="ko-KR" dirty="0"/>
              <a:t>: #3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720080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result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을 대입하고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1, 2, 3, 4, 5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값을 차례대로 더하는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+=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복합 대입 연산자를 사용하라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.)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66337" y="2452917"/>
            <a:ext cx="720013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result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을 대입하고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1, 2, 3, 4, 5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값을 차례대로 곱하는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*=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복합 대입 연산자를 사용하라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4707" y="4136974"/>
            <a:ext cx="7200578" cy="3744963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24707" y="8025407"/>
            <a:ext cx="7200578" cy="216024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= 15</a:t>
            </a:r>
            <a:endParaRPr lang="ko-KR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5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866313" y="4109596"/>
            <a:ext cx="7200154" cy="6048673"/>
            <a:chOff x="9866313" y="4109596"/>
            <a:chExt cx="7200154" cy="6048673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9866313" y="4109596"/>
              <a:ext cx="7200154" cy="374496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866313" y="7998029"/>
              <a:ext cx="7200154" cy="2160240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Result</a:t>
              </a:r>
              <a:r>
                <a:rPr lang="ko-KR" alt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 120</a:t>
              </a:r>
              <a:endPara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456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1.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산술 연산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데이터와 변수 </a:t>
            </a:r>
            <a:r>
              <a:rPr lang="en-US" altLang="ko-KR" dirty="0"/>
              <a:t>&amp; </a:t>
            </a:r>
            <a:r>
              <a:rPr lang="ko-KR" altLang="en-US" dirty="0"/>
              <a:t>산술 연산 </a:t>
            </a:r>
            <a:r>
              <a:rPr lang="en-US" altLang="ko-KR" dirty="0"/>
              <a:t>: #3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720080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result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을 대입하고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1, 2, 3, 4, 5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값을 차례대로 더하는 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+=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복합 대입 연산자를 사용하라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.)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66337" y="2452917"/>
            <a:ext cx="720013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result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을 대입하고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1, 2, 3, 4, 5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값을 차례대로 곱하는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프로그램을 작성하라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*=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복합 대입 연산자를 사용하라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4707" y="4136974"/>
            <a:ext cx="7200578" cy="3744963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result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= 0</a:t>
            </a:r>
          </a:p>
          <a:p>
            <a:pPr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result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+= 1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result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+= 2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result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+= 3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result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+= 4</a:t>
            </a: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result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+= 5</a:t>
            </a:r>
          </a:p>
          <a:p>
            <a:pPr>
              <a:lnSpc>
                <a:spcPct val="125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print(“Result =“, result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24707" y="8025407"/>
            <a:ext cx="7200578" cy="216024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5000"/>
              </a:lnSpc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= 15</a:t>
            </a:r>
            <a:endParaRPr lang="ko-KR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5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866313" y="4109596"/>
            <a:ext cx="7200154" cy="6048673"/>
            <a:chOff x="9866313" y="4109596"/>
            <a:chExt cx="7200154" cy="6048673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9866313" y="4109596"/>
              <a:ext cx="7200154" cy="3744963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result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= 1</a:t>
              </a:r>
            </a:p>
            <a:p>
              <a:pPr>
                <a:lnSpc>
                  <a:spcPct val="125000"/>
                </a:lnSpc>
              </a:pPr>
              <a:endParaRPr lang="en-US" altLang="ko-KR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result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*= 1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result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*= 2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result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*= 3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result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*= 4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result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*= 5</a:t>
              </a:r>
            </a:p>
            <a:p>
              <a:pPr>
                <a:lnSpc>
                  <a:spcPct val="125000"/>
                </a:lnSpc>
              </a:pPr>
              <a:endParaRPr lang="en-US" altLang="ko-KR" sz="2000" b="1" dirty="0">
                <a:solidFill>
                  <a:schemeClr val="tx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print(“Result =“, result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25000"/>
                </a:lnSpc>
              </a:pP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866313" y="7998029"/>
              <a:ext cx="7200154" cy="2160240"/>
            </a:xfrm>
            <a:prstGeom prst="roundRect">
              <a:avLst>
                <a:gd name="adj" fmla="val 704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5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Result</a:t>
              </a:r>
              <a:r>
                <a:rPr lang="ko-KR" alt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 120</a:t>
              </a:r>
              <a:endPara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6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7286</TotalTime>
  <Words>2514</Words>
  <Application>Microsoft Office PowerPoint</Application>
  <PresentationFormat>사용자 지정</PresentationFormat>
  <Paragraphs>352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나눔고딕</vt:lpstr>
      <vt:lpstr>나눔바른고딕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Chapter 1. 변수, 산술 연산, 입출력</vt:lpstr>
      <vt:lpstr>Chapter 1. 변수, 산술 연산, 입출력</vt:lpstr>
      <vt:lpstr>Chapter 1. 변수, 산술 연산, 입출력</vt:lpstr>
      <vt:lpstr>Chapter 1. 변수, 산술 연산, 입출력</vt:lpstr>
      <vt:lpstr>Chapter 1. 변수, 산술 연산, 입출력</vt:lpstr>
      <vt:lpstr>Chapter 1. 변수, 산술 연산, 입출력</vt:lpstr>
      <vt:lpstr>Chapter 1. 변수, 산술 연산, 입출력</vt:lpstr>
      <vt:lpstr>Chapter 1. 변수, 산술 연산, 입출력</vt:lpstr>
      <vt:lpstr>Chapter 1. 변수, 산술 연산, 입출력</vt:lpstr>
      <vt:lpstr>Chapter 1. 변수, 산술 연산, 입출력</vt:lpstr>
      <vt:lpstr>Chapter 1. 변수, 산술 연산, 입출력</vt:lpstr>
      <vt:lpstr>Chapter 1. 변수, 산술 연산, 입출력</vt:lpstr>
      <vt:lpstr>Chapter 1. 변수, 산술 연산, 입출력</vt:lpstr>
      <vt:lpstr>Chapter 1. 변수, 산술 연산, 입출력</vt:lpstr>
      <vt:lpstr>Chapter 1. 변수, 산술 연산, 입출력</vt:lpstr>
      <vt:lpstr>Chapter 1. 변수, 산술 연산, 입출력</vt:lpstr>
      <vt:lpstr>Chapter 1. 변수, 산술 연산, 입출력</vt:lpstr>
      <vt:lpstr>Chapter 1. 변수, 산술 연산, 입출력</vt:lpstr>
      <vt:lpstr>Chapter 1. 변수, 산술 연산, 입출력</vt:lpstr>
    </vt:vector>
  </TitlesOfParts>
  <Company>MyCompany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임 헌영</cp:lastModifiedBy>
  <cp:revision>901</cp:revision>
  <cp:lastPrinted>2017-11-09T00:36:27Z</cp:lastPrinted>
  <dcterms:created xsi:type="dcterms:W3CDTF">2016-11-24T06:38:44Z</dcterms:created>
  <dcterms:modified xsi:type="dcterms:W3CDTF">2019-09-11T09:09:52Z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