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90" r:id="rId3"/>
    <p:sldId id="559" r:id="rId4"/>
    <p:sldId id="607" r:id="rId5"/>
    <p:sldId id="613" r:id="rId6"/>
    <p:sldId id="608" r:id="rId7"/>
    <p:sldId id="615" r:id="rId8"/>
    <p:sldId id="611" r:id="rId9"/>
    <p:sldId id="616" r:id="rId10"/>
    <p:sldId id="612" r:id="rId11"/>
    <p:sldId id="617" r:id="rId12"/>
    <p:sldId id="609" r:id="rId13"/>
    <p:sldId id="618" r:id="rId14"/>
    <p:sldId id="610" r:id="rId15"/>
    <p:sldId id="619" r:id="rId16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101">
          <p15:clr>
            <a:srgbClr val="A4A3A4"/>
          </p15:clr>
        </p15:guide>
        <p15:guide id="4" pos="8755">
          <p15:clr>
            <a:srgbClr val="A4A3A4"/>
          </p15:clr>
        </p15:guide>
        <p15:guide id="5" orient="horz" pos="519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4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60"/>
    <a:srgbClr val="0000FF"/>
    <a:srgbClr val="C00000"/>
    <a:srgbClr val="333333"/>
    <a:srgbClr val="00FF00"/>
    <a:srgbClr val="502604"/>
    <a:srgbClr val="C35D09"/>
    <a:srgbClr val="A92787"/>
    <a:srgbClr val="485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6763" autoAdjust="0"/>
  </p:normalViewPr>
  <p:slideViewPr>
    <p:cSldViewPr>
      <p:cViewPr varScale="1">
        <p:scale>
          <a:sx n="62" d="100"/>
          <a:sy n="62" d="100"/>
        </p:scale>
        <p:origin x="132" y="282"/>
      </p:cViewPr>
      <p:guideLst>
        <p:guide orient="horz" pos="2160"/>
        <p:guide pos="2925"/>
        <p:guide orient="horz" pos="5101"/>
        <p:guide pos="8755"/>
        <p:guide orient="horz" pos="51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7"/>
            <a:ext cx="1728172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098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75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43101" y="4765182"/>
            <a:ext cx="14403286" cy="2428996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marL="642996" algn="ctr">
              <a:lnSpc>
                <a:spcPct val="150000"/>
              </a:lnSpc>
            </a:pPr>
            <a:r>
              <a:rPr lang="en-US" altLang="ko-KR" sz="10700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Python – 10</a:t>
            </a:r>
            <a:r>
              <a:rPr lang="ko-KR" altLang="en-US" sz="10700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주차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43101" y="3399794"/>
            <a:ext cx="14403286" cy="1642242"/>
          </a:xfrm>
          <a:prstGeom prst="rect">
            <a:avLst/>
          </a:prstGeom>
          <a:noFill/>
        </p:spPr>
        <p:txBody>
          <a:bodyPr wrap="square" lIns="163321" tIns="81660" rIns="163321" bIns="81660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485925"/>
                </a:solidFill>
                <a:latin typeface="+mn-ea"/>
              </a:rPr>
              <a:t>고급프로그래밍 입문</a:t>
            </a:r>
            <a:r>
              <a:rPr lang="en-US" altLang="ko-KR" sz="9600" b="1" dirty="0">
                <a:solidFill>
                  <a:srgbClr val="485925"/>
                </a:solidFill>
                <a:latin typeface="+mn-ea"/>
              </a:rPr>
              <a:t>-P</a:t>
            </a:r>
            <a:endParaRPr lang="ko-KR" altLang="en-US" sz="9600" b="1" dirty="0">
              <a:solidFill>
                <a:srgbClr val="48592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073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9139" y="2402889"/>
            <a:ext cx="17091058" cy="2598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0000"/>
                </a:solidFill>
              </a:rPr>
              <a:t>“</a:t>
            </a:r>
            <a:r>
              <a:rPr lang="en-US" altLang="ko-KR" b="1" dirty="0">
                <a:solidFill>
                  <a:srgbClr val="000000"/>
                </a:solidFill>
              </a:rPr>
              <a:t>SW”</a:t>
            </a:r>
            <a:r>
              <a:rPr lang="ko-KR" altLang="en-US" b="1" dirty="0">
                <a:solidFill>
                  <a:srgbClr val="000000"/>
                </a:solidFill>
              </a:rPr>
              <a:t>과목을 가르치시는 교수님은 상대평가 방식으로 총합 점수를 기준으로 등수에 따</a:t>
            </a:r>
          </a:p>
          <a:p>
            <a:r>
              <a:rPr lang="ko-KR" altLang="en-US" b="1" dirty="0">
                <a:solidFill>
                  <a:srgbClr val="000000"/>
                </a:solidFill>
              </a:rPr>
              <a:t>라 학생들에게 점수를 주려고 합니다</a:t>
            </a:r>
            <a:r>
              <a:rPr lang="en-US" altLang="ko-KR" b="1" dirty="0">
                <a:solidFill>
                  <a:srgbClr val="000000"/>
                </a:solidFill>
              </a:rPr>
              <a:t>. </a:t>
            </a:r>
            <a:r>
              <a:rPr lang="ko-KR" altLang="en-US" b="1" dirty="0">
                <a:solidFill>
                  <a:srgbClr val="000000"/>
                </a:solidFill>
              </a:rPr>
              <a:t>교수님은 “</a:t>
            </a:r>
            <a:r>
              <a:rPr lang="en-US" altLang="ko-KR" b="1" dirty="0">
                <a:solidFill>
                  <a:srgbClr val="000000"/>
                </a:solidFill>
              </a:rPr>
              <a:t>SW”</a:t>
            </a:r>
            <a:r>
              <a:rPr lang="ko-KR" altLang="en-US" b="1" dirty="0">
                <a:solidFill>
                  <a:srgbClr val="000000"/>
                </a:solidFill>
              </a:rPr>
              <a:t>과목을 수강한 </a:t>
            </a:r>
            <a:r>
              <a:rPr lang="en-US" altLang="ko-KR" b="1" dirty="0">
                <a:solidFill>
                  <a:srgbClr val="000000"/>
                </a:solidFill>
              </a:rPr>
              <a:t>8</a:t>
            </a:r>
            <a:r>
              <a:rPr lang="ko-KR" altLang="en-US" b="1" dirty="0">
                <a:solidFill>
                  <a:srgbClr val="000000"/>
                </a:solidFill>
              </a:rPr>
              <a:t>명의 학생들에 대</a:t>
            </a:r>
          </a:p>
          <a:p>
            <a:r>
              <a:rPr lang="ko-KR" altLang="en-US" b="1" dirty="0">
                <a:solidFill>
                  <a:srgbClr val="000000"/>
                </a:solidFill>
              </a:rPr>
              <a:t>하여 획득한 총합 점수를 반복하여 입력 받고</a:t>
            </a:r>
            <a:r>
              <a:rPr lang="en-US" altLang="ko-KR" b="1" dirty="0">
                <a:solidFill>
                  <a:srgbClr val="000000"/>
                </a:solidFill>
              </a:rPr>
              <a:t>, </a:t>
            </a:r>
            <a:r>
              <a:rPr lang="ko-KR" altLang="en-US" b="1" dirty="0">
                <a:solidFill>
                  <a:srgbClr val="000000"/>
                </a:solidFill>
              </a:rPr>
              <a:t>입력 받은 총합 점수를 기준으로 등급</a:t>
            </a:r>
          </a:p>
          <a:p>
            <a:r>
              <a:rPr lang="ko-KR" altLang="en-US" b="1" dirty="0">
                <a:solidFill>
                  <a:srgbClr val="000000"/>
                </a:solidFill>
              </a:rPr>
              <a:t>커트라인을 정하기 위하여 내림차순으로 정렬하여 출력하려고 합니다</a:t>
            </a:r>
            <a:r>
              <a:rPr lang="en-US" altLang="ko-KR" b="1" dirty="0">
                <a:solidFill>
                  <a:srgbClr val="000000"/>
                </a:solidFill>
              </a:rPr>
              <a:t>. </a:t>
            </a:r>
            <a:r>
              <a:rPr lang="ko-KR" altLang="en-US" b="1" dirty="0">
                <a:solidFill>
                  <a:srgbClr val="000000"/>
                </a:solidFill>
              </a:rPr>
              <a:t>교수님을 도와</a:t>
            </a:r>
          </a:p>
          <a:p>
            <a:r>
              <a:rPr lang="ko-KR" altLang="en-US" b="1" dirty="0">
                <a:solidFill>
                  <a:srgbClr val="000000"/>
                </a:solidFill>
              </a:rPr>
              <a:t>주는 프로그램을 </a:t>
            </a:r>
            <a:r>
              <a:rPr lang="ko-KR" altLang="en-US" b="1" dirty="0" err="1">
                <a:solidFill>
                  <a:srgbClr val="000000"/>
                </a:solidFill>
              </a:rPr>
              <a:t>작성하시오</a:t>
            </a:r>
            <a:r>
              <a:rPr lang="en-US" altLang="ko-KR" b="1" dirty="0">
                <a:solidFill>
                  <a:srgbClr val="000000"/>
                </a:solidFill>
              </a:rPr>
              <a:t>. </a:t>
            </a:r>
            <a:r>
              <a:rPr lang="ko-KR" altLang="en-US" b="1" dirty="0">
                <a:solidFill>
                  <a:srgbClr val="000000"/>
                </a:solidFill>
              </a:rPr>
              <a:t>단</a:t>
            </a:r>
            <a:r>
              <a:rPr lang="en-US" altLang="ko-KR" b="1" dirty="0">
                <a:solidFill>
                  <a:srgbClr val="000000"/>
                </a:solidFill>
              </a:rPr>
              <a:t>, </a:t>
            </a:r>
            <a:r>
              <a:rPr lang="ko-KR" altLang="en-US" b="1" dirty="0">
                <a:solidFill>
                  <a:srgbClr val="000000"/>
                </a:solidFill>
              </a:rPr>
              <a:t>리스트 고유함수 </a:t>
            </a:r>
            <a:r>
              <a:rPr lang="en-US" altLang="ko-KR" b="1" dirty="0">
                <a:solidFill>
                  <a:srgbClr val="000000"/>
                </a:solidFill>
              </a:rPr>
              <a:t>sort()</a:t>
            </a:r>
            <a:r>
              <a:rPr lang="ko-KR" altLang="en-US" b="1" dirty="0">
                <a:solidFill>
                  <a:srgbClr val="000000"/>
                </a:solidFill>
              </a:rPr>
              <a:t>를 사용하여 </a:t>
            </a:r>
            <a:r>
              <a:rPr lang="ko-KR" altLang="en-US" b="1" dirty="0" err="1">
                <a:solidFill>
                  <a:srgbClr val="000000"/>
                </a:solidFill>
              </a:rPr>
              <a:t>구현하시오</a:t>
            </a:r>
            <a:r>
              <a:rPr lang="en-US" altLang="ko-KR" b="1" dirty="0">
                <a:solidFill>
                  <a:srgbClr val="000000"/>
                </a:solidFill>
              </a:rPr>
              <a:t>.</a:t>
            </a:r>
            <a:endParaRPr lang="en-US" altLang="ko-KR" sz="13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#4 (</a:t>
            </a:r>
            <a:r>
              <a:rPr lang="ko-KR" altLang="en-US" dirty="0"/>
              <a:t>리스트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FF3F847-84BD-42DB-BB96-B2ED28A315D2}"/>
              </a:ext>
            </a:extLst>
          </p:cNvPr>
          <p:cNvSpPr/>
          <p:nvPr/>
        </p:nvSpPr>
        <p:spPr>
          <a:xfrm>
            <a:off x="459139" y="5145086"/>
            <a:ext cx="8470424" cy="504056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0000"/>
                </a:solidFill>
              </a:rPr>
              <a:t># </a:t>
            </a:r>
            <a:r>
              <a:rPr lang="ko-KR" altLang="en-US" sz="2800" b="1" dirty="0">
                <a:solidFill>
                  <a:srgbClr val="000000"/>
                </a:solidFill>
              </a:rPr>
              <a:t>초기화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NUM_STUDENT = 8</a:t>
            </a:r>
          </a:p>
          <a:p>
            <a:r>
              <a:rPr lang="da-DK" altLang="ko-KR" sz="2800" b="1" dirty="0">
                <a:solidFill>
                  <a:srgbClr val="000000"/>
                </a:solidFill>
              </a:rPr>
              <a:t>Score_SW = [0] * NUM_STUDENT</a:t>
            </a:r>
          </a:p>
          <a:p>
            <a:endParaRPr lang="da-DK" altLang="ko-KR" sz="2800" b="1" dirty="0">
              <a:solidFill>
                <a:srgbClr val="000000"/>
              </a:solidFill>
            </a:endParaRPr>
          </a:p>
          <a:p>
            <a:r>
              <a:rPr lang="en-US" altLang="ko-KR" sz="2800" b="1" dirty="0">
                <a:solidFill>
                  <a:srgbClr val="000000"/>
                </a:solidFill>
              </a:rPr>
              <a:t># </a:t>
            </a:r>
            <a:r>
              <a:rPr lang="ko-KR" altLang="en-US" sz="2800" b="1" dirty="0">
                <a:solidFill>
                  <a:srgbClr val="000000"/>
                </a:solidFill>
              </a:rPr>
              <a:t>입력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for </a:t>
            </a:r>
            <a:r>
              <a:rPr lang="en-US" altLang="ko-KR" sz="2800" b="1" dirty="0" err="1">
                <a:solidFill>
                  <a:srgbClr val="000000"/>
                </a:solidFill>
              </a:rPr>
              <a:t>i</a:t>
            </a:r>
            <a:r>
              <a:rPr lang="en-US" altLang="ko-KR" sz="2800" b="1" dirty="0">
                <a:solidFill>
                  <a:srgbClr val="000000"/>
                </a:solidFill>
              </a:rPr>
              <a:t> in range(NUM_STUDENT) :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    </a:t>
            </a:r>
            <a:r>
              <a:rPr lang="en-US" altLang="ko-KR" sz="2800" b="1" dirty="0" err="1">
                <a:solidFill>
                  <a:srgbClr val="000000"/>
                </a:solidFill>
              </a:rPr>
              <a:t>Score_SW</a:t>
            </a:r>
            <a:r>
              <a:rPr lang="en-US" altLang="ko-KR" sz="2800" b="1" dirty="0">
                <a:solidFill>
                  <a:srgbClr val="000000"/>
                </a:solidFill>
              </a:rPr>
              <a:t>[</a:t>
            </a:r>
            <a:r>
              <a:rPr lang="en-US" altLang="ko-KR" sz="2800" b="1" dirty="0" err="1">
                <a:solidFill>
                  <a:srgbClr val="000000"/>
                </a:solidFill>
              </a:rPr>
              <a:t>i</a:t>
            </a:r>
            <a:r>
              <a:rPr lang="en-US" altLang="ko-KR" sz="2800" b="1" dirty="0">
                <a:solidFill>
                  <a:srgbClr val="000000"/>
                </a:solidFill>
              </a:rPr>
              <a:t>] = int(input('Score = '))</a:t>
            </a: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707D8A05-3240-4A6E-A053-BB0D66801476}"/>
              </a:ext>
            </a:extLst>
          </p:cNvPr>
          <p:cNvSpPr/>
          <p:nvPr/>
        </p:nvSpPr>
        <p:spPr>
          <a:xfrm>
            <a:off x="9079773" y="5145086"/>
            <a:ext cx="8470424" cy="504056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0000"/>
                </a:solidFill>
              </a:rPr>
              <a:t># </a:t>
            </a:r>
            <a:r>
              <a:rPr lang="ko-KR" altLang="en-US" sz="2800" b="1" dirty="0">
                <a:solidFill>
                  <a:srgbClr val="000000"/>
                </a:solidFill>
              </a:rPr>
              <a:t>정렬</a:t>
            </a:r>
          </a:p>
          <a:p>
            <a:r>
              <a:rPr lang="da-DK" altLang="ko-KR" sz="2800" b="1" dirty="0">
                <a:solidFill>
                  <a:srgbClr val="000000"/>
                </a:solidFill>
              </a:rPr>
              <a:t>Score_SW.sort(reverse=True)</a:t>
            </a:r>
          </a:p>
          <a:p>
            <a:endParaRPr lang="da-DK" altLang="ko-KR" sz="2800" b="1" dirty="0">
              <a:solidFill>
                <a:srgbClr val="000000"/>
              </a:solidFill>
            </a:endParaRPr>
          </a:p>
          <a:p>
            <a:r>
              <a:rPr lang="en-US" altLang="ko-KR" sz="2800" b="1" dirty="0">
                <a:solidFill>
                  <a:srgbClr val="000000"/>
                </a:solidFill>
              </a:rPr>
              <a:t># </a:t>
            </a:r>
            <a:r>
              <a:rPr lang="ko-KR" altLang="en-US" sz="2800" b="1" dirty="0">
                <a:solidFill>
                  <a:srgbClr val="000000"/>
                </a:solidFill>
              </a:rPr>
              <a:t>출력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for </a:t>
            </a:r>
            <a:r>
              <a:rPr lang="en-US" altLang="ko-KR" sz="2800" b="1" dirty="0" err="1">
                <a:solidFill>
                  <a:srgbClr val="000000"/>
                </a:solidFill>
              </a:rPr>
              <a:t>i</a:t>
            </a:r>
            <a:r>
              <a:rPr lang="en-US" altLang="ko-KR" sz="2800" b="1" dirty="0">
                <a:solidFill>
                  <a:srgbClr val="000000"/>
                </a:solidFill>
              </a:rPr>
              <a:t> in range(NUM_STUDENT) :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    print("%3d" %</a:t>
            </a:r>
            <a:r>
              <a:rPr lang="en-US" altLang="ko-KR" sz="2800" b="1" dirty="0" err="1">
                <a:solidFill>
                  <a:srgbClr val="000000"/>
                </a:solidFill>
              </a:rPr>
              <a:t>Score_SW</a:t>
            </a:r>
            <a:r>
              <a:rPr lang="en-US" altLang="ko-KR" sz="2800" b="1" dirty="0">
                <a:solidFill>
                  <a:srgbClr val="000000"/>
                </a:solidFill>
              </a:rPr>
              <a:t>[</a:t>
            </a:r>
            <a:r>
              <a:rPr lang="en-US" altLang="ko-KR" sz="2800" b="1" dirty="0" err="1">
                <a:solidFill>
                  <a:srgbClr val="000000"/>
                </a:solidFill>
              </a:rPr>
              <a:t>i</a:t>
            </a:r>
            <a:r>
              <a:rPr lang="en-US" altLang="ko-KR" sz="2800" b="1" dirty="0">
                <a:solidFill>
                  <a:srgbClr val="000000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6504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9139" y="2402889"/>
            <a:ext cx="17091058" cy="3606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000000"/>
                </a:solidFill>
              </a:rPr>
              <a:t>한 학기가 끝나고 모든 과목의 성적을 “</a:t>
            </a:r>
            <a:r>
              <a:rPr lang="en-US" altLang="ko-KR" sz="3600" b="1" dirty="0">
                <a:solidFill>
                  <a:srgbClr val="000000"/>
                </a:solidFill>
              </a:rPr>
              <a:t>A”, “B”, “C”, “D”, “F” </a:t>
            </a:r>
            <a:r>
              <a:rPr lang="ko-KR" altLang="en-US" sz="3600" b="1" dirty="0">
                <a:solidFill>
                  <a:srgbClr val="000000"/>
                </a:solidFill>
              </a:rPr>
              <a:t>중 하나로 부여했습니다</a:t>
            </a:r>
            <a:r>
              <a:rPr lang="en-US" altLang="ko-KR" sz="3600" b="1" dirty="0">
                <a:solidFill>
                  <a:srgbClr val="000000"/>
                </a:solidFill>
              </a:rPr>
              <a:t>. </a:t>
            </a:r>
            <a:r>
              <a:rPr lang="ko-KR" altLang="en-US" sz="3600" b="1" dirty="0">
                <a:solidFill>
                  <a:srgbClr val="000000"/>
                </a:solidFill>
              </a:rPr>
              <a:t>평균 학점을 기준으로 우수 학생에게 장학금을 수여하려고 합니다</a:t>
            </a:r>
            <a:r>
              <a:rPr lang="en-US" altLang="ko-KR" sz="3600" b="1" dirty="0">
                <a:solidFill>
                  <a:srgbClr val="000000"/>
                </a:solidFill>
              </a:rPr>
              <a:t>. </a:t>
            </a:r>
            <a:r>
              <a:rPr lang="ko-KR" altLang="en-US" sz="3600" b="1" dirty="0">
                <a:solidFill>
                  <a:srgbClr val="000000"/>
                </a:solidFill>
              </a:rPr>
              <a:t>한 학기 동안 열심히 공부한 </a:t>
            </a:r>
            <a:r>
              <a:rPr lang="en-US" altLang="ko-KR" sz="3600" b="1" dirty="0">
                <a:solidFill>
                  <a:srgbClr val="000000"/>
                </a:solidFill>
              </a:rPr>
              <a:t>8</a:t>
            </a:r>
            <a:r>
              <a:rPr lang="ko-KR" altLang="en-US" sz="3600" b="1" dirty="0">
                <a:solidFill>
                  <a:srgbClr val="000000"/>
                </a:solidFill>
              </a:rPr>
              <a:t>명의 학생들의 각 과목별 성적과 이수학점을 반영하여 평균 학점을 계산하는 프로그램을 작성 </a:t>
            </a:r>
            <a:r>
              <a:rPr lang="ko-KR" altLang="en-US" sz="3600" b="1" dirty="0" err="1">
                <a:solidFill>
                  <a:srgbClr val="000000"/>
                </a:solidFill>
              </a:rPr>
              <a:t>하시오</a:t>
            </a:r>
            <a:r>
              <a:rPr lang="en-US" altLang="ko-KR" sz="3600" b="1" dirty="0">
                <a:solidFill>
                  <a:srgbClr val="000000"/>
                </a:solidFill>
              </a:rPr>
              <a:t>. </a:t>
            </a:r>
            <a:r>
              <a:rPr lang="ko-KR" altLang="en-US" sz="3600" b="1" dirty="0">
                <a:solidFill>
                  <a:srgbClr val="000000"/>
                </a:solidFill>
              </a:rPr>
              <a:t>단</a:t>
            </a:r>
            <a:r>
              <a:rPr lang="en-US" altLang="ko-KR" sz="3600" b="1" dirty="0">
                <a:solidFill>
                  <a:srgbClr val="000000"/>
                </a:solidFill>
              </a:rPr>
              <a:t>, 8</a:t>
            </a:r>
            <a:r>
              <a:rPr lang="ko-KR" altLang="en-US" sz="3600" b="1" dirty="0">
                <a:solidFill>
                  <a:srgbClr val="000000"/>
                </a:solidFill>
              </a:rPr>
              <a:t>명의 학생들은 총 </a:t>
            </a:r>
            <a:r>
              <a:rPr lang="en-US" altLang="ko-KR" sz="3600" b="1" dirty="0">
                <a:solidFill>
                  <a:srgbClr val="000000"/>
                </a:solidFill>
              </a:rPr>
              <a:t>5</a:t>
            </a:r>
            <a:r>
              <a:rPr lang="ko-KR" altLang="en-US" sz="3600" b="1" dirty="0">
                <a:solidFill>
                  <a:srgbClr val="000000"/>
                </a:solidFill>
              </a:rPr>
              <a:t>과목인 “</a:t>
            </a:r>
            <a:r>
              <a:rPr lang="en-US" altLang="ko-KR" sz="3600" b="1" dirty="0">
                <a:solidFill>
                  <a:srgbClr val="000000"/>
                </a:solidFill>
              </a:rPr>
              <a:t>SW”(3</a:t>
            </a:r>
            <a:r>
              <a:rPr lang="ko-KR" altLang="en-US" sz="3600" b="1" dirty="0">
                <a:solidFill>
                  <a:srgbClr val="000000"/>
                </a:solidFill>
              </a:rPr>
              <a:t>학점</a:t>
            </a:r>
            <a:r>
              <a:rPr lang="en-US" altLang="ko-KR" sz="3600" b="1" dirty="0">
                <a:solidFill>
                  <a:srgbClr val="000000"/>
                </a:solidFill>
              </a:rPr>
              <a:t>), “OS”(3</a:t>
            </a:r>
            <a:r>
              <a:rPr lang="ko-KR" altLang="en-US" sz="3600" b="1" dirty="0">
                <a:solidFill>
                  <a:srgbClr val="000000"/>
                </a:solidFill>
              </a:rPr>
              <a:t>학점</a:t>
            </a:r>
            <a:r>
              <a:rPr lang="en-US" altLang="ko-KR" sz="3600" b="1" dirty="0">
                <a:solidFill>
                  <a:srgbClr val="000000"/>
                </a:solidFill>
              </a:rPr>
              <a:t>), “DB”(3</a:t>
            </a:r>
            <a:r>
              <a:rPr lang="ko-KR" altLang="en-US" sz="3600" b="1" dirty="0">
                <a:solidFill>
                  <a:srgbClr val="000000"/>
                </a:solidFill>
              </a:rPr>
              <a:t>학점</a:t>
            </a:r>
            <a:r>
              <a:rPr lang="en-US" altLang="ko-KR" sz="3600" b="1" dirty="0">
                <a:solidFill>
                  <a:srgbClr val="000000"/>
                </a:solidFill>
              </a:rPr>
              <a:t>), “Math”(2</a:t>
            </a:r>
            <a:r>
              <a:rPr lang="ko-KR" altLang="en-US" sz="3600" b="1" dirty="0">
                <a:solidFill>
                  <a:srgbClr val="000000"/>
                </a:solidFill>
              </a:rPr>
              <a:t>학점</a:t>
            </a:r>
            <a:r>
              <a:rPr lang="en-US" altLang="ko-KR" sz="3600" b="1" dirty="0">
                <a:solidFill>
                  <a:srgbClr val="000000"/>
                </a:solidFill>
              </a:rPr>
              <a:t>), “History”(1</a:t>
            </a:r>
            <a:r>
              <a:rPr lang="ko-KR" altLang="en-US" sz="3600" b="1" dirty="0">
                <a:solidFill>
                  <a:srgbClr val="000000"/>
                </a:solidFill>
              </a:rPr>
              <a:t>학점</a:t>
            </a:r>
            <a:r>
              <a:rPr lang="en-US" altLang="ko-KR" sz="3600" b="1" dirty="0">
                <a:solidFill>
                  <a:srgbClr val="000000"/>
                </a:solidFill>
              </a:rPr>
              <a:t>)</a:t>
            </a:r>
            <a:r>
              <a:rPr lang="ko-KR" altLang="en-US" sz="3600" b="1" dirty="0">
                <a:solidFill>
                  <a:srgbClr val="000000"/>
                </a:solidFill>
              </a:rPr>
              <a:t>을 수강하였습니다</a:t>
            </a:r>
            <a:r>
              <a:rPr lang="en-US" altLang="ko-KR" sz="3600" b="1" dirty="0">
                <a:solidFill>
                  <a:srgbClr val="000000"/>
                </a:solidFill>
              </a:rPr>
              <a:t>.</a:t>
            </a:r>
            <a:endParaRPr lang="en-US" altLang="ko-KR" sz="13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#5 (</a:t>
            </a:r>
            <a:r>
              <a:rPr lang="ko-KR" altLang="en-US" dirty="0"/>
              <a:t>중첩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28425DCC-E7EC-46BA-9480-E15E651C9F6C}"/>
              </a:ext>
            </a:extLst>
          </p:cNvPr>
          <p:cNvSpPr/>
          <p:nvPr/>
        </p:nvSpPr>
        <p:spPr>
          <a:xfrm>
            <a:off x="9199906" y="6153198"/>
            <a:ext cx="8332602" cy="4032448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출력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1 2.67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2 1.17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3 3.58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4 3.17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5 3.00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6 2.17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7 3.50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8 2.58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9D54312C-B68C-485C-A9CD-5260793B3BF6}"/>
              </a:ext>
            </a:extLst>
          </p:cNvPr>
          <p:cNvSpPr/>
          <p:nvPr/>
        </p:nvSpPr>
        <p:spPr>
          <a:xfrm>
            <a:off x="459139" y="6153198"/>
            <a:ext cx="8539484" cy="4032449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Grade = [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['C', 'B', 'A', 'C', 'D'],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['F', 'D', 'C', 'D', 'B'],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['A', 'B', 'A', 'B', 'A'],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['A', 'A', 'B', 'C', 'D'],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['B', 'B', 'B', 'B', 'B'],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['B', 'B', 'C', 'D', 'F'],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['C', 'A', 'A', 'A', 'A'],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['D', 'A', 'A', 'C', 'F']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]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53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#5 (</a:t>
            </a:r>
            <a:r>
              <a:rPr lang="ko-KR" altLang="en-US" dirty="0"/>
              <a:t>중첩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1592CE8-5EFD-42F8-9F46-7473D945A8A8}"/>
              </a:ext>
            </a:extLst>
          </p:cNvPr>
          <p:cNvSpPr/>
          <p:nvPr/>
        </p:nvSpPr>
        <p:spPr>
          <a:xfrm>
            <a:off x="459139" y="2408784"/>
            <a:ext cx="8470424" cy="777686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NUM_STUDENT = 8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NUM_SUBJECT = 5</a:t>
            </a:r>
          </a:p>
          <a:p>
            <a:r>
              <a:rPr lang="en-US" altLang="ko-KR" sz="2400" b="1" dirty="0" err="1">
                <a:solidFill>
                  <a:srgbClr val="000000"/>
                </a:solidFill>
              </a:rPr>
              <a:t>Grade_Avg</a:t>
            </a:r>
            <a:r>
              <a:rPr lang="en-US" altLang="ko-KR" sz="2400" b="1" dirty="0">
                <a:solidFill>
                  <a:srgbClr val="000000"/>
                </a:solidFill>
              </a:rPr>
              <a:t> = [0] * NUM_STUDENT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Credit = [3,3,3,2,1]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for </a:t>
            </a:r>
            <a:r>
              <a:rPr lang="en-US" altLang="ko-KR" sz="2400" b="1" dirty="0" err="1">
                <a:solidFill>
                  <a:srgbClr val="000000"/>
                </a:solidFill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</a:rPr>
              <a:t> in range(NUM_STUDENT) :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total_credit</a:t>
            </a:r>
            <a:r>
              <a:rPr lang="en-US" altLang="ko-KR" sz="2400" b="1" dirty="0">
                <a:solidFill>
                  <a:srgbClr val="000000"/>
                </a:solidFill>
              </a:rPr>
              <a:t> = 0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total_grade</a:t>
            </a:r>
            <a:r>
              <a:rPr lang="en-US" altLang="ko-KR" sz="2400" b="1" dirty="0">
                <a:solidFill>
                  <a:srgbClr val="000000"/>
                </a:solidFill>
              </a:rPr>
              <a:t> = 0.0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for j in range(NUM_SUBJECT) :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total_credit</a:t>
            </a:r>
            <a:r>
              <a:rPr lang="en-US" altLang="ko-KR" sz="2400" b="1" dirty="0">
                <a:solidFill>
                  <a:srgbClr val="000000"/>
                </a:solidFill>
              </a:rPr>
              <a:t> += Credit[ j]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if Grade[</a:t>
            </a:r>
            <a:r>
              <a:rPr lang="en-US" altLang="ko-KR" sz="2400" b="1" dirty="0" err="1">
                <a:solidFill>
                  <a:srgbClr val="000000"/>
                </a:solidFill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</a:rPr>
              <a:t>][ j] == 'A’ :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total_grade</a:t>
            </a:r>
            <a:r>
              <a:rPr lang="en-US" altLang="ko-KR" sz="2400" b="1" dirty="0">
                <a:solidFill>
                  <a:srgbClr val="000000"/>
                </a:solidFill>
              </a:rPr>
              <a:t> += 4.0*Credit[ j]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elif</a:t>
            </a:r>
            <a:r>
              <a:rPr lang="en-US" altLang="ko-KR" sz="2400" b="1" dirty="0">
                <a:solidFill>
                  <a:srgbClr val="000000"/>
                </a:solidFill>
              </a:rPr>
              <a:t> Grade[</a:t>
            </a:r>
            <a:r>
              <a:rPr lang="en-US" altLang="ko-KR" sz="2400" b="1" dirty="0" err="1">
                <a:solidFill>
                  <a:srgbClr val="000000"/>
                </a:solidFill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</a:rPr>
              <a:t>][ j] == 'B’ :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total_grade</a:t>
            </a:r>
            <a:r>
              <a:rPr lang="en-US" altLang="ko-KR" sz="2400" b="1" dirty="0">
                <a:solidFill>
                  <a:srgbClr val="000000"/>
                </a:solidFill>
              </a:rPr>
              <a:t> += 3.0*Credit[ j]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elif</a:t>
            </a:r>
            <a:r>
              <a:rPr lang="en-US" altLang="ko-KR" sz="2400" b="1" dirty="0">
                <a:solidFill>
                  <a:srgbClr val="000000"/>
                </a:solidFill>
              </a:rPr>
              <a:t> Grade[</a:t>
            </a:r>
            <a:r>
              <a:rPr lang="en-US" altLang="ko-KR" sz="2400" b="1" dirty="0" err="1">
                <a:solidFill>
                  <a:srgbClr val="000000"/>
                </a:solidFill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</a:rPr>
              <a:t>][ j] == 'C’ :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total_grade</a:t>
            </a:r>
            <a:r>
              <a:rPr lang="en-US" altLang="ko-KR" sz="2400" b="1" dirty="0">
                <a:solidFill>
                  <a:srgbClr val="000000"/>
                </a:solidFill>
              </a:rPr>
              <a:t> += 2.0*Credit[ j]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elif</a:t>
            </a:r>
            <a:r>
              <a:rPr lang="en-US" altLang="ko-KR" sz="2400" b="1" dirty="0">
                <a:solidFill>
                  <a:srgbClr val="000000"/>
                </a:solidFill>
              </a:rPr>
              <a:t> Grade[</a:t>
            </a:r>
            <a:r>
              <a:rPr lang="en-US" altLang="ko-KR" sz="2400" b="1" dirty="0" err="1">
                <a:solidFill>
                  <a:srgbClr val="000000"/>
                </a:solidFill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</a:rPr>
              <a:t>][ j] == 'D’ :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total_grade</a:t>
            </a:r>
            <a:r>
              <a:rPr lang="en-US" altLang="ko-KR" sz="2400" b="1" dirty="0">
                <a:solidFill>
                  <a:srgbClr val="000000"/>
                </a:solidFill>
              </a:rPr>
              <a:t> += 1.0*Credit[ j]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Grade_Avg</a:t>
            </a:r>
            <a:r>
              <a:rPr lang="en-US" altLang="ko-KR" sz="2400" b="1" dirty="0">
                <a:solidFill>
                  <a:srgbClr val="000000"/>
                </a:solidFill>
              </a:rPr>
              <a:t>[</a:t>
            </a:r>
            <a:r>
              <a:rPr lang="en-US" altLang="ko-KR" sz="2400" b="1" dirty="0" err="1">
                <a:solidFill>
                  <a:srgbClr val="000000"/>
                </a:solidFill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</a:rPr>
              <a:t>] = </a:t>
            </a:r>
            <a:r>
              <a:rPr lang="en-US" altLang="ko-KR" sz="2400" b="1" dirty="0" err="1">
                <a:solidFill>
                  <a:srgbClr val="000000"/>
                </a:solidFill>
              </a:rPr>
              <a:t>total_grade</a:t>
            </a:r>
            <a:r>
              <a:rPr lang="en-US" altLang="ko-KR" sz="2400" b="1" dirty="0">
                <a:solidFill>
                  <a:srgbClr val="000000"/>
                </a:solidFill>
              </a:rPr>
              <a:t> / </a:t>
            </a:r>
            <a:r>
              <a:rPr lang="en-US" altLang="ko-KR" sz="2400" b="1" dirty="0" err="1">
                <a:solidFill>
                  <a:srgbClr val="000000"/>
                </a:solidFill>
              </a:rPr>
              <a:t>total_credit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3FE104A3-7026-43B5-B6BB-D7536E221361}"/>
              </a:ext>
            </a:extLst>
          </p:cNvPr>
          <p:cNvSpPr/>
          <p:nvPr/>
        </p:nvSpPr>
        <p:spPr>
          <a:xfrm>
            <a:off x="9079773" y="2408784"/>
            <a:ext cx="8470424" cy="777686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for </a:t>
            </a:r>
            <a:r>
              <a:rPr lang="en-US" altLang="ko-KR" sz="2400" b="1" dirty="0" err="1">
                <a:solidFill>
                  <a:srgbClr val="000000"/>
                </a:solidFill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</a:rPr>
              <a:t> in range(NUM_STUDENT) :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print("%d = %4.2f"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%(</a:t>
            </a:r>
            <a:r>
              <a:rPr lang="en-US" altLang="ko-KR" sz="2400" b="1" dirty="0" err="1">
                <a:solidFill>
                  <a:srgbClr val="000000"/>
                </a:solidFill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</a:rPr>
              <a:t>, </a:t>
            </a:r>
            <a:r>
              <a:rPr lang="en-US" altLang="ko-KR" sz="2400" b="1" dirty="0" err="1">
                <a:solidFill>
                  <a:srgbClr val="000000"/>
                </a:solidFill>
              </a:rPr>
              <a:t>Grade_Avg</a:t>
            </a:r>
            <a:r>
              <a:rPr lang="en-US" altLang="ko-KR" sz="2400" b="1" dirty="0">
                <a:solidFill>
                  <a:srgbClr val="000000"/>
                </a:solidFill>
              </a:rPr>
              <a:t>[</a:t>
            </a:r>
            <a:r>
              <a:rPr lang="en-US" altLang="ko-KR" sz="2400" b="1" dirty="0" err="1">
                <a:solidFill>
                  <a:srgbClr val="000000"/>
                </a:solidFill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</a:rPr>
              <a:t>]))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5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9139" y="2402889"/>
            <a:ext cx="17091058" cy="27421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000000"/>
                </a:solidFill>
              </a:rPr>
              <a:t>새 학기가 시작되면서 </a:t>
            </a:r>
            <a:r>
              <a:rPr lang="en-US" altLang="ko-KR" sz="3600" b="1" dirty="0">
                <a:solidFill>
                  <a:srgbClr val="000000"/>
                </a:solidFill>
              </a:rPr>
              <a:t>'SW', 'DB', 'OS', 'DS', 'AI', 'CG', 'SE', 'HCI'</a:t>
            </a:r>
            <a:r>
              <a:rPr lang="ko-KR" altLang="en-US" sz="3600" b="1" dirty="0">
                <a:solidFill>
                  <a:srgbClr val="000000"/>
                </a:solidFill>
              </a:rPr>
              <a:t>의 </a:t>
            </a:r>
            <a:r>
              <a:rPr lang="en-US" altLang="ko-KR" sz="3600" b="1" dirty="0">
                <a:solidFill>
                  <a:srgbClr val="000000"/>
                </a:solidFill>
              </a:rPr>
              <a:t>8</a:t>
            </a:r>
            <a:r>
              <a:rPr lang="ko-KR" altLang="en-US" sz="3600" b="1" dirty="0">
                <a:solidFill>
                  <a:srgbClr val="000000"/>
                </a:solidFill>
              </a:rPr>
              <a:t>과목이 개설되었습니다</a:t>
            </a:r>
            <a:r>
              <a:rPr lang="en-US" altLang="ko-KR" sz="3600" b="1" dirty="0">
                <a:solidFill>
                  <a:srgbClr val="000000"/>
                </a:solidFill>
              </a:rPr>
              <a:t>. Trump, Putin, Obama</a:t>
            </a:r>
            <a:r>
              <a:rPr lang="ko-KR" altLang="en-US" sz="3600" b="1" dirty="0">
                <a:solidFill>
                  <a:srgbClr val="000000"/>
                </a:solidFill>
              </a:rPr>
              <a:t>를 포함한 총 </a:t>
            </a:r>
            <a:r>
              <a:rPr lang="en-US" altLang="ko-KR" sz="3600" b="1" dirty="0">
                <a:solidFill>
                  <a:srgbClr val="000000"/>
                </a:solidFill>
              </a:rPr>
              <a:t>8</a:t>
            </a:r>
            <a:r>
              <a:rPr lang="ko-KR" altLang="en-US" sz="3600" b="1" dirty="0">
                <a:solidFill>
                  <a:srgbClr val="000000"/>
                </a:solidFill>
              </a:rPr>
              <a:t>명의 학생이 수강신청을 하였습니다</a:t>
            </a:r>
            <a:r>
              <a:rPr lang="en-US" altLang="ko-KR" sz="3600" b="1" dirty="0">
                <a:solidFill>
                  <a:srgbClr val="000000"/>
                </a:solidFill>
              </a:rPr>
              <a:t>. 1</a:t>
            </a:r>
            <a:r>
              <a:rPr lang="ko-KR" altLang="en-US" sz="3600" b="1" dirty="0">
                <a:solidFill>
                  <a:srgbClr val="000000"/>
                </a:solidFill>
              </a:rPr>
              <a:t>명도 수강신청 하지 않은 과목은 폐강됩니다</a:t>
            </a:r>
            <a:r>
              <a:rPr lang="en-US" altLang="ko-KR" sz="3600" b="1" dirty="0">
                <a:solidFill>
                  <a:srgbClr val="000000"/>
                </a:solidFill>
              </a:rPr>
              <a:t>. 1</a:t>
            </a:r>
            <a:r>
              <a:rPr lang="ko-KR" altLang="en-US" sz="3600" b="1" dirty="0">
                <a:solidFill>
                  <a:srgbClr val="000000"/>
                </a:solidFill>
              </a:rPr>
              <a:t>명 이상의 학생이 수강신청 한 과목과 폐강된 과목을 출력하는 프로그램을 작성 </a:t>
            </a:r>
            <a:r>
              <a:rPr lang="ko-KR" altLang="en-US" sz="3600" b="1" dirty="0" err="1">
                <a:solidFill>
                  <a:srgbClr val="000000"/>
                </a:solidFill>
              </a:rPr>
              <a:t>하시오</a:t>
            </a:r>
            <a:r>
              <a:rPr lang="en-US" altLang="ko-KR" sz="3600" b="1" dirty="0">
                <a:solidFill>
                  <a:srgbClr val="000000"/>
                </a:solidFill>
              </a:rPr>
              <a:t>.</a:t>
            </a:r>
            <a:endParaRPr lang="en-US" altLang="ko-KR" sz="287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#6 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F0E4260B-3567-4469-BA3F-9271BDA1CE1F}"/>
              </a:ext>
            </a:extLst>
          </p:cNvPr>
          <p:cNvSpPr/>
          <p:nvPr/>
        </p:nvSpPr>
        <p:spPr>
          <a:xfrm>
            <a:off x="9199906" y="5361111"/>
            <a:ext cx="8332602" cy="482453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출력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Selected Subjects = {'DB', 'SW', 'OS', 'AI', 'CG', 'DS', 'SE'}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Deleted Subjects = {'HCI'}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246EE406-8CAE-424D-90A5-D7EA73CB8143}"/>
              </a:ext>
            </a:extLst>
          </p:cNvPr>
          <p:cNvSpPr/>
          <p:nvPr/>
        </p:nvSpPr>
        <p:spPr>
          <a:xfrm>
            <a:off x="459139" y="5361112"/>
            <a:ext cx="8539484" cy="4824536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입력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Input Subjects = SW DB OS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Input Subjects = DS AI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Input Subjects = DS SW CG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Input Subjects = SW OS DS CG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Input Subjects = CG SE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Input Subjects = AI DB SW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Input Subjects = OS DS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Input Subjects = SW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478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9139" y="2402889"/>
            <a:ext cx="17091058" cy="27421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000000"/>
                </a:solidFill>
              </a:rPr>
              <a:t>새 학기가 시작되면서 </a:t>
            </a:r>
            <a:r>
              <a:rPr lang="en-US" altLang="ko-KR" sz="3600" b="1" dirty="0">
                <a:solidFill>
                  <a:srgbClr val="000000"/>
                </a:solidFill>
              </a:rPr>
              <a:t>'SW', 'DB', 'OS', 'DS', 'AI', 'CG', 'SE', 'HCI'</a:t>
            </a:r>
            <a:r>
              <a:rPr lang="ko-KR" altLang="en-US" sz="3600" b="1" dirty="0">
                <a:solidFill>
                  <a:srgbClr val="000000"/>
                </a:solidFill>
              </a:rPr>
              <a:t>의 </a:t>
            </a:r>
            <a:r>
              <a:rPr lang="en-US" altLang="ko-KR" sz="3600" b="1" dirty="0">
                <a:solidFill>
                  <a:srgbClr val="000000"/>
                </a:solidFill>
              </a:rPr>
              <a:t>8</a:t>
            </a:r>
            <a:r>
              <a:rPr lang="ko-KR" altLang="en-US" sz="3600" b="1" dirty="0">
                <a:solidFill>
                  <a:srgbClr val="000000"/>
                </a:solidFill>
              </a:rPr>
              <a:t>과목이 개설되었습니다</a:t>
            </a:r>
            <a:r>
              <a:rPr lang="en-US" altLang="ko-KR" sz="3600" b="1" dirty="0">
                <a:solidFill>
                  <a:srgbClr val="000000"/>
                </a:solidFill>
              </a:rPr>
              <a:t>. Trump, Putin, Obama</a:t>
            </a:r>
            <a:r>
              <a:rPr lang="ko-KR" altLang="en-US" sz="3600" b="1" dirty="0">
                <a:solidFill>
                  <a:srgbClr val="000000"/>
                </a:solidFill>
              </a:rPr>
              <a:t>를 포함한 총 </a:t>
            </a:r>
            <a:r>
              <a:rPr lang="en-US" altLang="ko-KR" sz="3600" b="1" dirty="0">
                <a:solidFill>
                  <a:srgbClr val="000000"/>
                </a:solidFill>
              </a:rPr>
              <a:t>8</a:t>
            </a:r>
            <a:r>
              <a:rPr lang="ko-KR" altLang="en-US" sz="3600" b="1" dirty="0">
                <a:solidFill>
                  <a:srgbClr val="000000"/>
                </a:solidFill>
              </a:rPr>
              <a:t>명의 학생이 수강신청을 하였습니다</a:t>
            </a:r>
            <a:r>
              <a:rPr lang="en-US" altLang="ko-KR" sz="3600" b="1" dirty="0">
                <a:solidFill>
                  <a:srgbClr val="000000"/>
                </a:solidFill>
              </a:rPr>
              <a:t>. 1</a:t>
            </a:r>
            <a:r>
              <a:rPr lang="ko-KR" altLang="en-US" sz="3600" b="1" dirty="0">
                <a:solidFill>
                  <a:srgbClr val="000000"/>
                </a:solidFill>
              </a:rPr>
              <a:t>명도 수강신청 하지 않은 과목은 폐강됩니다</a:t>
            </a:r>
            <a:r>
              <a:rPr lang="en-US" altLang="ko-KR" sz="3600" b="1" dirty="0">
                <a:solidFill>
                  <a:srgbClr val="000000"/>
                </a:solidFill>
              </a:rPr>
              <a:t>. 1</a:t>
            </a:r>
            <a:r>
              <a:rPr lang="ko-KR" altLang="en-US" sz="3600" b="1" dirty="0">
                <a:solidFill>
                  <a:srgbClr val="000000"/>
                </a:solidFill>
              </a:rPr>
              <a:t>명 이상의 학생이 수강신청 한 과목과 폐강된 과목을 출력하는 프로그램을 작성 </a:t>
            </a:r>
            <a:r>
              <a:rPr lang="ko-KR" altLang="en-US" sz="3600" b="1" dirty="0" err="1">
                <a:solidFill>
                  <a:srgbClr val="000000"/>
                </a:solidFill>
              </a:rPr>
              <a:t>하시오</a:t>
            </a:r>
            <a:r>
              <a:rPr lang="en-US" altLang="ko-KR" sz="3600" b="1" dirty="0">
                <a:solidFill>
                  <a:srgbClr val="000000"/>
                </a:solidFill>
              </a:rPr>
              <a:t>.</a:t>
            </a:r>
            <a:endParaRPr lang="en-US" altLang="ko-KR" sz="287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#6 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BFF4F63-4290-423E-8F7A-E779BEEECC0E}"/>
              </a:ext>
            </a:extLst>
          </p:cNvPr>
          <p:cNvSpPr/>
          <p:nvPr/>
        </p:nvSpPr>
        <p:spPr>
          <a:xfrm>
            <a:off x="459139" y="5289102"/>
            <a:ext cx="8470424" cy="4896543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0000"/>
                </a:solidFill>
              </a:rPr>
              <a:t># </a:t>
            </a:r>
            <a:r>
              <a:rPr lang="ko-KR" altLang="en-US" sz="2800" b="1" dirty="0">
                <a:solidFill>
                  <a:srgbClr val="000000"/>
                </a:solidFill>
              </a:rPr>
              <a:t>과목 초기화</a:t>
            </a:r>
          </a:p>
          <a:p>
            <a:r>
              <a:rPr lang="en-US" altLang="ko-KR" sz="2800" b="1" dirty="0" err="1">
                <a:solidFill>
                  <a:srgbClr val="000000"/>
                </a:solidFill>
              </a:rPr>
              <a:t>subjects_all</a:t>
            </a:r>
            <a:r>
              <a:rPr lang="en-US" altLang="ko-KR" sz="2800" b="1" dirty="0">
                <a:solidFill>
                  <a:srgbClr val="000000"/>
                </a:solidFill>
              </a:rPr>
              <a:t> = {'SW','DB', 'OS', 'DS',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'AI', 'CG', 'SE', 'HCI'}</a:t>
            </a:r>
          </a:p>
          <a:p>
            <a:r>
              <a:rPr lang="en-US" altLang="ko-KR" sz="2800" b="1" dirty="0" err="1">
                <a:solidFill>
                  <a:srgbClr val="000000"/>
                </a:solidFill>
              </a:rPr>
              <a:t>subjects_selected</a:t>
            </a:r>
            <a:r>
              <a:rPr lang="en-US" altLang="ko-KR" sz="2800" b="1" dirty="0">
                <a:solidFill>
                  <a:srgbClr val="000000"/>
                </a:solidFill>
              </a:rPr>
              <a:t> = set()</a:t>
            </a:r>
          </a:p>
          <a:p>
            <a:endParaRPr lang="en-US" altLang="ko-KR" sz="2800" b="1" dirty="0">
              <a:solidFill>
                <a:srgbClr val="000000"/>
              </a:solidFill>
            </a:endParaRPr>
          </a:p>
          <a:p>
            <a:r>
              <a:rPr lang="en-US" altLang="ko-KR" sz="2800" b="1" dirty="0">
                <a:solidFill>
                  <a:srgbClr val="000000"/>
                </a:solidFill>
              </a:rPr>
              <a:t># </a:t>
            </a:r>
            <a:r>
              <a:rPr lang="ko-KR" altLang="en-US" sz="2800" b="1" dirty="0">
                <a:solidFill>
                  <a:srgbClr val="000000"/>
                </a:solidFill>
              </a:rPr>
              <a:t>수강 과목 입력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MAX_STUDENT = 8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for </a:t>
            </a:r>
            <a:r>
              <a:rPr lang="en-US" altLang="ko-KR" sz="2800" b="1" dirty="0" err="1">
                <a:solidFill>
                  <a:srgbClr val="000000"/>
                </a:solidFill>
              </a:rPr>
              <a:t>i</a:t>
            </a:r>
            <a:r>
              <a:rPr lang="en-US" altLang="ko-KR" sz="2800" b="1" dirty="0">
                <a:solidFill>
                  <a:srgbClr val="000000"/>
                </a:solidFill>
              </a:rPr>
              <a:t> in range(MAX_STUDENT) :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    subject = input("Input Subjects = ").split()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    subject = set(subject)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    </a:t>
            </a:r>
            <a:r>
              <a:rPr lang="en-US" altLang="ko-KR" sz="2800" b="1" dirty="0" err="1">
                <a:solidFill>
                  <a:srgbClr val="000000"/>
                </a:solidFill>
              </a:rPr>
              <a:t>subjects_selected</a:t>
            </a:r>
            <a:r>
              <a:rPr lang="en-US" altLang="ko-KR" sz="2800" b="1" dirty="0">
                <a:solidFill>
                  <a:srgbClr val="000000"/>
                </a:solidFill>
              </a:rPr>
              <a:t> |= subject</a:t>
            </a:r>
            <a:endParaRPr lang="en-US" altLang="ko-KR" sz="2400" b="1" dirty="0">
              <a:solidFill>
                <a:srgbClr val="000000"/>
              </a:solidFill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C838F8E5-09AA-4AED-92D0-6E8F1F0B46E5}"/>
              </a:ext>
            </a:extLst>
          </p:cNvPr>
          <p:cNvSpPr/>
          <p:nvPr/>
        </p:nvSpPr>
        <p:spPr>
          <a:xfrm>
            <a:off x="9079773" y="5289102"/>
            <a:ext cx="8470424" cy="4896543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0000"/>
                </a:solidFill>
              </a:rPr>
              <a:t># </a:t>
            </a:r>
            <a:r>
              <a:rPr lang="ko-KR" altLang="en-US" sz="2800" b="1" dirty="0">
                <a:solidFill>
                  <a:srgbClr val="000000"/>
                </a:solidFill>
              </a:rPr>
              <a:t>폐강 과목 계산</a:t>
            </a:r>
          </a:p>
          <a:p>
            <a:r>
              <a:rPr lang="en-US" altLang="ko-KR" sz="2800" b="1" dirty="0" err="1">
                <a:solidFill>
                  <a:srgbClr val="000000"/>
                </a:solidFill>
              </a:rPr>
              <a:t>subjects_deleted</a:t>
            </a:r>
            <a:r>
              <a:rPr lang="en-US" altLang="ko-KR" sz="2800" b="1" dirty="0">
                <a:solidFill>
                  <a:srgbClr val="000000"/>
                </a:solidFill>
              </a:rPr>
              <a:t> = </a:t>
            </a:r>
            <a:r>
              <a:rPr lang="en-US" altLang="ko-KR" sz="2800" b="1" dirty="0" err="1">
                <a:solidFill>
                  <a:srgbClr val="000000"/>
                </a:solidFill>
              </a:rPr>
              <a:t>subjects_all</a:t>
            </a:r>
            <a:r>
              <a:rPr lang="en-US" altLang="ko-KR" sz="2800" b="1" dirty="0">
                <a:solidFill>
                  <a:srgbClr val="000000"/>
                </a:solidFill>
              </a:rPr>
              <a:t> - </a:t>
            </a:r>
            <a:r>
              <a:rPr lang="en-US" altLang="ko-KR" sz="2800" b="1" dirty="0" err="1">
                <a:solidFill>
                  <a:srgbClr val="000000"/>
                </a:solidFill>
              </a:rPr>
              <a:t>subjects_selected</a:t>
            </a:r>
            <a:endParaRPr lang="en-US" altLang="ko-KR" sz="2800" b="1" dirty="0">
              <a:solidFill>
                <a:srgbClr val="000000"/>
              </a:solidFill>
            </a:endParaRPr>
          </a:p>
          <a:p>
            <a:endParaRPr lang="en-US" altLang="ko-KR" sz="2800" b="1" dirty="0">
              <a:solidFill>
                <a:srgbClr val="000000"/>
              </a:solidFill>
            </a:endParaRPr>
          </a:p>
          <a:p>
            <a:r>
              <a:rPr lang="en-US" altLang="ko-KR" sz="2800" b="1" dirty="0">
                <a:solidFill>
                  <a:srgbClr val="000000"/>
                </a:solidFill>
              </a:rPr>
              <a:t>print("Selected Subjects =", </a:t>
            </a:r>
            <a:r>
              <a:rPr lang="en-US" altLang="ko-KR" sz="2800" b="1" dirty="0" err="1">
                <a:solidFill>
                  <a:srgbClr val="000000"/>
                </a:solidFill>
              </a:rPr>
              <a:t>subjects_selected</a:t>
            </a:r>
            <a:r>
              <a:rPr lang="en-US" altLang="ko-KR" sz="2800" b="1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2800" b="1" dirty="0">
                <a:solidFill>
                  <a:srgbClr val="000000"/>
                </a:solidFill>
              </a:rPr>
              <a:t>print("Deleted Subjects =", </a:t>
            </a:r>
            <a:r>
              <a:rPr lang="en-US" altLang="ko-KR" sz="2800" b="1" dirty="0" err="1">
                <a:solidFill>
                  <a:srgbClr val="000000"/>
                </a:solidFill>
              </a:rPr>
              <a:t>subjects_deleted</a:t>
            </a:r>
            <a:r>
              <a:rPr lang="en-US" altLang="ko-KR" sz="2800" b="1" dirty="0">
                <a:solidFill>
                  <a:srgbClr val="000000"/>
                </a:solidFill>
              </a:rPr>
              <a:t>)</a:t>
            </a:r>
            <a:endParaRPr lang="en-US" altLang="ko-KR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3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8.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시나리오 실습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456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9139" y="2402889"/>
            <a:ext cx="17091058" cy="3246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000000"/>
                </a:solidFill>
              </a:rPr>
              <a:t>마이클은 회전 초밥집에서 알바를 하고 있습니다</a:t>
            </a:r>
            <a:r>
              <a:rPr lang="en-US" altLang="ko-KR" sz="3600" b="1" dirty="0">
                <a:solidFill>
                  <a:srgbClr val="000000"/>
                </a:solidFill>
              </a:rPr>
              <a:t>. </a:t>
            </a:r>
            <a:r>
              <a:rPr lang="ko-KR" altLang="en-US" sz="3600" b="1" dirty="0">
                <a:solidFill>
                  <a:srgbClr val="000000"/>
                </a:solidFill>
              </a:rPr>
              <a:t>손님이 고른 접시 색상이 존재하는 색상이면 계속 접시 색상을 입력 받고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존재하지 않는 색상이면 입력을 종료한 후 </a:t>
            </a:r>
            <a:r>
              <a:rPr lang="en-US" altLang="ko-KR" sz="3600" b="1" dirty="0">
                <a:solidFill>
                  <a:srgbClr val="000000"/>
                </a:solidFill>
              </a:rPr>
              <a:t>(</a:t>
            </a:r>
            <a:r>
              <a:rPr lang="ko-KR" altLang="en-US" sz="3600" b="1" dirty="0">
                <a:solidFill>
                  <a:srgbClr val="000000"/>
                </a:solidFill>
              </a:rPr>
              <a:t>단</a:t>
            </a:r>
            <a:r>
              <a:rPr lang="en-US" altLang="ko-KR" sz="3600" b="1" dirty="0">
                <a:solidFill>
                  <a:srgbClr val="000000"/>
                </a:solidFill>
              </a:rPr>
              <a:t>, break</a:t>
            </a:r>
            <a:r>
              <a:rPr lang="ko-KR" altLang="en-US" sz="3600" b="1" dirty="0">
                <a:solidFill>
                  <a:srgbClr val="000000"/>
                </a:solidFill>
              </a:rPr>
              <a:t>문 사용</a:t>
            </a:r>
            <a:r>
              <a:rPr lang="en-US" altLang="ko-KR" sz="3600" b="1" dirty="0">
                <a:solidFill>
                  <a:srgbClr val="000000"/>
                </a:solidFill>
              </a:rPr>
              <a:t>), </a:t>
            </a:r>
            <a:r>
              <a:rPr lang="ko-KR" altLang="en-US" sz="3600" b="1" dirty="0">
                <a:solidFill>
                  <a:srgbClr val="000000"/>
                </a:solidFill>
              </a:rPr>
              <a:t>총 식사금액을 출력하는 프로그램을 작성 </a:t>
            </a:r>
            <a:r>
              <a:rPr lang="ko-KR" altLang="en-US" sz="3600" b="1" dirty="0" err="1">
                <a:solidFill>
                  <a:srgbClr val="000000"/>
                </a:solidFill>
              </a:rPr>
              <a:t>하시오</a:t>
            </a:r>
            <a:r>
              <a:rPr lang="en-US" altLang="ko-KR" sz="3600" b="1" dirty="0">
                <a:solidFill>
                  <a:srgbClr val="000000"/>
                </a:solidFill>
              </a:rPr>
              <a:t>. </a:t>
            </a:r>
            <a:r>
              <a:rPr lang="ko-KR" altLang="en-US" sz="3600" b="1" dirty="0">
                <a:solidFill>
                  <a:srgbClr val="000000"/>
                </a:solidFill>
              </a:rPr>
              <a:t>단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각 접시 </a:t>
            </a:r>
            <a:r>
              <a:rPr lang="ko-KR" altLang="en-US" sz="3600" b="1" dirty="0" err="1">
                <a:solidFill>
                  <a:srgbClr val="000000"/>
                </a:solidFill>
              </a:rPr>
              <a:t>색상별</a:t>
            </a:r>
            <a:r>
              <a:rPr lang="ko-KR" altLang="en-US" sz="3600" b="1" dirty="0">
                <a:solidFill>
                  <a:srgbClr val="000000"/>
                </a:solidFill>
              </a:rPr>
              <a:t> 금액은 하얀색</a:t>
            </a:r>
            <a:r>
              <a:rPr lang="en-US" altLang="ko-KR" sz="3600" b="1" dirty="0">
                <a:solidFill>
                  <a:srgbClr val="000000"/>
                </a:solidFill>
              </a:rPr>
              <a:t>(1,000), </a:t>
            </a:r>
            <a:r>
              <a:rPr lang="ko-KR" altLang="en-US" sz="3600" b="1" dirty="0">
                <a:solidFill>
                  <a:srgbClr val="000000"/>
                </a:solidFill>
              </a:rPr>
              <a:t>노란색</a:t>
            </a:r>
            <a:r>
              <a:rPr lang="en-US" altLang="ko-KR" sz="3600" b="1" dirty="0">
                <a:solidFill>
                  <a:srgbClr val="000000"/>
                </a:solidFill>
              </a:rPr>
              <a:t>(2,000), </a:t>
            </a:r>
            <a:r>
              <a:rPr lang="ko-KR" altLang="en-US" sz="3600" b="1" dirty="0">
                <a:solidFill>
                  <a:srgbClr val="000000"/>
                </a:solidFill>
              </a:rPr>
              <a:t>파란색</a:t>
            </a:r>
            <a:r>
              <a:rPr lang="en-US" altLang="ko-KR" sz="3600" b="1" dirty="0">
                <a:solidFill>
                  <a:srgbClr val="000000"/>
                </a:solidFill>
              </a:rPr>
              <a:t>(3,000), </a:t>
            </a:r>
            <a:r>
              <a:rPr lang="ko-KR" altLang="en-US" sz="3600" b="1" dirty="0">
                <a:solidFill>
                  <a:srgbClr val="000000"/>
                </a:solidFill>
              </a:rPr>
              <a:t>빨간색</a:t>
            </a:r>
            <a:r>
              <a:rPr lang="en-US" altLang="ko-KR" sz="3600" b="1" dirty="0">
                <a:solidFill>
                  <a:srgbClr val="000000"/>
                </a:solidFill>
              </a:rPr>
              <a:t>(5,000)</a:t>
            </a:r>
            <a:r>
              <a:rPr lang="ko-KR" altLang="en-US" sz="3600" b="1" dirty="0">
                <a:solidFill>
                  <a:srgbClr val="000000"/>
                </a:solidFill>
              </a:rPr>
              <a:t>입니다</a:t>
            </a:r>
            <a:r>
              <a:rPr lang="en-US" altLang="ko-KR" sz="3600" b="1" dirty="0">
                <a:solidFill>
                  <a:srgbClr val="000000"/>
                </a:solidFill>
              </a:rPr>
              <a:t>.</a:t>
            </a:r>
            <a:endParaRPr lang="en-US" altLang="ko-KR" sz="8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#1 (While)</a:t>
            </a:r>
            <a:endParaRPr lang="ko-KR" altLang="en-US" dirty="0"/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52371B62-9EAE-473E-8519-2E5A27BE33A3}"/>
              </a:ext>
            </a:extLst>
          </p:cNvPr>
          <p:cNvSpPr/>
          <p:nvPr/>
        </p:nvSpPr>
        <p:spPr>
          <a:xfrm>
            <a:off x="9199906" y="5865167"/>
            <a:ext cx="8332602" cy="4320479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출력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Total price = 14000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64BE90CB-384E-4421-ACE2-D858914667E0}"/>
              </a:ext>
            </a:extLst>
          </p:cNvPr>
          <p:cNvSpPr/>
          <p:nvPr/>
        </p:nvSpPr>
        <p:spPr>
          <a:xfrm>
            <a:off x="459139" y="5865168"/>
            <a:ext cx="8539484" cy="432048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입력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color = white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color = red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color = blue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color = red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color = black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52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9139" y="2402889"/>
            <a:ext cx="17091058" cy="3246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000000"/>
                </a:solidFill>
              </a:rPr>
              <a:t>마이클은 회전 초밥집에서 알바를 하고 있습니다</a:t>
            </a:r>
            <a:r>
              <a:rPr lang="en-US" altLang="ko-KR" sz="3600" b="1" dirty="0">
                <a:solidFill>
                  <a:srgbClr val="000000"/>
                </a:solidFill>
              </a:rPr>
              <a:t>. </a:t>
            </a:r>
            <a:r>
              <a:rPr lang="ko-KR" altLang="en-US" sz="3600" b="1" dirty="0">
                <a:solidFill>
                  <a:srgbClr val="000000"/>
                </a:solidFill>
              </a:rPr>
              <a:t>손님이 고른 접시 색상이 존재하는 색상이면 계속 접시 색상을 입력 받고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존재하지 않는 색상이면 입력을 종료한 후 </a:t>
            </a:r>
            <a:r>
              <a:rPr lang="en-US" altLang="ko-KR" sz="3600" b="1" dirty="0">
                <a:solidFill>
                  <a:srgbClr val="000000"/>
                </a:solidFill>
              </a:rPr>
              <a:t>(</a:t>
            </a:r>
            <a:r>
              <a:rPr lang="ko-KR" altLang="en-US" sz="3600" b="1" dirty="0">
                <a:solidFill>
                  <a:srgbClr val="000000"/>
                </a:solidFill>
              </a:rPr>
              <a:t>단</a:t>
            </a:r>
            <a:r>
              <a:rPr lang="en-US" altLang="ko-KR" sz="3600" b="1" dirty="0">
                <a:solidFill>
                  <a:srgbClr val="000000"/>
                </a:solidFill>
              </a:rPr>
              <a:t>, break</a:t>
            </a:r>
            <a:r>
              <a:rPr lang="ko-KR" altLang="en-US" sz="3600" b="1" dirty="0">
                <a:solidFill>
                  <a:srgbClr val="000000"/>
                </a:solidFill>
              </a:rPr>
              <a:t>문 사용</a:t>
            </a:r>
            <a:r>
              <a:rPr lang="en-US" altLang="ko-KR" sz="3600" b="1" dirty="0">
                <a:solidFill>
                  <a:srgbClr val="000000"/>
                </a:solidFill>
              </a:rPr>
              <a:t>), </a:t>
            </a:r>
            <a:r>
              <a:rPr lang="ko-KR" altLang="en-US" sz="3600" b="1" dirty="0">
                <a:solidFill>
                  <a:srgbClr val="000000"/>
                </a:solidFill>
              </a:rPr>
              <a:t>총 식사금액을 출력하는 프로그램을 작성 </a:t>
            </a:r>
            <a:r>
              <a:rPr lang="ko-KR" altLang="en-US" sz="3600" b="1" dirty="0" err="1">
                <a:solidFill>
                  <a:srgbClr val="000000"/>
                </a:solidFill>
              </a:rPr>
              <a:t>하시오</a:t>
            </a:r>
            <a:r>
              <a:rPr lang="en-US" altLang="ko-KR" sz="3600" b="1" dirty="0">
                <a:solidFill>
                  <a:srgbClr val="000000"/>
                </a:solidFill>
              </a:rPr>
              <a:t>. </a:t>
            </a:r>
            <a:r>
              <a:rPr lang="ko-KR" altLang="en-US" sz="3600" b="1" dirty="0">
                <a:solidFill>
                  <a:srgbClr val="000000"/>
                </a:solidFill>
              </a:rPr>
              <a:t>단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각 접시 </a:t>
            </a:r>
            <a:r>
              <a:rPr lang="ko-KR" altLang="en-US" sz="3600" b="1" dirty="0" err="1">
                <a:solidFill>
                  <a:srgbClr val="000000"/>
                </a:solidFill>
              </a:rPr>
              <a:t>색상별</a:t>
            </a:r>
            <a:r>
              <a:rPr lang="ko-KR" altLang="en-US" sz="3600" b="1" dirty="0">
                <a:solidFill>
                  <a:srgbClr val="000000"/>
                </a:solidFill>
              </a:rPr>
              <a:t> 금액은 하얀색</a:t>
            </a:r>
            <a:r>
              <a:rPr lang="en-US" altLang="ko-KR" sz="3600" b="1" dirty="0">
                <a:solidFill>
                  <a:srgbClr val="000000"/>
                </a:solidFill>
              </a:rPr>
              <a:t>(1,000), </a:t>
            </a:r>
            <a:r>
              <a:rPr lang="ko-KR" altLang="en-US" sz="3600" b="1" dirty="0">
                <a:solidFill>
                  <a:srgbClr val="000000"/>
                </a:solidFill>
              </a:rPr>
              <a:t>노란색</a:t>
            </a:r>
            <a:r>
              <a:rPr lang="en-US" altLang="ko-KR" sz="3600" b="1" dirty="0">
                <a:solidFill>
                  <a:srgbClr val="000000"/>
                </a:solidFill>
              </a:rPr>
              <a:t>(2,000), </a:t>
            </a:r>
            <a:r>
              <a:rPr lang="ko-KR" altLang="en-US" sz="3600" b="1" dirty="0">
                <a:solidFill>
                  <a:srgbClr val="000000"/>
                </a:solidFill>
              </a:rPr>
              <a:t>파란색</a:t>
            </a:r>
            <a:r>
              <a:rPr lang="en-US" altLang="ko-KR" sz="3600" b="1" dirty="0">
                <a:solidFill>
                  <a:srgbClr val="000000"/>
                </a:solidFill>
              </a:rPr>
              <a:t>(3,000), </a:t>
            </a:r>
            <a:r>
              <a:rPr lang="ko-KR" altLang="en-US" sz="3600" b="1" dirty="0">
                <a:solidFill>
                  <a:srgbClr val="000000"/>
                </a:solidFill>
              </a:rPr>
              <a:t>빨간색</a:t>
            </a:r>
            <a:r>
              <a:rPr lang="en-US" altLang="ko-KR" sz="3600" b="1" dirty="0">
                <a:solidFill>
                  <a:srgbClr val="000000"/>
                </a:solidFill>
              </a:rPr>
              <a:t>(5,000)</a:t>
            </a:r>
            <a:r>
              <a:rPr lang="ko-KR" altLang="en-US" sz="3600" b="1" dirty="0">
                <a:solidFill>
                  <a:srgbClr val="000000"/>
                </a:solidFill>
              </a:rPr>
              <a:t>입니다</a:t>
            </a:r>
            <a:r>
              <a:rPr lang="en-US" altLang="ko-KR" sz="3600" b="1" dirty="0">
                <a:solidFill>
                  <a:srgbClr val="000000"/>
                </a:solidFill>
              </a:rPr>
              <a:t>.</a:t>
            </a:r>
            <a:endParaRPr lang="en-US" altLang="ko-KR" sz="8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#1 (While)</a:t>
            </a:r>
            <a:endParaRPr lang="ko-KR" altLang="en-US" dirty="0"/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52371B62-9EAE-473E-8519-2E5A27BE33A3}"/>
              </a:ext>
            </a:extLst>
          </p:cNvPr>
          <p:cNvSpPr/>
          <p:nvPr/>
        </p:nvSpPr>
        <p:spPr>
          <a:xfrm>
            <a:off x="9199906" y="5865167"/>
            <a:ext cx="8332602" cy="4320479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출력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Total price = 14000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7CD2B32-A445-4553-9693-8B4A8AF7180C}"/>
              </a:ext>
            </a:extLst>
          </p:cNvPr>
          <p:cNvSpPr/>
          <p:nvPr/>
        </p:nvSpPr>
        <p:spPr>
          <a:xfrm>
            <a:off x="459139" y="5865166"/>
            <a:ext cx="8470424" cy="432048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>
                <a:solidFill>
                  <a:srgbClr val="000000"/>
                </a:solidFill>
              </a:rPr>
              <a:t>price = 0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while True :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   color = input("color = ")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   if color == 'white’ :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      price += 1000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   </a:t>
            </a:r>
            <a:r>
              <a:rPr lang="en-US" altLang="ko-KR" sz="1600" b="1" dirty="0" err="1">
                <a:solidFill>
                  <a:srgbClr val="000000"/>
                </a:solidFill>
              </a:rPr>
              <a:t>elif</a:t>
            </a:r>
            <a:r>
              <a:rPr lang="en-US" altLang="ko-KR" sz="1600" b="1" dirty="0">
                <a:solidFill>
                  <a:srgbClr val="000000"/>
                </a:solidFill>
              </a:rPr>
              <a:t> color == 'yellow’ :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      price += 2000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   </a:t>
            </a:r>
            <a:r>
              <a:rPr lang="en-US" altLang="ko-KR" sz="1600" b="1" dirty="0" err="1">
                <a:solidFill>
                  <a:srgbClr val="000000"/>
                </a:solidFill>
              </a:rPr>
              <a:t>elif</a:t>
            </a:r>
            <a:r>
              <a:rPr lang="en-US" altLang="ko-KR" sz="1600" b="1" dirty="0">
                <a:solidFill>
                  <a:srgbClr val="000000"/>
                </a:solidFill>
              </a:rPr>
              <a:t> color == 'blue’ :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      price += 3000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   </a:t>
            </a:r>
            <a:r>
              <a:rPr lang="en-US" altLang="ko-KR" sz="1600" b="1" dirty="0" err="1">
                <a:solidFill>
                  <a:srgbClr val="000000"/>
                </a:solidFill>
              </a:rPr>
              <a:t>elif</a:t>
            </a:r>
            <a:r>
              <a:rPr lang="en-US" altLang="ko-KR" sz="1600" b="1" dirty="0">
                <a:solidFill>
                  <a:srgbClr val="000000"/>
                </a:solidFill>
              </a:rPr>
              <a:t> color == 'red’ :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      price += 5000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   else :</a:t>
            </a:r>
          </a:p>
          <a:p>
            <a:r>
              <a:rPr lang="en-US" altLang="ko-KR" sz="1600" b="1" dirty="0">
                <a:solidFill>
                  <a:srgbClr val="000000"/>
                </a:solidFill>
              </a:rPr>
              <a:t>      break</a:t>
            </a:r>
          </a:p>
          <a:p>
            <a:endParaRPr lang="en-US" altLang="ko-KR" sz="1600" b="1" dirty="0">
              <a:solidFill>
                <a:srgbClr val="000000"/>
              </a:solidFill>
            </a:endParaRPr>
          </a:p>
          <a:p>
            <a:r>
              <a:rPr lang="en-US" altLang="ko-KR" sz="1600" b="1" dirty="0">
                <a:solidFill>
                  <a:srgbClr val="000000"/>
                </a:solidFill>
              </a:rPr>
              <a:t>print("Total price =", price)</a:t>
            </a:r>
            <a:endParaRPr lang="en-US" altLang="ko-KR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9139" y="2402889"/>
            <a:ext cx="17091058" cy="2598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000000"/>
                </a:solidFill>
              </a:rPr>
              <a:t>트럼프는 한 학기 동안 </a:t>
            </a:r>
            <a:r>
              <a:rPr lang="en-US" altLang="ko-KR" sz="3600" b="1" dirty="0">
                <a:solidFill>
                  <a:srgbClr val="000000"/>
                </a:solidFill>
              </a:rPr>
              <a:t>SW, OS, DB </a:t>
            </a:r>
            <a:r>
              <a:rPr lang="ko-KR" altLang="en-US" sz="3600" b="1" dirty="0">
                <a:solidFill>
                  <a:srgbClr val="000000"/>
                </a:solidFill>
              </a:rPr>
              <a:t>과목을 수강하였습니다</a:t>
            </a:r>
            <a:r>
              <a:rPr lang="en-US" altLang="ko-KR" sz="3600" b="1" dirty="0">
                <a:solidFill>
                  <a:srgbClr val="000000"/>
                </a:solidFill>
              </a:rPr>
              <a:t>. </a:t>
            </a:r>
            <a:r>
              <a:rPr lang="ko-KR" altLang="en-US" sz="3600" b="1" dirty="0">
                <a:solidFill>
                  <a:srgbClr val="000000"/>
                </a:solidFill>
              </a:rPr>
              <a:t>한 학기 동안 </a:t>
            </a:r>
            <a:r>
              <a:rPr lang="en-US" altLang="ko-KR" sz="3600" b="1" dirty="0">
                <a:solidFill>
                  <a:srgbClr val="000000"/>
                </a:solidFill>
              </a:rPr>
              <a:t>SW, OS, DB </a:t>
            </a:r>
            <a:r>
              <a:rPr lang="ko-KR" altLang="en-US" sz="3600" b="1" dirty="0">
                <a:solidFill>
                  <a:srgbClr val="000000"/>
                </a:solidFill>
              </a:rPr>
              <a:t>과목을 수강한 학생들의 수를 입력 받고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각 학생들이 획득한 점수를 입력 받은 후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과목별 평균을 계산하는 프로그램을 작성 </a:t>
            </a:r>
            <a:r>
              <a:rPr lang="ko-KR" altLang="en-US" sz="3600" b="1" dirty="0" err="1">
                <a:solidFill>
                  <a:srgbClr val="000000"/>
                </a:solidFill>
              </a:rPr>
              <a:t>하시오</a:t>
            </a:r>
            <a:r>
              <a:rPr lang="en-US" altLang="ko-KR" sz="3600" b="1" dirty="0">
                <a:solidFill>
                  <a:srgbClr val="000000"/>
                </a:solidFill>
              </a:rPr>
              <a:t>. (</a:t>
            </a:r>
            <a:r>
              <a:rPr lang="ko-KR" altLang="en-US" sz="3600" b="1" dirty="0">
                <a:solidFill>
                  <a:srgbClr val="000000"/>
                </a:solidFill>
              </a:rPr>
              <a:t>단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소수점 이하는 버림 </a:t>
            </a:r>
            <a:r>
              <a:rPr lang="ko-KR" altLang="en-US" sz="3600" b="1" dirty="0" err="1">
                <a:solidFill>
                  <a:srgbClr val="000000"/>
                </a:solidFill>
              </a:rPr>
              <a:t>하시오</a:t>
            </a:r>
            <a:r>
              <a:rPr lang="en-US" altLang="ko-KR" sz="3600" b="1" dirty="0">
                <a:solidFill>
                  <a:srgbClr val="000000"/>
                </a:solidFill>
              </a:rPr>
              <a:t>.)</a:t>
            </a:r>
            <a:endParaRPr lang="en-US" altLang="ko-KR" sz="13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#2 (For)</a:t>
            </a:r>
            <a:endParaRPr lang="ko-KR" altLang="en-US" dirty="0"/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923C5F54-8CCF-43E6-B395-B10BD36C10D2}"/>
              </a:ext>
            </a:extLst>
          </p:cNvPr>
          <p:cNvSpPr/>
          <p:nvPr/>
        </p:nvSpPr>
        <p:spPr>
          <a:xfrm>
            <a:off x="9199906" y="5145087"/>
            <a:ext cx="8332602" cy="504056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출력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Average(SW) = 70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+mn-ea"/>
              </a:rPr>
              <a:t>Average(OS) = 68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+mn-ea"/>
              </a:rPr>
              <a:t>Average(DB) = 64</a:t>
            </a: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C7C8A37F-B9A1-4CEA-BA75-CF4BF0C10FA3}"/>
              </a:ext>
            </a:extLst>
          </p:cNvPr>
          <p:cNvSpPr/>
          <p:nvPr/>
        </p:nvSpPr>
        <p:spPr>
          <a:xfrm>
            <a:off x="459139" y="5145087"/>
            <a:ext cx="8539484" cy="5040561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입력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# of students = 4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87 85 82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69 67 64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78 72 75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47 49 38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19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9139" y="2402889"/>
            <a:ext cx="17091058" cy="2598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000000"/>
                </a:solidFill>
              </a:rPr>
              <a:t>트럼프는 한 학기 동안 </a:t>
            </a:r>
            <a:r>
              <a:rPr lang="en-US" altLang="ko-KR" sz="3600" b="1" dirty="0">
                <a:solidFill>
                  <a:srgbClr val="000000"/>
                </a:solidFill>
              </a:rPr>
              <a:t>SW, OS, DB </a:t>
            </a:r>
            <a:r>
              <a:rPr lang="ko-KR" altLang="en-US" sz="3600" b="1" dirty="0">
                <a:solidFill>
                  <a:srgbClr val="000000"/>
                </a:solidFill>
              </a:rPr>
              <a:t>과목을 수강하였습니다</a:t>
            </a:r>
            <a:r>
              <a:rPr lang="en-US" altLang="ko-KR" sz="3600" b="1" dirty="0">
                <a:solidFill>
                  <a:srgbClr val="000000"/>
                </a:solidFill>
              </a:rPr>
              <a:t>. </a:t>
            </a:r>
            <a:r>
              <a:rPr lang="ko-KR" altLang="en-US" sz="3600" b="1" dirty="0">
                <a:solidFill>
                  <a:srgbClr val="000000"/>
                </a:solidFill>
              </a:rPr>
              <a:t>한 학기 동안 </a:t>
            </a:r>
            <a:r>
              <a:rPr lang="en-US" altLang="ko-KR" sz="3600" b="1" dirty="0">
                <a:solidFill>
                  <a:srgbClr val="000000"/>
                </a:solidFill>
              </a:rPr>
              <a:t>SW, OS, DB </a:t>
            </a:r>
            <a:r>
              <a:rPr lang="ko-KR" altLang="en-US" sz="3600" b="1" dirty="0">
                <a:solidFill>
                  <a:srgbClr val="000000"/>
                </a:solidFill>
              </a:rPr>
              <a:t>과목을 수강한 학생들의 수를 입력 받고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각 학생들이 획득한 점수를 입력 받은 후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과목별 평균을 계산하는 프로그램을 작성 </a:t>
            </a:r>
            <a:r>
              <a:rPr lang="ko-KR" altLang="en-US" sz="3600" b="1" dirty="0" err="1">
                <a:solidFill>
                  <a:srgbClr val="000000"/>
                </a:solidFill>
              </a:rPr>
              <a:t>하시오</a:t>
            </a:r>
            <a:r>
              <a:rPr lang="en-US" altLang="ko-KR" sz="3600" b="1" dirty="0">
                <a:solidFill>
                  <a:srgbClr val="000000"/>
                </a:solidFill>
              </a:rPr>
              <a:t>. (</a:t>
            </a:r>
            <a:r>
              <a:rPr lang="ko-KR" altLang="en-US" sz="3600" b="1" dirty="0">
                <a:solidFill>
                  <a:srgbClr val="000000"/>
                </a:solidFill>
              </a:rPr>
              <a:t>단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소수점 이하는 버림 </a:t>
            </a:r>
            <a:r>
              <a:rPr lang="ko-KR" altLang="en-US" sz="3600" b="1" dirty="0" err="1">
                <a:solidFill>
                  <a:srgbClr val="000000"/>
                </a:solidFill>
              </a:rPr>
              <a:t>하시오</a:t>
            </a:r>
            <a:r>
              <a:rPr lang="en-US" altLang="ko-KR" sz="3600" b="1" dirty="0">
                <a:solidFill>
                  <a:srgbClr val="000000"/>
                </a:solidFill>
              </a:rPr>
              <a:t>.)</a:t>
            </a:r>
            <a:endParaRPr lang="en-US" altLang="ko-KR" sz="13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#2 (For)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A2C7E40-0E1C-403C-99DD-A39B43265260}"/>
              </a:ext>
            </a:extLst>
          </p:cNvPr>
          <p:cNvSpPr/>
          <p:nvPr/>
        </p:nvSpPr>
        <p:spPr>
          <a:xfrm>
            <a:off x="459139" y="5145086"/>
            <a:ext cx="8470424" cy="504056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000000"/>
                </a:solidFill>
              </a:rPr>
              <a:t>num = int(input("# of students = "))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total = [0, 0, 0]</a:t>
            </a:r>
          </a:p>
          <a:p>
            <a:endParaRPr lang="en-US" altLang="ko-KR" b="1" dirty="0">
              <a:solidFill>
                <a:srgbClr val="000000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</a:rPr>
              <a:t># for </a:t>
            </a:r>
            <a:r>
              <a:rPr lang="ko-KR" altLang="en-US" b="1" dirty="0" err="1">
                <a:solidFill>
                  <a:srgbClr val="000000"/>
                </a:solidFill>
              </a:rPr>
              <a:t>반복문</a:t>
            </a:r>
            <a:endParaRPr lang="ko-KR" altLang="en-US" b="1" dirty="0">
              <a:solidFill>
                <a:srgbClr val="000000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</a:rPr>
              <a:t>for </a:t>
            </a:r>
            <a:r>
              <a:rPr lang="en-US" altLang="ko-KR" b="1" dirty="0" err="1">
                <a:solidFill>
                  <a:srgbClr val="000000"/>
                </a:solidFill>
              </a:rPr>
              <a:t>i</a:t>
            </a:r>
            <a:r>
              <a:rPr lang="en-US" altLang="ko-KR" b="1" dirty="0">
                <a:solidFill>
                  <a:srgbClr val="000000"/>
                </a:solidFill>
              </a:rPr>
              <a:t> in range(num) :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    score = input('score = ‘).split()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    for j in range(</a:t>
            </a:r>
            <a:r>
              <a:rPr lang="en-US" altLang="ko-KR" b="1" dirty="0" err="1">
                <a:solidFill>
                  <a:srgbClr val="000000"/>
                </a:solidFill>
              </a:rPr>
              <a:t>len</a:t>
            </a:r>
            <a:r>
              <a:rPr lang="en-US" altLang="ko-KR" b="1" dirty="0">
                <a:solidFill>
                  <a:srgbClr val="000000"/>
                </a:solidFill>
              </a:rPr>
              <a:t>(score)) :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	total[j] += int(score[j])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    </a:t>
            </a:r>
            <a:endParaRPr lang="en-US" altLang="ko-KR" sz="1100" b="1" dirty="0">
              <a:solidFill>
                <a:srgbClr val="000000"/>
              </a:solidFill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F2531368-17B1-44A9-A06F-531D50E78D1C}"/>
              </a:ext>
            </a:extLst>
          </p:cNvPr>
          <p:cNvSpPr/>
          <p:nvPr/>
        </p:nvSpPr>
        <p:spPr>
          <a:xfrm>
            <a:off x="9079773" y="5145086"/>
            <a:ext cx="8470424" cy="504056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000000"/>
                </a:solidFill>
              </a:rPr>
              <a:t># </a:t>
            </a:r>
            <a:r>
              <a:rPr lang="ko-KR" altLang="en-US" b="1" dirty="0">
                <a:solidFill>
                  <a:srgbClr val="000000"/>
                </a:solidFill>
              </a:rPr>
              <a:t>평균 계산 및 출력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average = int(total[0]/num)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print("Average(SW) =", average)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average = int(total[1]/num)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print("Average(OS) =", average)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average = int(total[2]/num)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print("Average(DB) =", average) </a:t>
            </a:r>
            <a:endParaRPr lang="en-US" altLang="ko-KR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5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9139" y="2402889"/>
            <a:ext cx="17091058" cy="3102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000000"/>
                </a:solidFill>
              </a:rPr>
              <a:t>트럼프는 회전초밥 집에서 저녁 식사를 하였습니다</a:t>
            </a:r>
            <a:r>
              <a:rPr lang="en-US" altLang="ko-KR" sz="3600" b="1" dirty="0">
                <a:solidFill>
                  <a:srgbClr val="000000"/>
                </a:solidFill>
              </a:rPr>
              <a:t>. </a:t>
            </a:r>
            <a:r>
              <a:rPr lang="ko-KR" altLang="en-US" sz="3600" b="1" dirty="0">
                <a:solidFill>
                  <a:srgbClr val="000000"/>
                </a:solidFill>
              </a:rPr>
              <a:t>트럼프는 회전초밥이 회전할 때마다 본인이 선택한 초밥을 하나씩 먹는다고 가정할 때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트럼프가 먹고 싶은 초밥의 개수를 입력 받고 트럼프가 먹은 총 식사금액을 출력하는 프로그램을 작성 </a:t>
            </a:r>
            <a:r>
              <a:rPr lang="ko-KR" altLang="en-US" sz="3600" b="1" dirty="0" err="1">
                <a:solidFill>
                  <a:srgbClr val="000000"/>
                </a:solidFill>
              </a:rPr>
              <a:t>하시오</a:t>
            </a:r>
            <a:r>
              <a:rPr lang="en-US" altLang="ko-KR" sz="3600" b="1" dirty="0">
                <a:solidFill>
                  <a:srgbClr val="000000"/>
                </a:solidFill>
              </a:rPr>
              <a:t>.</a:t>
            </a:r>
            <a:r>
              <a:rPr lang="ko-KR" altLang="en-US" sz="3600" b="1" dirty="0">
                <a:solidFill>
                  <a:srgbClr val="000000"/>
                </a:solidFill>
              </a:rPr>
              <a:t>단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먹을 수 있는 초밥은 </a:t>
            </a:r>
            <a:r>
              <a:rPr lang="en-US" altLang="ko-KR" sz="3600" b="1" dirty="0">
                <a:solidFill>
                  <a:srgbClr val="000000"/>
                </a:solidFill>
              </a:rPr>
              <a:t>salmon roe(1000), red sea bream(3000), egg roll(1000), shrimp(2000), </a:t>
            </a:r>
            <a:r>
              <a:rPr lang="en-US" altLang="ko-KR" sz="3600" b="1" dirty="0" err="1">
                <a:solidFill>
                  <a:srgbClr val="000000"/>
                </a:solidFill>
              </a:rPr>
              <a:t>kimbab</a:t>
            </a:r>
            <a:r>
              <a:rPr lang="en-US" altLang="ko-KR" sz="3600" b="1" dirty="0">
                <a:solidFill>
                  <a:srgbClr val="000000"/>
                </a:solidFill>
              </a:rPr>
              <a:t>(1000), tuna(5000)</a:t>
            </a:r>
            <a:r>
              <a:rPr lang="ko-KR" altLang="en-US" sz="3600" b="1" dirty="0">
                <a:solidFill>
                  <a:srgbClr val="000000"/>
                </a:solidFill>
              </a:rPr>
              <a:t>입니다</a:t>
            </a:r>
            <a:r>
              <a:rPr lang="en-US" altLang="ko-KR" sz="3600" b="1" dirty="0">
                <a:solidFill>
                  <a:srgbClr val="000000"/>
                </a:solidFill>
              </a:rPr>
              <a:t>.</a:t>
            </a:r>
            <a:endParaRPr lang="en-US" altLang="ko-KR" sz="16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#3 (</a:t>
            </a:r>
            <a:r>
              <a:rPr lang="ko-KR" altLang="en-US" dirty="0"/>
              <a:t>리스트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923C5F54-8CCF-43E6-B395-B10BD36C10D2}"/>
              </a:ext>
            </a:extLst>
          </p:cNvPr>
          <p:cNvSpPr/>
          <p:nvPr/>
        </p:nvSpPr>
        <p:spPr>
          <a:xfrm>
            <a:off x="9199906" y="5649143"/>
            <a:ext cx="8332602" cy="453650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출력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Total price = 8000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C7C8A37F-B9A1-4CEA-BA75-CF4BF0C10FA3}"/>
              </a:ext>
            </a:extLst>
          </p:cNvPr>
          <p:cNvSpPr/>
          <p:nvPr/>
        </p:nvSpPr>
        <p:spPr>
          <a:xfrm>
            <a:off x="459139" y="5649143"/>
            <a:ext cx="8539484" cy="453650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입력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Input # of sushi = 3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name = tuna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name = shrimp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name = </a:t>
            </a:r>
            <a:r>
              <a:rPr lang="en-US" altLang="ko-KR" b="1" dirty="0" err="1">
                <a:solidFill>
                  <a:srgbClr val="000000"/>
                </a:solidFill>
              </a:rPr>
              <a:t>kimbab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77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9139" y="2402889"/>
            <a:ext cx="17091058" cy="2598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000000"/>
                </a:solidFill>
              </a:rPr>
              <a:t>트럼프는 회전초밥 집에서 저녁 식사를 하였습니다</a:t>
            </a:r>
            <a:r>
              <a:rPr lang="en-US" altLang="ko-KR" sz="3600" b="1" dirty="0">
                <a:solidFill>
                  <a:srgbClr val="000000"/>
                </a:solidFill>
              </a:rPr>
              <a:t>. </a:t>
            </a:r>
            <a:r>
              <a:rPr lang="ko-KR" altLang="en-US" sz="3600" b="1" dirty="0">
                <a:solidFill>
                  <a:srgbClr val="000000"/>
                </a:solidFill>
              </a:rPr>
              <a:t>트럼프는 회전초밥이 회전할 때마다 본인이 선택한 초밥을 하나씩 먹는다고 가정할 때</a:t>
            </a:r>
            <a:r>
              <a:rPr lang="en-US" altLang="ko-KR" sz="3600" b="1" dirty="0">
                <a:solidFill>
                  <a:srgbClr val="000000"/>
                </a:solidFill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</a:rPr>
              <a:t>트럼프가 먹고 싶은 초밥의 개수를 입력 받고 트럼프가 먹은 총 식사금액을 출력하는 프로그램을 작성 </a:t>
            </a:r>
            <a:r>
              <a:rPr lang="ko-KR" altLang="en-US" sz="3600" b="1" dirty="0" err="1">
                <a:solidFill>
                  <a:srgbClr val="000000"/>
                </a:solidFill>
              </a:rPr>
              <a:t>하시오</a:t>
            </a:r>
            <a:r>
              <a:rPr lang="en-US" altLang="ko-KR" sz="3600" b="1" dirty="0">
                <a:solidFill>
                  <a:srgbClr val="000000"/>
                </a:solidFill>
              </a:rPr>
              <a:t>.</a:t>
            </a:r>
            <a:endParaRPr lang="en-US" altLang="ko-KR" sz="16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#3 (</a:t>
            </a:r>
            <a:r>
              <a:rPr lang="ko-KR" altLang="en-US" dirty="0"/>
              <a:t>리스트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3F27265-BA6E-4D68-9883-8AFBBE6E3269}"/>
              </a:ext>
            </a:extLst>
          </p:cNvPr>
          <p:cNvSpPr/>
          <p:nvPr/>
        </p:nvSpPr>
        <p:spPr>
          <a:xfrm>
            <a:off x="459139" y="5145086"/>
            <a:ext cx="8470424" cy="504056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# </a:t>
            </a:r>
            <a:r>
              <a:rPr lang="ko-KR" altLang="en-US" sz="2400" b="1" dirty="0">
                <a:solidFill>
                  <a:srgbClr val="000000"/>
                </a:solidFill>
              </a:rPr>
              <a:t>초기화</a:t>
            </a:r>
          </a:p>
          <a:p>
            <a:r>
              <a:rPr lang="en-US" altLang="ko-KR" sz="2400" b="1" dirty="0" err="1">
                <a:solidFill>
                  <a:srgbClr val="000000"/>
                </a:solidFill>
              </a:rPr>
              <a:t>fish_name</a:t>
            </a:r>
            <a:r>
              <a:rPr lang="en-US" altLang="ko-KR" sz="2400" b="1" dirty="0">
                <a:solidFill>
                  <a:srgbClr val="000000"/>
                </a:solidFill>
              </a:rPr>
              <a:t> = ['salmon roe', 'red sea bream',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'egg roll', 'shrimp',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'</a:t>
            </a:r>
            <a:r>
              <a:rPr lang="en-US" altLang="ko-KR" sz="2400" b="1" dirty="0" err="1">
                <a:solidFill>
                  <a:srgbClr val="000000"/>
                </a:solidFill>
              </a:rPr>
              <a:t>kimbab</a:t>
            </a:r>
            <a:r>
              <a:rPr lang="en-US" altLang="ko-KR" sz="2400" b="1" dirty="0">
                <a:solidFill>
                  <a:srgbClr val="000000"/>
                </a:solidFill>
              </a:rPr>
              <a:t>', 'tuna']</a:t>
            </a:r>
          </a:p>
          <a:p>
            <a:r>
              <a:rPr lang="en-US" altLang="ko-KR" sz="2400" b="1" dirty="0" err="1">
                <a:solidFill>
                  <a:srgbClr val="000000"/>
                </a:solidFill>
              </a:rPr>
              <a:t>fish_price</a:t>
            </a:r>
            <a:r>
              <a:rPr lang="en-US" altLang="ko-KR" sz="2400" b="1" dirty="0">
                <a:solidFill>
                  <a:srgbClr val="000000"/>
                </a:solidFill>
              </a:rPr>
              <a:t> = [ 1000, 3000,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	1000, 2000,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	1000, 5000 ]</a:t>
            </a:r>
          </a:p>
          <a:p>
            <a:endParaRPr lang="en-US" altLang="ko-KR" sz="1000" b="1" dirty="0">
              <a:solidFill>
                <a:srgbClr val="000000"/>
              </a:solidFill>
            </a:endParaRPr>
          </a:p>
          <a:p>
            <a:r>
              <a:rPr lang="en-US" altLang="ko-KR" sz="2400" b="1" dirty="0">
                <a:solidFill>
                  <a:srgbClr val="000000"/>
                </a:solidFill>
              </a:rPr>
              <a:t># </a:t>
            </a:r>
            <a:r>
              <a:rPr lang="ko-KR" altLang="en-US" sz="2400" b="1" dirty="0">
                <a:solidFill>
                  <a:srgbClr val="000000"/>
                </a:solidFill>
              </a:rPr>
              <a:t>입력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num = int(input('Input # of sushi = '))</a:t>
            </a:r>
            <a:endParaRPr lang="en-US" altLang="ko-KR" sz="1000" b="1" dirty="0">
              <a:solidFill>
                <a:srgbClr val="000000"/>
              </a:solidFill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A75087D3-18E3-4818-9C24-18ECAE0F3FF5}"/>
              </a:ext>
            </a:extLst>
          </p:cNvPr>
          <p:cNvSpPr/>
          <p:nvPr/>
        </p:nvSpPr>
        <p:spPr>
          <a:xfrm>
            <a:off x="9079773" y="5145086"/>
            <a:ext cx="8470424" cy="504056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# </a:t>
            </a:r>
            <a:r>
              <a:rPr lang="ko-KR" altLang="en-US" sz="2400" b="1" dirty="0">
                <a:solidFill>
                  <a:srgbClr val="000000"/>
                </a:solidFill>
              </a:rPr>
              <a:t>가격 계산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price = 0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for </a:t>
            </a:r>
            <a:r>
              <a:rPr lang="en-US" altLang="ko-KR" sz="2400" b="1" dirty="0" err="1">
                <a:solidFill>
                  <a:srgbClr val="000000"/>
                </a:solidFill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</a:rPr>
              <a:t> in range(num) :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name = input('name = ‘)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idx</a:t>
            </a:r>
            <a:r>
              <a:rPr lang="en-US" altLang="ko-KR" sz="2400" b="1" dirty="0">
                <a:solidFill>
                  <a:srgbClr val="000000"/>
                </a:solidFill>
              </a:rPr>
              <a:t> = -1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while True :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</a:t>
            </a:r>
            <a:r>
              <a:rPr lang="en-US" altLang="ko-KR" sz="2400" b="1" dirty="0" err="1">
                <a:solidFill>
                  <a:srgbClr val="000000"/>
                </a:solidFill>
              </a:rPr>
              <a:t>idx</a:t>
            </a:r>
            <a:r>
              <a:rPr lang="en-US" altLang="ko-KR" sz="2400" b="1" dirty="0">
                <a:solidFill>
                  <a:srgbClr val="000000"/>
                </a:solidFill>
              </a:rPr>
              <a:t> += 1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if name == </a:t>
            </a:r>
            <a:r>
              <a:rPr lang="en-US" altLang="ko-KR" sz="2400" b="1" dirty="0" err="1">
                <a:solidFill>
                  <a:srgbClr val="000000"/>
                </a:solidFill>
              </a:rPr>
              <a:t>fish_name</a:t>
            </a:r>
            <a:r>
              <a:rPr lang="en-US" altLang="ko-KR" sz="2400" b="1" dirty="0">
                <a:solidFill>
                  <a:srgbClr val="000000"/>
                </a:solidFill>
              </a:rPr>
              <a:t>[</a:t>
            </a:r>
            <a:r>
              <a:rPr lang="en-US" altLang="ko-KR" sz="2400" b="1" dirty="0" err="1">
                <a:solidFill>
                  <a:srgbClr val="000000"/>
                </a:solidFill>
              </a:rPr>
              <a:t>idx</a:t>
            </a:r>
            <a:r>
              <a:rPr lang="en-US" altLang="ko-KR" sz="2400" b="1" dirty="0">
                <a:solidFill>
                  <a:srgbClr val="000000"/>
                </a:solidFill>
              </a:rPr>
              <a:t>] :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    price += </a:t>
            </a:r>
            <a:r>
              <a:rPr lang="en-US" altLang="ko-KR" sz="2400" b="1" dirty="0" err="1">
                <a:solidFill>
                  <a:srgbClr val="000000"/>
                </a:solidFill>
              </a:rPr>
              <a:t>fish_price</a:t>
            </a:r>
            <a:r>
              <a:rPr lang="en-US" altLang="ko-KR" sz="2400" b="1" dirty="0">
                <a:solidFill>
                  <a:srgbClr val="000000"/>
                </a:solidFill>
              </a:rPr>
              <a:t>[</a:t>
            </a:r>
            <a:r>
              <a:rPr lang="en-US" altLang="ko-KR" sz="2400" b="1" dirty="0" err="1">
                <a:solidFill>
                  <a:srgbClr val="000000"/>
                </a:solidFill>
              </a:rPr>
              <a:t>idx</a:t>
            </a:r>
            <a:r>
              <a:rPr lang="en-US" altLang="ko-KR" sz="2400" b="1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            break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# </a:t>
            </a:r>
            <a:r>
              <a:rPr lang="ko-KR" altLang="en-US" sz="2400" b="1" dirty="0">
                <a:solidFill>
                  <a:srgbClr val="000000"/>
                </a:solidFill>
              </a:rPr>
              <a:t>출력</a:t>
            </a:r>
          </a:p>
          <a:p>
            <a:r>
              <a:rPr lang="en-US" altLang="ko-KR" sz="2400" b="1" dirty="0">
                <a:solidFill>
                  <a:srgbClr val="000000"/>
                </a:solidFill>
              </a:rPr>
              <a:t>print('Total price =', price)</a:t>
            </a:r>
            <a:endParaRPr lang="en-US" altLang="ko-KR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2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9139" y="2402889"/>
            <a:ext cx="17091058" cy="2598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0000"/>
                </a:solidFill>
              </a:rPr>
              <a:t>“</a:t>
            </a:r>
            <a:r>
              <a:rPr lang="en-US" altLang="ko-KR" b="1" dirty="0">
                <a:solidFill>
                  <a:srgbClr val="000000"/>
                </a:solidFill>
              </a:rPr>
              <a:t>SW”</a:t>
            </a:r>
            <a:r>
              <a:rPr lang="ko-KR" altLang="en-US" b="1" dirty="0">
                <a:solidFill>
                  <a:srgbClr val="000000"/>
                </a:solidFill>
              </a:rPr>
              <a:t>과목을 가르치시는 교수님은 상대평가 방식으로 총합 점수를 기준으로 등수에 따</a:t>
            </a:r>
          </a:p>
          <a:p>
            <a:r>
              <a:rPr lang="ko-KR" altLang="en-US" b="1" dirty="0">
                <a:solidFill>
                  <a:srgbClr val="000000"/>
                </a:solidFill>
              </a:rPr>
              <a:t>라 학생들에게 점수를 주려고 합니다</a:t>
            </a:r>
            <a:r>
              <a:rPr lang="en-US" altLang="ko-KR" b="1" dirty="0">
                <a:solidFill>
                  <a:srgbClr val="000000"/>
                </a:solidFill>
              </a:rPr>
              <a:t>. </a:t>
            </a:r>
            <a:r>
              <a:rPr lang="ko-KR" altLang="en-US" b="1" dirty="0">
                <a:solidFill>
                  <a:srgbClr val="000000"/>
                </a:solidFill>
              </a:rPr>
              <a:t>교수님은 “</a:t>
            </a:r>
            <a:r>
              <a:rPr lang="en-US" altLang="ko-KR" b="1" dirty="0">
                <a:solidFill>
                  <a:srgbClr val="000000"/>
                </a:solidFill>
              </a:rPr>
              <a:t>SW”</a:t>
            </a:r>
            <a:r>
              <a:rPr lang="ko-KR" altLang="en-US" b="1" dirty="0">
                <a:solidFill>
                  <a:srgbClr val="000000"/>
                </a:solidFill>
              </a:rPr>
              <a:t>과목을 수강한 </a:t>
            </a:r>
            <a:r>
              <a:rPr lang="en-US" altLang="ko-KR" b="1" dirty="0">
                <a:solidFill>
                  <a:srgbClr val="000000"/>
                </a:solidFill>
              </a:rPr>
              <a:t>8</a:t>
            </a:r>
            <a:r>
              <a:rPr lang="ko-KR" altLang="en-US" b="1" dirty="0">
                <a:solidFill>
                  <a:srgbClr val="000000"/>
                </a:solidFill>
              </a:rPr>
              <a:t>명의 학생들에 대</a:t>
            </a:r>
          </a:p>
          <a:p>
            <a:r>
              <a:rPr lang="ko-KR" altLang="en-US" b="1" dirty="0">
                <a:solidFill>
                  <a:srgbClr val="000000"/>
                </a:solidFill>
              </a:rPr>
              <a:t>하여 획득한 총합 점수를 반복하여 입력 받고</a:t>
            </a:r>
            <a:r>
              <a:rPr lang="en-US" altLang="ko-KR" b="1" dirty="0">
                <a:solidFill>
                  <a:srgbClr val="000000"/>
                </a:solidFill>
              </a:rPr>
              <a:t>, </a:t>
            </a:r>
            <a:r>
              <a:rPr lang="ko-KR" altLang="en-US" b="1" dirty="0">
                <a:solidFill>
                  <a:srgbClr val="000000"/>
                </a:solidFill>
              </a:rPr>
              <a:t>입력 받은 총합 점수를 기준으로 등급</a:t>
            </a:r>
          </a:p>
          <a:p>
            <a:r>
              <a:rPr lang="ko-KR" altLang="en-US" b="1" dirty="0">
                <a:solidFill>
                  <a:srgbClr val="000000"/>
                </a:solidFill>
              </a:rPr>
              <a:t>커트라인을 정하기 위하여 내림차순으로 정렬하여 출력하려고 합니다</a:t>
            </a:r>
            <a:r>
              <a:rPr lang="en-US" altLang="ko-KR" b="1" dirty="0">
                <a:solidFill>
                  <a:srgbClr val="000000"/>
                </a:solidFill>
              </a:rPr>
              <a:t>. </a:t>
            </a:r>
            <a:r>
              <a:rPr lang="ko-KR" altLang="en-US" b="1" dirty="0">
                <a:solidFill>
                  <a:srgbClr val="000000"/>
                </a:solidFill>
              </a:rPr>
              <a:t>교수님을 도와</a:t>
            </a:r>
          </a:p>
          <a:p>
            <a:r>
              <a:rPr lang="ko-KR" altLang="en-US" b="1" dirty="0">
                <a:solidFill>
                  <a:srgbClr val="000000"/>
                </a:solidFill>
              </a:rPr>
              <a:t>주는 프로그램을 </a:t>
            </a:r>
            <a:r>
              <a:rPr lang="ko-KR" altLang="en-US" b="1" dirty="0" err="1">
                <a:solidFill>
                  <a:srgbClr val="000000"/>
                </a:solidFill>
              </a:rPr>
              <a:t>작성하시오</a:t>
            </a:r>
            <a:r>
              <a:rPr lang="en-US" altLang="ko-KR" b="1" dirty="0">
                <a:solidFill>
                  <a:srgbClr val="000000"/>
                </a:solidFill>
              </a:rPr>
              <a:t>. </a:t>
            </a:r>
            <a:r>
              <a:rPr lang="ko-KR" altLang="en-US" b="1" dirty="0">
                <a:solidFill>
                  <a:srgbClr val="000000"/>
                </a:solidFill>
              </a:rPr>
              <a:t>단</a:t>
            </a:r>
            <a:r>
              <a:rPr lang="en-US" altLang="ko-KR" b="1" dirty="0">
                <a:solidFill>
                  <a:srgbClr val="000000"/>
                </a:solidFill>
              </a:rPr>
              <a:t>, </a:t>
            </a:r>
            <a:r>
              <a:rPr lang="ko-KR" altLang="en-US" b="1" dirty="0">
                <a:solidFill>
                  <a:srgbClr val="000000"/>
                </a:solidFill>
              </a:rPr>
              <a:t>리스트 고유함수 </a:t>
            </a:r>
            <a:r>
              <a:rPr lang="en-US" altLang="ko-KR" b="1" dirty="0">
                <a:solidFill>
                  <a:srgbClr val="000000"/>
                </a:solidFill>
              </a:rPr>
              <a:t>sort()</a:t>
            </a:r>
            <a:r>
              <a:rPr lang="ko-KR" altLang="en-US" b="1" dirty="0">
                <a:solidFill>
                  <a:srgbClr val="000000"/>
                </a:solidFill>
              </a:rPr>
              <a:t>를 사용하여 </a:t>
            </a:r>
            <a:r>
              <a:rPr lang="ko-KR" altLang="en-US" b="1" dirty="0" err="1">
                <a:solidFill>
                  <a:srgbClr val="000000"/>
                </a:solidFill>
              </a:rPr>
              <a:t>구현하시오</a:t>
            </a:r>
            <a:r>
              <a:rPr lang="en-US" altLang="ko-KR" b="1" dirty="0">
                <a:solidFill>
                  <a:srgbClr val="000000"/>
                </a:solidFill>
              </a:rPr>
              <a:t>.</a:t>
            </a:r>
            <a:endParaRPr lang="en-US" altLang="ko-KR" sz="13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8. </a:t>
            </a:r>
            <a:r>
              <a:rPr lang="ko-KR" altLang="en-US" dirty="0"/>
              <a:t>시나리오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#4 (</a:t>
            </a:r>
            <a:r>
              <a:rPr lang="ko-KR" altLang="en-US" dirty="0"/>
              <a:t>리스트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923C5F54-8CCF-43E6-B395-B10BD36C10D2}"/>
              </a:ext>
            </a:extLst>
          </p:cNvPr>
          <p:cNvSpPr/>
          <p:nvPr/>
        </p:nvSpPr>
        <p:spPr>
          <a:xfrm>
            <a:off x="9199906" y="5145087"/>
            <a:ext cx="8332602" cy="504056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출력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96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94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87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81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78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74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66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53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C7C8A37F-B9A1-4CEA-BA75-CF4BF0C10FA3}"/>
              </a:ext>
            </a:extLst>
          </p:cNvPr>
          <p:cNvSpPr/>
          <p:nvPr/>
        </p:nvSpPr>
        <p:spPr>
          <a:xfrm>
            <a:off x="459139" y="5145087"/>
            <a:ext cx="8539484" cy="5040561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rgbClr val="000000"/>
                </a:solidFill>
                <a:latin typeface="+mn-ea"/>
              </a:rPr>
              <a:t>입력 예시</a:t>
            </a:r>
            <a:r>
              <a:rPr lang="en-US" altLang="ko-KR" sz="36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78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53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96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94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87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81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74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Score = 66</a:t>
            </a:r>
            <a:endParaRPr lang="en-US" altLang="ko-KR" sz="3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599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333333"/>
          </a:solidFill>
        </a:ln>
      </a:spPr>
      <a:bodyPr wrap="none" lIns="0" tIns="0" rIns="0" bIns="0" rtlCol="0" anchor="ctr"/>
      <a:lstStyle>
        <a:defPPr algn="ctr">
          <a:defRPr sz="2000" b="1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8402</TotalTime>
  <Words>1845</Words>
  <Application>Microsoft Office PowerPoint</Application>
  <PresentationFormat>사용자 지정</PresentationFormat>
  <Paragraphs>226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Chapter 8. 시나리오 실습</vt:lpstr>
      <vt:lpstr>Chapter 8. 시나리오 실습</vt:lpstr>
      <vt:lpstr>Chapter 8. 시나리오 실습</vt:lpstr>
      <vt:lpstr>Chapter 8. 시나리오 실습</vt:lpstr>
      <vt:lpstr>Chapter 8. 시나리오 실습</vt:lpstr>
      <vt:lpstr>Chapter 8. 시나리오 실습</vt:lpstr>
      <vt:lpstr>Chapter 8. 시나리오 실습</vt:lpstr>
      <vt:lpstr>Chapter 8. 시나리오 실습</vt:lpstr>
      <vt:lpstr>Chapter 8. 시나리오 실습</vt:lpstr>
      <vt:lpstr>Chapter 8. 시나리오 실습</vt:lpstr>
      <vt:lpstr>Chapter 8. 시나리오 실습</vt:lpstr>
      <vt:lpstr>Chapter 8. 시나리오 실습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임헌영</cp:lastModifiedBy>
  <cp:revision>1482</cp:revision>
  <dcterms:created xsi:type="dcterms:W3CDTF">2016-11-24T06:38:44Z</dcterms:created>
  <dcterms:modified xsi:type="dcterms:W3CDTF">2019-11-10T17:36:00Z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