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588" r:id="rId3"/>
    <p:sldId id="629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7" r:id="rId12"/>
  </p:sldIdLst>
  <p:sldSz cx="18291175" cy="10290175"/>
  <p:notesSz cx="6797675" cy="9926638"/>
  <p:defaultTextStyle>
    <a:defPPr>
      <a:defRPr lang="ko-KR"/>
    </a:defPPr>
    <a:lvl1pPr marL="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5101">
          <p15:clr>
            <a:srgbClr val="A4A3A4"/>
          </p15:clr>
        </p15:guide>
        <p15:guide id="4" pos="8755">
          <p15:clr>
            <a:srgbClr val="A4A3A4"/>
          </p15:clr>
        </p15:guide>
        <p15:guide id="5" orient="horz" pos="519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4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00FF"/>
    <a:srgbClr val="002060"/>
    <a:srgbClr val="333333"/>
    <a:srgbClr val="00FF00"/>
    <a:srgbClr val="502604"/>
    <a:srgbClr val="C35D09"/>
    <a:srgbClr val="A92787"/>
    <a:srgbClr val="485925"/>
    <a:srgbClr val="978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6763" autoAdjust="0"/>
  </p:normalViewPr>
  <p:slideViewPr>
    <p:cSldViewPr>
      <p:cViewPr varScale="1">
        <p:scale>
          <a:sx n="62" d="100"/>
          <a:sy n="62" d="100"/>
        </p:scale>
        <p:origin x="132" y="282"/>
      </p:cViewPr>
      <p:guideLst>
        <p:guide orient="horz" pos="2160"/>
        <p:guide pos="2925"/>
        <p:guide orient="horz" pos="5101"/>
        <p:guide pos="8755"/>
        <p:guide orient="horz" pos="51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F86-5E5F-4996-943E-53D58BDAA75A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2D86-EAC2-4B39-9798-1AB558259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9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32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3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4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8"/>
            <a:ext cx="1152158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3" y="2981565"/>
            <a:ext cx="5471865" cy="7203834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1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3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70"/>
            <a:ext cx="11521582" cy="7203830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60"/>
            <a:ext cx="205816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문제 및 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4" y="2981565"/>
            <a:ext cx="5471866" cy="7203835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2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4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719373" y="5145087"/>
            <a:ext cx="1108902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752000" y="8831209"/>
            <a:ext cx="11057883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9804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sz="half" idx="18"/>
          </p:nvPr>
        </p:nvSpPr>
        <p:spPr>
          <a:xfrm>
            <a:off x="1943537" y="4064635"/>
            <a:ext cx="14404102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9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17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7"/>
            <a:ext cx="1728172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098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1DC-F15B-4C85-A933-2229AF2237A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3" r:id="rId5"/>
    <p:sldLayoutId id="2147483674" r:id="rId6"/>
    <p:sldLayoutId id="2147483675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8009-EE67-4B26-9F9A-ECF2A7D0490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64667" y="4765234"/>
            <a:ext cx="15839622" cy="2069773"/>
          </a:xfrm>
          <a:prstGeom prst="rect">
            <a:avLst/>
          </a:prstGeom>
        </p:spPr>
        <p:txBody>
          <a:bodyPr wrap="square" lIns="163299" tIns="81649" rIns="163299" bIns="81649">
            <a:spAutoFit/>
          </a:bodyPr>
          <a:lstStyle/>
          <a:p>
            <a:pPr marL="642964" algn="ctr">
              <a:lnSpc>
                <a:spcPct val="150000"/>
              </a:lnSpc>
            </a:pPr>
            <a:r>
              <a:rPr lang="en-US" altLang="ko-KR" sz="9002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Python </a:t>
            </a:r>
            <a:r>
              <a:rPr lang="en-US" altLang="ko-KR" sz="9002" b="1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– 12</a:t>
            </a:r>
            <a:r>
              <a:rPr lang="ko-KR" altLang="en-US" sz="9002" b="1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주차</a:t>
            </a:r>
            <a:endParaRPr lang="ko-KR" altLang="en-US" sz="9002" b="1" dirty="0">
              <a:solidFill>
                <a:srgbClr val="028077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25778" y="3400029"/>
            <a:ext cx="15839622" cy="1411709"/>
          </a:xfrm>
          <a:prstGeom prst="rect">
            <a:avLst/>
          </a:prstGeom>
          <a:noFill/>
        </p:spPr>
        <p:txBody>
          <a:bodyPr wrap="square" lIns="163299" tIns="81649" rIns="163299" bIns="81649" rtlCol="0">
            <a:spAutoFit/>
          </a:bodyPr>
          <a:lstStyle/>
          <a:p>
            <a:pPr algn="ctr"/>
            <a:r>
              <a:rPr lang="ko-KR" altLang="en-US" sz="8102" b="1" dirty="0">
                <a:solidFill>
                  <a:srgbClr val="485925"/>
                </a:solidFill>
                <a:latin typeface="+mn-ea"/>
              </a:rPr>
              <a:t>고급프로그래밍입문</a:t>
            </a:r>
            <a:r>
              <a:rPr lang="en-US" altLang="ko-KR" sz="8102" b="1" dirty="0">
                <a:solidFill>
                  <a:srgbClr val="485925"/>
                </a:solidFill>
                <a:latin typeface="+mn-ea"/>
              </a:rPr>
              <a:t>-P</a:t>
            </a:r>
            <a:r>
              <a:rPr lang="ko-KR" altLang="en-US" sz="8102" b="1" dirty="0">
                <a:solidFill>
                  <a:srgbClr val="485925"/>
                </a:solidFill>
                <a:latin typeface="+mn-ea"/>
              </a:rPr>
              <a:t> 실습문제</a:t>
            </a:r>
          </a:p>
        </p:txBody>
      </p:sp>
    </p:spTree>
    <p:extLst>
      <p:ext uri="{BB962C8B-B14F-4D97-AF65-F5344CB8AC3E}">
        <p14:creationId xmlns:p14="http://schemas.microsoft.com/office/powerpoint/2010/main" val="19054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217595" y="2408783"/>
            <a:ext cx="8064896" cy="7776864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while True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print("Player1's Card =", </a:t>
            </a:r>
            <a:r>
              <a:rPr lang="en-US" altLang="ko-KR" sz="2000" b="1" dirty="0" err="1">
                <a:solidFill>
                  <a:schemeClr val="tx1"/>
                </a:solidFill>
              </a:rPr>
              <a:t>dic</a:t>
            </a:r>
            <a:r>
              <a:rPr lang="en-US" altLang="ko-KR" sz="2000" b="1" dirty="0">
                <a:solidFill>
                  <a:schemeClr val="tx1"/>
                </a:solidFill>
              </a:rPr>
              <a:t>["player1"])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n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(input())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if n == 0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print("Player1's Card =", </a:t>
            </a:r>
            <a:r>
              <a:rPr lang="en-US" altLang="ko-KR" sz="2000" b="1" dirty="0" err="1">
                <a:solidFill>
                  <a:schemeClr val="tx1"/>
                </a:solidFill>
              </a:rPr>
              <a:t>dic</a:t>
            </a:r>
            <a:r>
              <a:rPr lang="en-US" altLang="ko-KR" sz="2000" b="1" dirty="0">
                <a:solidFill>
                  <a:schemeClr val="tx1"/>
                </a:solidFill>
              </a:rPr>
              <a:t>["player1"])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print("Total =", sum(</a:t>
            </a:r>
            <a:r>
              <a:rPr lang="en-US" altLang="ko-KR" sz="2000" b="1" dirty="0" err="1">
                <a:solidFill>
                  <a:schemeClr val="tx1"/>
                </a:solidFill>
              </a:rPr>
              <a:t>dic</a:t>
            </a:r>
            <a:r>
              <a:rPr lang="en-US" altLang="ko-KR" sz="2000" b="1" dirty="0">
                <a:solidFill>
                  <a:schemeClr val="tx1"/>
                </a:solidFill>
              </a:rPr>
              <a:t>["player1"]))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break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elif</a:t>
            </a:r>
            <a:r>
              <a:rPr lang="en-US" altLang="ko-KR" sz="2000" b="1" dirty="0">
                <a:solidFill>
                  <a:schemeClr val="tx1"/>
                </a:solidFill>
              </a:rPr>
              <a:t> n == 1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card = </a:t>
            </a:r>
            <a:r>
              <a:rPr lang="en-US" altLang="ko-KR" sz="2000" b="1" dirty="0" err="1">
                <a:solidFill>
                  <a:schemeClr val="tx1"/>
                </a:solidFill>
              </a:rPr>
              <a:t>random.randint</a:t>
            </a:r>
            <a:r>
              <a:rPr lang="en-US" altLang="ko-KR" sz="2000" b="1" dirty="0">
                <a:solidFill>
                  <a:schemeClr val="tx1"/>
                </a:solidFill>
              </a:rPr>
              <a:t>(1, 10)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</a:rPr>
              <a:t>dic</a:t>
            </a:r>
            <a:r>
              <a:rPr lang="en-US" altLang="ko-KR" sz="2000" b="1" dirty="0">
                <a:solidFill>
                  <a:schemeClr val="tx1"/>
                </a:solidFill>
              </a:rPr>
              <a:t>["player1"].append(card)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if sum(</a:t>
            </a:r>
            <a:r>
              <a:rPr lang="en-US" altLang="ko-KR" sz="2000" b="1" dirty="0" err="1">
                <a:solidFill>
                  <a:schemeClr val="tx1"/>
                </a:solidFill>
              </a:rPr>
              <a:t>dic</a:t>
            </a:r>
            <a:r>
              <a:rPr lang="en-US" altLang="ko-KR" sz="2000" b="1" dirty="0">
                <a:solidFill>
                  <a:schemeClr val="tx1"/>
                </a:solidFill>
              </a:rPr>
              <a:t>["player1"]) &gt; 21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    print("Total =", sum(</a:t>
            </a:r>
            <a:r>
              <a:rPr lang="en-US" altLang="ko-KR" sz="2000" b="1" dirty="0" err="1">
                <a:solidFill>
                  <a:schemeClr val="tx1"/>
                </a:solidFill>
              </a:rPr>
              <a:t>dic</a:t>
            </a:r>
            <a:r>
              <a:rPr lang="en-US" altLang="ko-KR" sz="2000" b="1" dirty="0">
                <a:solidFill>
                  <a:schemeClr val="tx1"/>
                </a:solidFill>
              </a:rPr>
              <a:t>["player1"]))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    print("Lose")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    break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9.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라이브러리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4707" y="2408783"/>
            <a:ext cx="7773916" cy="7776864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import random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c1 = </a:t>
            </a:r>
            <a:r>
              <a:rPr lang="en-US" altLang="ko-KR" sz="2000" b="1" dirty="0" err="1">
                <a:solidFill>
                  <a:schemeClr val="tx1"/>
                </a:solidFill>
              </a:rPr>
              <a:t>random.randint</a:t>
            </a:r>
            <a:r>
              <a:rPr lang="en-US" altLang="ko-KR" sz="2000" b="1" dirty="0">
                <a:solidFill>
                  <a:schemeClr val="tx1"/>
                </a:solidFill>
              </a:rPr>
              <a:t>(1, 10)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c2 = </a:t>
            </a:r>
            <a:r>
              <a:rPr lang="en-US" altLang="ko-KR" sz="2000" b="1" dirty="0" err="1">
                <a:solidFill>
                  <a:schemeClr val="tx1"/>
                </a:solidFill>
              </a:rPr>
              <a:t>random.randint</a:t>
            </a:r>
            <a:r>
              <a:rPr lang="en-US" altLang="ko-KR" sz="2000" b="1" dirty="0">
                <a:solidFill>
                  <a:schemeClr val="tx1"/>
                </a:solidFill>
              </a:rPr>
              <a:t>(1, 10)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dic</a:t>
            </a:r>
            <a:r>
              <a:rPr lang="en-US" altLang="ko-KR" sz="2000" b="1" dirty="0">
                <a:solidFill>
                  <a:schemeClr val="tx1"/>
                </a:solidFill>
              </a:rPr>
              <a:t> = {"player1": [c1, c2]}</a:t>
            </a:r>
          </a:p>
        </p:txBody>
      </p:sp>
    </p:spTree>
    <p:extLst>
      <p:ext uri="{BB962C8B-B14F-4D97-AF65-F5344CB8AC3E}">
        <p14:creationId xmlns:p14="http://schemas.microsoft.com/office/powerpoint/2010/main" val="364370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9.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C00000"/>
                </a:solidFill>
              </a:rPr>
              <a:t>Ramdom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라이브러리 주요 기능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263ABF-9D9B-40A1-9610-237F5F2E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9" y="3704927"/>
            <a:ext cx="15022000" cy="4441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DAF118-7CDA-4918-BC93-FB58F79A6D61}"/>
              </a:ext>
            </a:extLst>
          </p:cNvPr>
          <p:cNvSpPr txBox="1"/>
          <p:nvPr/>
        </p:nvSpPr>
        <p:spPr>
          <a:xfrm>
            <a:off x="1584747" y="5340882"/>
            <a:ext cx="188384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random()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7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 ~ 20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사이의 번호 중에서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개의 숫자를 뽑고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4800" b="1" dirty="0" err="1">
                <a:solidFill>
                  <a:schemeClr val="tx1"/>
                </a:solidFill>
                <a:latin typeface="+mn-ea"/>
              </a:rPr>
              <a:t>lotto_num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텍스트파일에 아래 예시처럼 저장하시오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9.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라이브러리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파일 내용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19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20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12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17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4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3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fp</a:t>
            </a:r>
            <a:r>
              <a:rPr lang="en-US" altLang="ko-KR" sz="2000" b="1" dirty="0">
                <a:solidFill>
                  <a:schemeClr val="tx1"/>
                </a:solidFill>
              </a:rPr>
              <a:t> = open("lotto_num.txt", "w")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</a:t>
            </a:r>
            <a:r>
              <a:rPr lang="en-US" altLang="ko-KR" sz="2000" b="1" dirty="0" err="1">
                <a:solidFill>
                  <a:schemeClr val="tx1"/>
                </a:solidFill>
              </a:rPr>
              <a:t>pick_num</a:t>
            </a:r>
            <a:r>
              <a:rPr lang="en-US" altLang="ko-KR" sz="2000" b="1" dirty="0">
                <a:solidFill>
                  <a:schemeClr val="tx1"/>
                </a:solidFill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fp.write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str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) + "\n")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fp.close</a:t>
            </a:r>
            <a:r>
              <a:rPr lang="en-US" altLang="ko-KR" sz="20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 ~ 20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사이의 번호 중에서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개의 숫자를 뽑고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4800" b="1" dirty="0" err="1">
                <a:solidFill>
                  <a:schemeClr val="tx1"/>
                </a:solidFill>
                <a:latin typeface="+mn-ea"/>
              </a:rPr>
              <a:t>lotto_num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텍스트파일에 아래 예시처럼 저장하시오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9.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라이브러리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import random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#</a:t>
            </a:r>
            <a:r>
              <a:rPr lang="ko-KR" altLang="en-US" sz="2000" b="1" dirty="0">
                <a:solidFill>
                  <a:schemeClr val="tx1"/>
                </a:solidFill>
              </a:rPr>
              <a:t>방법</a:t>
            </a:r>
            <a:r>
              <a:rPr lang="en-US" altLang="ko-KR" sz="2000" b="1" dirty="0">
                <a:solidFill>
                  <a:schemeClr val="tx1"/>
                </a:solidFill>
              </a:rPr>
              <a:t>1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total_num</a:t>
            </a:r>
            <a:r>
              <a:rPr lang="en-US" altLang="ko-KR" sz="2000" b="1" dirty="0">
                <a:solidFill>
                  <a:schemeClr val="tx1"/>
                </a:solidFill>
              </a:rPr>
              <a:t> = [I for I in range(1, 21)]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lotto_num</a:t>
            </a:r>
            <a:r>
              <a:rPr lang="en-US" altLang="ko-KR" sz="2000" b="1" dirty="0">
                <a:solidFill>
                  <a:schemeClr val="tx1"/>
                </a:solidFill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</a:rPr>
              <a:t>random.sample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lotto_num</a:t>
            </a:r>
            <a:r>
              <a:rPr lang="en-US" altLang="ko-KR" sz="2000" b="1" dirty="0">
                <a:solidFill>
                  <a:schemeClr val="tx1"/>
                </a:solidFill>
              </a:rPr>
              <a:t>, 6)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#</a:t>
            </a:r>
            <a:r>
              <a:rPr lang="ko-KR" altLang="en-US" sz="2000" b="1" dirty="0">
                <a:solidFill>
                  <a:schemeClr val="tx1"/>
                </a:solidFill>
              </a:rPr>
              <a:t>방법</a:t>
            </a:r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total_num</a:t>
            </a:r>
            <a:r>
              <a:rPr lang="en-US" altLang="ko-KR" sz="2000" b="1" dirty="0">
                <a:solidFill>
                  <a:schemeClr val="tx1"/>
                </a:solidFill>
              </a:rPr>
              <a:t> = list(range(1, 21))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lotto_num</a:t>
            </a:r>
            <a:r>
              <a:rPr lang="en-US" altLang="ko-KR" sz="2000" b="1" dirty="0">
                <a:solidFill>
                  <a:schemeClr val="tx1"/>
                </a:solidFill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</a:rPr>
              <a:t>random.sample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lotto_num</a:t>
            </a:r>
            <a:r>
              <a:rPr lang="en-US" altLang="ko-KR" sz="2000" b="1" dirty="0">
                <a:solidFill>
                  <a:schemeClr val="tx1"/>
                </a:solidFill>
              </a:rPr>
              <a:t>, 6)</a:t>
            </a:r>
          </a:p>
        </p:txBody>
      </p:sp>
    </p:spTree>
    <p:extLst>
      <p:ext uri="{BB962C8B-B14F-4D97-AF65-F5344CB8AC3E}">
        <p14:creationId xmlns:p14="http://schemas.microsoft.com/office/powerpoint/2010/main" val="265117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 ~ 20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사이의 번호 중에서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개의 숫자를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위에서 저장한 </a:t>
            </a:r>
            <a:r>
              <a:rPr lang="en-US" altLang="ko-KR" sz="4800" b="1" dirty="0" err="1">
                <a:solidFill>
                  <a:schemeClr val="tx1"/>
                </a:solidFill>
                <a:latin typeface="+mn-ea"/>
              </a:rPr>
              <a:t>lotto_num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파일을 읽어 일치하는 숫자의 개수를 구하시오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9.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라이브러리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파일 내용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19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20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12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17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4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2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while </a:t>
            </a:r>
            <a:r>
              <a:rPr lang="en-US" altLang="ko-KR" sz="2000" b="1" dirty="0" err="1">
                <a:solidFill>
                  <a:schemeClr val="tx1"/>
                </a:solidFill>
              </a:rPr>
              <a:t>read_num</a:t>
            </a:r>
            <a:r>
              <a:rPr lang="en-US" altLang="ko-KR" sz="2000" b="1" dirty="0">
                <a:solidFill>
                  <a:schemeClr val="tx1"/>
                </a:solidFill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lotto_num.append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read_num</a:t>
            </a:r>
            <a:r>
              <a:rPr lang="en-US" altLang="ko-KR" sz="2000" b="1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read_num</a:t>
            </a:r>
            <a:r>
              <a:rPr lang="en-US" altLang="ko-KR" sz="2000" b="1" dirty="0">
                <a:solidFill>
                  <a:schemeClr val="tx1"/>
                </a:solidFill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</a:rPr>
              <a:t>fp.readline</a:t>
            </a:r>
            <a:r>
              <a:rPr lang="en-US" altLang="ko-KR" sz="20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fp.close</a:t>
            </a:r>
            <a:r>
              <a:rPr lang="en-US" altLang="ko-KR" sz="20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</a:t>
            </a:r>
            <a:r>
              <a:rPr lang="en-US" altLang="ko-KR" sz="2000" b="1" dirty="0" err="1">
                <a:solidFill>
                  <a:schemeClr val="tx1"/>
                </a:solidFill>
              </a:rPr>
              <a:t>pick_num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</a:t>
            </a:r>
            <a:r>
              <a:rPr lang="en-US" altLang="ko-KR" sz="2000" b="1" dirty="0" err="1">
                <a:solidFill>
                  <a:schemeClr val="tx1"/>
                </a:solidFill>
              </a:rPr>
              <a:t>lotto_num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correct = </a:t>
            </a:r>
            <a:r>
              <a:rPr lang="en-US" altLang="ko-KR" sz="2000" b="1" dirty="0" err="1">
                <a:solidFill>
                  <a:schemeClr val="tx1"/>
                </a:solidFill>
              </a:rPr>
              <a:t>len</a:t>
            </a:r>
            <a:r>
              <a:rPr lang="en-US" altLang="ko-KR" sz="2000" b="1" dirty="0">
                <a:solidFill>
                  <a:schemeClr val="tx1"/>
                </a:solidFill>
              </a:rPr>
              <a:t>(set(</a:t>
            </a:r>
            <a:r>
              <a:rPr lang="en-US" altLang="ko-KR" sz="2000" b="1" dirty="0" err="1">
                <a:solidFill>
                  <a:schemeClr val="tx1"/>
                </a:solidFill>
              </a:rPr>
              <a:t>pick_num</a:t>
            </a:r>
            <a:r>
              <a:rPr lang="en-US" altLang="ko-KR" sz="2000" b="1" dirty="0">
                <a:solidFill>
                  <a:schemeClr val="tx1"/>
                </a:solidFill>
              </a:rPr>
              <a:t>)&amp;set(</a:t>
            </a:r>
            <a:r>
              <a:rPr lang="en-US" altLang="ko-KR" sz="2000" b="1" dirty="0" err="1">
                <a:solidFill>
                  <a:schemeClr val="tx1"/>
                </a:solidFill>
              </a:rPr>
              <a:t>lotto_num</a:t>
            </a:r>
            <a:r>
              <a:rPr lang="en-US" altLang="ko-KR" sz="2000" b="1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print("Correct =", correct)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 ~ 20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사이의 번호 중에서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개의 숫자를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위에서 저장한 </a:t>
            </a:r>
            <a:r>
              <a:rPr lang="en-US" altLang="ko-KR" sz="4800" b="1" dirty="0" err="1">
                <a:solidFill>
                  <a:schemeClr val="tx1"/>
                </a:solidFill>
                <a:latin typeface="+mn-ea"/>
              </a:rPr>
              <a:t>lotto_num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파일을 읽어 일치하는 숫자의 개수를 구하시오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9.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라이브러리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pick_num</a:t>
            </a:r>
            <a:r>
              <a:rPr lang="en-US" altLang="ko-KR" sz="2000" b="1" dirty="0">
                <a:solidFill>
                  <a:schemeClr val="tx1"/>
                </a:solidFill>
              </a:rPr>
              <a:t> = []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lotto_num</a:t>
            </a:r>
            <a:r>
              <a:rPr lang="en-US" altLang="ko-KR" sz="2000" b="1" dirty="0">
                <a:solidFill>
                  <a:schemeClr val="tx1"/>
                </a:solidFill>
              </a:rPr>
              <a:t> = []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range(6)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pick_num.append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fp</a:t>
            </a:r>
            <a:r>
              <a:rPr lang="en-US" altLang="ko-KR" sz="2000" b="1" dirty="0">
                <a:solidFill>
                  <a:schemeClr val="tx1"/>
                </a:solidFill>
              </a:rPr>
              <a:t> = open("</a:t>
            </a:r>
            <a:r>
              <a:rPr lang="en-US" altLang="ko-KR" sz="2000" b="1" dirty="0" err="1">
                <a:solidFill>
                  <a:schemeClr val="tx1"/>
                </a:solidFill>
              </a:rPr>
              <a:t>lotto_num.txt","r</a:t>
            </a:r>
            <a:r>
              <a:rPr lang="en-US" altLang="ko-KR" sz="20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read_num</a:t>
            </a:r>
            <a:r>
              <a:rPr lang="en-US" altLang="ko-KR" sz="2000" b="1" dirty="0">
                <a:solidFill>
                  <a:schemeClr val="tx1"/>
                </a:solidFill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</a:rPr>
              <a:t>fp.readline</a:t>
            </a:r>
            <a:r>
              <a:rPr lang="en-US" altLang="ko-KR" sz="2000" b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8892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플레이어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의 카드 총점이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17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점을 넘을 때까지 계속해서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 ~10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사이의 카드를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한장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뽑는다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Key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Player1, Value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는 플레이어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이 뽑은 카드 리스트가 된다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9.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라이브러리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입출력 예시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8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7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6</a:t>
            </a:r>
          </a:p>
          <a:p>
            <a:r>
              <a:rPr lang="en-US" altLang="ko-KR" sz="3600" b="1" dirty="0">
                <a:solidFill>
                  <a:schemeClr val="tx1"/>
                </a:solidFill>
              </a:rPr>
              <a:t>Player1's Card = [8, 7, 6]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Total = 21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플레이어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의 카드 총점이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17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점을 넘을 때까지 계속해서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 ~10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사이의 카드를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한장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뽑는다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Key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Player1, Value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는 플레이어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이 뽑은 카드 리스트가 된다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9.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라이브러리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입출력 예시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8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7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6</a:t>
            </a:r>
          </a:p>
          <a:p>
            <a:r>
              <a:rPr lang="en-US" altLang="ko-KR" sz="3600" b="1" dirty="0">
                <a:solidFill>
                  <a:schemeClr val="tx1"/>
                </a:solidFill>
              </a:rPr>
              <a:t>Player1's Card = [8, 7, 6]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Total = 21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dic</a:t>
            </a:r>
            <a:r>
              <a:rPr lang="en-US" altLang="ko-KR" sz="2000" b="1" dirty="0">
                <a:solidFill>
                  <a:schemeClr val="tx1"/>
                </a:solidFill>
              </a:rPr>
              <a:t> = {}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dic</a:t>
            </a:r>
            <a:r>
              <a:rPr lang="en-US" altLang="ko-KR" sz="2000" b="1" dirty="0">
                <a:solidFill>
                  <a:schemeClr val="tx1"/>
                </a:solidFill>
              </a:rPr>
              <a:t>["player1"] = []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while sum(</a:t>
            </a:r>
            <a:r>
              <a:rPr lang="en-US" altLang="ko-KR" sz="2000" b="1" dirty="0" err="1">
                <a:solidFill>
                  <a:schemeClr val="tx1"/>
                </a:solidFill>
              </a:rPr>
              <a:t>dic</a:t>
            </a:r>
            <a:r>
              <a:rPr lang="en-US" altLang="ko-KR" sz="2000" b="1" dirty="0">
                <a:solidFill>
                  <a:schemeClr val="tx1"/>
                </a:solidFill>
              </a:rPr>
              <a:t>["player1"]) &lt;= 17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card = int(input())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dic</a:t>
            </a:r>
            <a:r>
              <a:rPr lang="en-US" altLang="ko-KR" sz="2000" b="1" dirty="0">
                <a:solidFill>
                  <a:schemeClr val="tx1"/>
                </a:solidFill>
              </a:rPr>
              <a:t>["player1"].append(card)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print("Player1's Card =", </a:t>
            </a:r>
            <a:r>
              <a:rPr lang="en-US" altLang="ko-KR" sz="2000" b="1" dirty="0" err="1">
                <a:solidFill>
                  <a:schemeClr val="tx1"/>
                </a:solidFill>
              </a:rPr>
              <a:t>dic</a:t>
            </a:r>
            <a:r>
              <a:rPr lang="en-US" altLang="ko-KR" sz="2000" b="1" dirty="0">
                <a:solidFill>
                  <a:schemeClr val="tx1"/>
                </a:solidFill>
              </a:rPr>
              <a:t>["player1"])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print("Total = ", sum(</a:t>
            </a:r>
            <a:r>
              <a:rPr lang="en-US" altLang="ko-KR" sz="2000" b="1" dirty="0" err="1">
                <a:solidFill>
                  <a:schemeClr val="tx1"/>
                </a:solidFill>
              </a:rPr>
              <a:t>dic</a:t>
            </a:r>
            <a:r>
              <a:rPr lang="en-US" altLang="ko-KR" sz="2000" b="1" dirty="0">
                <a:solidFill>
                  <a:schemeClr val="tx1"/>
                </a:solidFill>
              </a:rPr>
              <a:t>["player1"]))</a:t>
            </a:r>
          </a:p>
        </p:txBody>
      </p:sp>
    </p:spTree>
    <p:extLst>
      <p:ext uri="{BB962C8B-B14F-4D97-AF65-F5344CB8AC3E}">
        <p14:creationId xmlns:p14="http://schemas.microsoft.com/office/powerpoint/2010/main" val="101703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0369152" cy="7638742"/>
          </a:xfrm>
          <a:prstGeom prst="roundRect">
            <a:avLst>
              <a:gd name="adj" fmla="val 536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>
              <a:buAutoNum type="arabicPeriod"/>
            </a:pP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플레이어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1 ~ 10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사이의 카드 중 임의의 숫자 두 개를 받고 시작한다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플레이어는 계속해서 카드를 더 받을지 안받을지 결정한다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 0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입력할 경우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그만받는다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 1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입력할 경우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1~10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사이의 카드 중 임의의 숫자를 받는다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만약 카드를 받았을 때 총점이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21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점을 넘으면 플레이어는 지게 된다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914400" indent="-914400">
              <a:buAutoNum type="arabicPeriod"/>
            </a:pP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21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이 넘지 않은 상태에서 카드를 그만 받을 경우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플레이어가 받은 카드들과 총점을 출력한다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딕셔너리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사용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9.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라이브러리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809883" y="2402889"/>
            <a:ext cx="5472608" cy="7782758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입출력 예시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Player1's Card = [4, 8]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Player1's Card = [4, 8, 1]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Player1's Card = [4, 8, 1, 2]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Total = 25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Lose</a:t>
            </a:r>
          </a:p>
          <a:p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입출력 예시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2]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Player1's Card = [4, 7]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Player1's Card = [4, 7, 8]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0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Player1's Card = [4, 7, 8]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Total = 19</a:t>
            </a:r>
          </a:p>
        </p:txBody>
      </p:sp>
    </p:spTree>
    <p:extLst>
      <p:ext uri="{BB962C8B-B14F-4D97-AF65-F5344CB8AC3E}">
        <p14:creationId xmlns:p14="http://schemas.microsoft.com/office/powerpoint/2010/main" val="89209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333333"/>
          </a:solidFill>
        </a:ln>
      </a:spPr>
      <a:bodyPr wrap="none" lIns="0" tIns="0" rIns="0" bIns="0" rtlCol="0" anchor="ctr"/>
      <a:lstStyle>
        <a:defPPr algn="ctr">
          <a:defRPr sz="2000" b="1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9112</TotalTime>
  <Words>879</Words>
  <Application>Microsoft Office PowerPoint</Application>
  <PresentationFormat>사용자 지정</PresentationFormat>
  <Paragraphs>136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</vt:lpstr>
      <vt:lpstr>나눔바른고딕</vt:lpstr>
      <vt:lpstr>맑은 고딕</vt:lpstr>
      <vt:lpstr>Arial</vt:lpstr>
      <vt:lpstr>Office 테마</vt:lpstr>
      <vt:lpstr>디자인 사용자 지정</vt:lpstr>
      <vt:lpstr>PowerPoint 프레젠테이션</vt:lpstr>
      <vt:lpstr>Chapter 9. 라이브러리</vt:lpstr>
      <vt:lpstr>Chapter 9. 라이브러리</vt:lpstr>
      <vt:lpstr>Chapter 9. 라이브러리</vt:lpstr>
      <vt:lpstr>Chapter 9. 라이브러리</vt:lpstr>
      <vt:lpstr>Chapter 9. 라이브러리</vt:lpstr>
      <vt:lpstr>Chapter 9. 라이브러리</vt:lpstr>
      <vt:lpstr>Chapter 9. 라이브러리</vt:lpstr>
      <vt:lpstr>Chapter 9. 라이브러리</vt:lpstr>
      <vt:lpstr>Chapter 9. 라이브러리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임헌영</cp:lastModifiedBy>
  <cp:revision>1188</cp:revision>
  <dcterms:created xsi:type="dcterms:W3CDTF">2016-11-24T06:38:44Z</dcterms:created>
  <dcterms:modified xsi:type="dcterms:W3CDTF">2019-12-03T09:35:13Z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