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7"/>
  </p:notesMasterIdLst>
  <p:sldIdLst>
    <p:sldId id="526" r:id="rId3"/>
    <p:sldId id="460" r:id="rId4"/>
    <p:sldId id="479" r:id="rId5"/>
    <p:sldId id="332" r:id="rId6"/>
    <p:sldId id="306" r:id="rId7"/>
    <p:sldId id="307" r:id="rId8"/>
    <p:sldId id="482" r:id="rId9"/>
    <p:sldId id="481" r:id="rId10"/>
    <p:sldId id="304" r:id="rId11"/>
    <p:sldId id="331" r:id="rId12"/>
    <p:sldId id="412" r:id="rId13"/>
    <p:sldId id="483" r:id="rId14"/>
    <p:sldId id="527" r:id="rId15"/>
    <p:sldId id="528" r:id="rId16"/>
    <p:sldId id="529" r:id="rId17"/>
    <p:sldId id="530" r:id="rId18"/>
    <p:sldId id="531" r:id="rId19"/>
    <p:sldId id="510" r:id="rId20"/>
    <p:sldId id="507" r:id="rId21"/>
    <p:sldId id="508" r:id="rId22"/>
    <p:sldId id="509" r:id="rId23"/>
    <p:sldId id="502" r:id="rId24"/>
    <p:sldId id="499" r:id="rId25"/>
    <p:sldId id="500" r:id="rId26"/>
    <p:sldId id="501" r:id="rId27"/>
    <p:sldId id="503" r:id="rId28"/>
    <p:sldId id="498" r:id="rId29"/>
    <p:sldId id="495" r:id="rId30"/>
    <p:sldId id="496" r:id="rId31"/>
    <p:sldId id="497" r:id="rId32"/>
    <p:sldId id="511" r:id="rId33"/>
    <p:sldId id="512" r:id="rId34"/>
    <p:sldId id="513" r:id="rId35"/>
    <p:sldId id="514" r:id="rId36"/>
    <p:sldId id="517" r:id="rId37"/>
    <p:sldId id="518" r:id="rId38"/>
    <p:sldId id="519" r:id="rId39"/>
    <p:sldId id="520" r:id="rId40"/>
    <p:sldId id="521" r:id="rId41"/>
    <p:sldId id="522" r:id="rId42"/>
    <p:sldId id="523" r:id="rId43"/>
    <p:sldId id="524" r:id="rId44"/>
    <p:sldId id="525" r:id="rId45"/>
    <p:sldId id="532" r:id="rId46"/>
  </p:sldIdLst>
  <p:sldSz cx="18291175" cy="10290175"/>
  <p:notesSz cx="6797675" cy="9926638"/>
  <p:defaultTextStyle>
    <a:defPPr>
      <a:defRPr lang="ko-KR"/>
    </a:defPPr>
    <a:lvl1pPr marL="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5055">
          <p15:clr>
            <a:srgbClr val="A4A3A4"/>
          </p15:clr>
        </p15:guide>
        <p15:guide id="4" pos="5761">
          <p15:clr>
            <a:srgbClr val="A4A3A4"/>
          </p15:clr>
        </p15:guide>
        <p15:guide id="5" orient="horz" pos="2152">
          <p15:clr>
            <a:srgbClr val="A4A3A4"/>
          </p15:clr>
        </p15:guide>
        <p15:guide id="6" orient="horz" pos="5237">
          <p15:clr>
            <a:srgbClr val="A4A3A4"/>
          </p15:clr>
        </p15:guide>
        <p15:guide id="7" pos="95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" initials="L" lastIdx="7" clrIdx="0">
    <p:extLst>
      <p:ext uri="{19B8F6BF-5375-455C-9EA6-DF929625EA0E}">
        <p15:presenceInfo xmlns:p15="http://schemas.microsoft.com/office/powerpoint/2012/main" userId="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333333"/>
    <a:srgbClr val="502604"/>
    <a:srgbClr val="C35D09"/>
    <a:srgbClr val="A92787"/>
    <a:srgbClr val="485925"/>
    <a:srgbClr val="9780B2"/>
    <a:srgbClr val="A9DA74"/>
    <a:srgbClr val="769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07" autoAdjust="0"/>
    <p:restoredTop sz="94660"/>
  </p:normalViewPr>
  <p:slideViewPr>
    <p:cSldViewPr>
      <p:cViewPr varScale="1">
        <p:scale>
          <a:sx n="20" d="100"/>
          <a:sy n="20" d="100"/>
        </p:scale>
        <p:origin x="29" y="437"/>
      </p:cViewPr>
      <p:guideLst>
        <p:guide orient="horz" pos="2160"/>
        <p:guide pos="2925"/>
        <p:guide orient="horz" pos="5055"/>
        <p:guide pos="5761"/>
        <p:guide orient="horz" pos="2152"/>
        <p:guide orient="horz" pos="5237"/>
        <p:guide pos="95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2F86-5E5F-4996-943E-53D58BDAA75A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12D86-EAC2-4B39-9798-1AB558259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9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12D86-EAC2-4B39-9798-1AB55825905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08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86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9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56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21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559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8014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65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3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38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85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466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8"/>
            <a:ext cx="1152158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3" y="2981565"/>
            <a:ext cx="5471865" cy="7203834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1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3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70"/>
            <a:ext cx="11521582" cy="7203830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60"/>
            <a:ext cx="2058164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문제 및 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4" y="2981565"/>
            <a:ext cx="5471866" cy="7203835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2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4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719373" y="5145087"/>
            <a:ext cx="1108902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752000" y="8831209"/>
            <a:ext cx="11057883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19804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sz="half" idx="18"/>
          </p:nvPr>
        </p:nvSpPr>
        <p:spPr>
          <a:xfrm>
            <a:off x="1943537" y="4064635"/>
            <a:ext cx="14404102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9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7177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71DC-F15B-4C85-A933-2229AF2237A5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3" r:id="rId5"/>
    <p:sldLayoutId id="2147483674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8009-EE67-4B26-9F9A-ECF2A7D04906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5793159"/>
            <a:ext cx="18291175" cy="1880128"/>
          </a:xfrm>
          <a:prstGeom prst="rect">
            <a:avLst/>
          </a:prstGeom>
        </p:spPr>
        <p:txBody>
          <a:bodyPr wrap="square" lIns="163321" tIns="81660" rIns="163321" bIns="81660">
            <a:spAutoFit/>
          </a:bodyPr>
          <a:lstStyle/>
          <a:p>
            <a:pPr marL="642996" algn="ctr">
              <a:lnSpc>
                <a:spcPct val="150000"/>
              </a:lnSpc>
            </a:pPr>
            <a:r>
              <a:rPr lang="en-US" altLang="ko-KR" sz="8800" b="1" dirty="0">
                <a:solidFill>
                  <a:srgbClr val="0280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0000101010101" charset="-127"/>
                <a:ea typeface="나눔바른고딕" panose="020B0600000101010101" charset="-127"/>
              </a:rPr>
              <a:t>with Python</a:t>
            </a:r>
            <a:endParaRPr lang="ko-KR" altLang="en-US" sz="8800" b="1" dirty="0">
              <a:solidFill>
                <a:srgbClr val="0280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1" y="3056855"/>
            <a:ext cx="18291175" cy="1519132"/>
          </a:xfrm>
          <a:prstGeom prst="rect">
            <a:avLst/>
          </a:prstGeom>
          <a:noFill/>
        </p:spPr>
        <p:txBody>
          <a:bodyPr wrap="square" lIns="163321" tIns="81660" rIns="163321" bIns="81660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rgbClr val="4859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고급프로그래밍입문</a:t>
            </a:r>
            <a:r>
              <a:rPr lang="en-US" altLang="ko-KR" sz="8800" b="1" dirty="0">
                <a:solidFill>
                  <a:srgbClr val="4859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-P</a:t>
            </a:r>
            <a:endParaRPr lang="ko-KR" altLang="en-US" sz="8800" b="1" dirty="0">
              <a:solidFill>
                <a:srgbClr val="4859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595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내용 개체 틀 2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3557914"/>
              </p:ext>
            </p:extLst>
          </p:nvPr>
        </p:nvGraphicFramePr>
        <p:xfrm>
          <a:off x="3816119" y="4440115"/>
          <a:ext cx="4969428" cy="344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8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640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640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   if</a:t>
                      </a:r>
                      <a:r>
                        <a:rPr lang="en-US" altLang="ko-KR" sz="2400" b="1" i="0" u="none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b="1" i="0" u="non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조건식</a:t>
                      </a:r>
                      <a:r>
                        <a:rPr lang="ko-KR" altLang="en-US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:</a:t>
                      </a:r>
                      <a:endParaRPr lang="ko-KR" altLang="en-US" sz="2400" b="1" i="0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285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…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640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600" b="1" dirty="0" err="1">
                <a:solidFill>
                  <a:srgbClr val="C00000"/>
                </a:solidFill>
              </a:rPr>
              <a:t>블록문</a:t>
            </a:r>
            <a:r>
              <a:rPr lang="ko-KR" altLang="en-US" sz="3600" b="1" u="sng" dirty="0">
                <a:solidFill>
                  <a:srgbClr val="C00000"/>
                </a:solidFill>
              </a:rPr>
              <a:t> </a:t>
            </a:r>
            <a:r>
              <a:rPr lang="en-US" altLang="ko-KR" sz="3600" b="1" dirty="0">
                <a:solidFill>
                  <a:srgbClr val="C00000"/>
                </a:solidFill>
              </a:rPr>
              <a:t>: </a:t>
            </a:r>
            <a:r>
              <a:rPr lang="ko-KR" altLang="en-US" sz="3600" b="1" dirty="0"/>
              <a:t>모두 같이 실행되는 명령문들의 모임이다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sp>
        <p:nvSpPr>
          <p:cNvPr id="10" name="타원형 설명선 9"/>
          <p:cNvSpPr/>
          <p:nvPr/>
        </p:nvSpPr>
        <p:spPr>
          <a:xfrm>
            <a:off x="9433619" y="6278861"/>
            <a:ext cx="1829118" cy="919256"/>
          </a:xfrm>
          <a:prstGeom prst="wedgeEllipseCallout">
            <a:avLst>
              <a:gd name="adj1" fmla="val -128728"/>
              <a:gd name="adj2" fmla="val -4736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if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</a:rPr>
              <a:t>블록문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타원형 설명선 20"/>
          <p:cNvSpPr/>
          <p:nvPr/>
        </p:nvSpPr>
        <p:spPr>
          <a:xfrm>
            <a:off x="1872779" y="6540706"/>
            <a:ext cx="1829118" cy="919256"/>
          </a:xfrm>
          <a:prstGeom prst="wedgeEllipseCallout">
            <a:avLst>
              <a:gd name="adj1" fmla="val 116907"/>
              <a:gd name="adj2" fmla="val -36921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들여쓰기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1224708" y="8817295"/>
            <a:ext cx="10081120" cy="6482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</a:t>
            </a:r>
            <a:r>
              <a:rPr lang="ko-KR" altLang="en-US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블록문</a:t>
            </a:r>
            <a:r>
              <a:rPr lang="en-US" altLang="ko-K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 err="1">
                <a:latin typeface="+mn-ea"/>
              </a:rPr>
              <a:t>조건식</a:t>
            </a:r>
            <a:r>
              <a:rPr lang="ko-KR" altLang="en-US" sz="2000" b="1" dirty="0">
                <a:latin typeface="+mn-ea"/>
              </a:rPr>
              <a:t> 뒤에 콜론</a:t>
            </a:r>
            <a:r>
              <a:rPr lang="en-US" altLang="ko-KR" sz="2000" b="1" dirty="0">
                <a:latin typeface="+mn-ea"/>
              </a:rPr>
              <a:t>(:)</a:t>
            </a:r>
            <a:r>
              <a:rPr lang="ko-KR" altLang="en-US" sz="2000" b="1" dirty="0">
                <a:latin typeface="+mn-ea"/>
              </a:rPr>
              <a:t>을 사용하며 들여쓰기로 구분</a:t>
            </a:r>
          </a:p>
        </p:txBody>
      </p:sp>
      <p:sp>
        <p:nvSpPr>
          <p:cNvPr id="41" name="타원형 설명선 40"/>
          <p:cNvSpPr/>
          <p:nvPr/>
        </p:nvSpPr>
        <p:spPr>
          <a:xfrm>
            <a:off x="9433619" y="3848943"/>
            <a:ext cx="1829118" cy="919256"/>
          </a:xfrm>
          <a:prstGeom prst="wedgeEllipseCallout">
            <a:avLst>
              <a:gd name="adj1" fmla="val -245989"/>
              <a:gd name="adj2" fmla="val 124303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콜론 </a:t>
            </a:r>
            <a:r>
              <a:rPr lang="en-US" altLang="ko-KR" sz="2000" b="1" dirty="0">
                <a:solidFill>
                  <a:schemeClr val="tx1"/>
                </a:solidFill>
              </a:rPr>
              <a:t>‘:’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타원형 설명선 41"/>
          <p:cNvSpPr/>
          <p:nvPr/>
        </p:nvSpPr>
        <p:spPr>
          <a:xfrm>
            <a:off x="1224707" y="4506722"/>
            <a:ext cx="1829118" cy="919256"/>
          </a:xfrm>
          <a:prstGeom prst="wedgeEllipseCallout">
            <a:avLst>
              <a:gd name="adj1" fmla="val 108189"/>
              <a:gd name="adj2" fmla="val 53795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if </a:t>
            </a:r>
            <a:r>
              <a:rPr lang="ko-KR" altLang="en-US" sz="2000" b="1" dirty="0" err="1">
                <a:solidFill>
                  <a:schemeClr val="tx1"/>
                </a:solidFill>
              </a:rPr>
              <a:t>조건식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530138" y="3416300"/>
            <a:ext cx="5040312" cy="1441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좌측 그림의 명령문 수행 과정을 보여주는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529963" y="5001071"/>
            <a:ext cx="5040487" cy="2880867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a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(input(“1 or 2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? = ”))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1”)</a:t>
            </a:r>
          </a:p>
          <a:p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a== 2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print(“    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명령문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2-1”)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print(“    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명령문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2-2”)</a:t>
            </a:r>
          </a:p>
          <a:p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3”)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122525" y="8024814"/>
            <a:ext cx="2447997" cy="2016818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예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 or 2 ? = 2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명령문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2-1</a:t>
            </a:r>
          </a:p>
          <a:p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명령문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2-2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3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530137" y="8024814"/>
            <a:ext cx="2447925" cy="2016818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예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 or 2 ? = 1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9725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4294967295"/>
          </p:nvPr>
        </p:nvSpPr>
        <p:spPr>
          <a:xfrm>
            <a:off x="12529963" y="3487983"/>
            <a:ext cx="5040793" cy="3529312"/>
          </a:xfrm>
          <a:solidFill>
            <a:schemeClr val="bg1">
              <a:lumMod val="9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rgbClr val="7030A0"/>
                </a:solidFill>
                <a:latin typeface="+mn-ea"/>
              </a:rPr>
              <a:t>출발 </a:t>
            </a:r>
            <a:r>
              <a:rPr lang="ko-KR" altLang="en-US" sz="2000" b="1" dirty="0" err="1">
                <a:solidFill>
                  <a:srgbClr val="7030A0"/>
                </a:solidFill>
                <a:latin typeface="+mn-ea"/>
              </a:rPr>
              <a:t>화물량이</a:t>
            </a:r>
            <a:r>
              <a:rPr lang="ko-KR" altLang="en-US" sz="2000" b="1" dirty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7030A0"/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rgbClr val="7030A0"/>
                </a:solidFill>
                <a:latin typeface="+mn-ea"/>
              </a:rPr>
              <a:t>이하일 경우</a:t>
            </a:r>
            <a:r>
              <a:rPr lang="en-US" altLang="ko-KR" sz="2000" b="1" dirty="0">
                <a:solidFill>
                  <a:srgbClr val="7030A0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7030A0"/>
                </a:solidFill>
                <a:latin typeface="+mn-ea"/>
              </a:rPr>
              <a:t>울산역에 경유하고 변수 </a:t>
            </a:r>
            <a:r>
              <a:rPr lang="en-US" altLang="ko-KR" sz="2000" b="1" dirty="0">
                <a:solidFill>
                  <a:srgbClr val="7030A0"/>
                </a:solidFill>
                <a:latin typeface="+mn-ea"/>
              </a:rPr>
              <a:t>a</a:t>
            </a:r>
            <a:r>
              <a:rPr lang="ko-KR" altLang="en-US" sz="2000" b="1" dirty="0">
                <a:solidFill>
                  <a:srgbClr val="7030A0"/>
                </a:solidFill>
                <a:latin typeface="+mn-ea"/>
              </a:rPr>
              <a:t>값을 </a:t>
            </a:r>
            <a:r>
              <a:rPr lang="en-US" altLang="ko-KR" sz="2000" b="1" dirty="0">
                <a:solidFill>
                  <a:srgbClr val="7030A0"/>
                </a:solidFill>
                <a:latin typeface="+mn-ea"/>
              </a:rPr>
              <a:t>1 </a:t>
            </a:r>
            <a:r>
              <a:rPr lang="ko-KR" altLang="en-US" sz="2000" b="1" dirty="0">
                <a:solidFill>
                  <a:srgbClr val="7030A0"/>
                </a:solidFill>
                <a:latin typeface="+mn-ea"/>
              </a:rPr>
              <a:t>증가시키는 프로그램을 작성하라</a:t>
            </a:r>
            <a:r>
              <a:rPr lang="en-US" altLang="ko-KR" sz="2000" b="1" dirty="0">
                <a:solidFill>
                  <a:srgbClr val="7030A0"/>
                </a:solidFill>
                <a:latin typeface="+mn-ea"/>
              </a:rPr>
              <a:t>.(</a:t>
            </a:r>
            <a:r>
              <a:rPr lang="ko-KR" altLang="en-US" sz="2000" b="1" dirty="0">
                <a:solidFill>
                  <a:srgbClr val="7030A0"/>
                </a:solidFill>
                <a:latin typeface="+mn-ea"/>
              </a:rPr>
              <a:t>단</a:t>
            </a:r>
            <a:r>
              <a:rPr lang="en-US" altLang="ko-KR" sz="2000" b="1" dirty="0">
                <a:solidFill>
                  <a:srgbClr val="7030A0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7030A0"/>
                </a:solidFill>
                <a:latin typeface="+mn-ea"/>
              </a:rPr>
              <a:t>모든 화물은 대구역에서 출발하여 부산역에 도착한다</a:t>
            </a:r>
            <a:r>
              <a:rPr lang="en-US" altLang="ko-KR" sz="2000" b="1" dirty="0">
                <a:solidFill>
                  <a:srgbClr val="7030A0"/>
                </a:solidFill>
                <a:latin typeface="+mn-ea"/>
              </a:rPr>
              <a:t>.)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a = </a:t>
            </a:r>
            <a:r>
              <a:rPr lang="en-US" altLang="ko-KR" sz="2000" b="1" dirty="0" err="1">
                <a:latin typeface="+mn-ea"/>
              </a:rPr>
              <a:t>int</a:t>
            </a:r>
            <a:r>
              <a:rPr lang="en-US" altLang="ko-KR" sz="2000" b="1" dirty="0">
                <a:latin typeface="+mn-ea"/>
              </a:rPr>
              <a:t>(input(“</a:t>
            </a:r>
            <a:r>
              <a:rPr lang="ko-KR" altLang="en-US" sz="2000" b="1" dirty="0">
                <a:latin typeface="+mn-ea"/>
              </a:rPr>
              <a:t>출발 </a:t>
            </a:r>
            <a:r>
              <a:rPr lang="ko-KR" altLang="en-US" sz="2000" b="1" dirty="0" err="1">
                <a:latin typeface="+mn-ea"/>
              </a:rPr>
              <a:t>화물량</a:t>
            </a:r>
            <a:r>
              <a:rPr lang="en-US" altLang="ko-KR" sz="2000" b="1" dirty="0">
                <a:latin typeface="+mn-ea"/>
              </a:rPr>
              <a:t> =”))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print(“</a:t>
            </a:r>
            <a:r>
              <a:rPr lang="ko-KR" altLang="en-US" sz="2000" b="1" dirty="0">
                <a:latin typeface="+mn-ea"/>
              </a:rPr>
              <a:t>대구역 출발</a:t>
            </a:r>
            <a:r>
              <a:rPr lang="en-US" altLang="ko-KR" sz="2000" b="1" dirty="0">
                <a:latin typeface="+mn-ea"/>
              </a:rPr>
              <a:t>”)</a:t>
            </a:r>
          </a:p>
          <a:p>
            <a:pPr marL="0" indent="0">
              <a:buNone/>
            </a:pP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&lt;= 2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print(“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울산역 도착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a = a + 1</a:t>
            </a:r>
          </a:p>
          <a:p>
            <a:pPr marL="0" indent="0">
              <a:buNone/>
            </a:pP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print(“</a:t>
            </a:r>
            <a:r>
              <a:rPr lang="ko-KR" altLang="en-US" sz="2000" b="1" dirty="0">
                <a:latin typeface="+mn-ea"/>
              </a:rPr>
              <a:t>부산역 도착</a:t>
            </a:r>
            <a:r>
              <a:rPr lang="en-US" altLang="ko-KR" sz="2000" b="1" dirty="0">
                <a:latin typeface="+mn-ea"/>
              </a:rPr>
              <a:t>”)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print(“</a:t>
            </a:r>
            <a:r>
              <a:rPr lang="ko-KR" altLang="en-US" sz="2000" b="1" dirty="0">
                <a:latin typeface="+mn-ea"/>
              </a:rPr>
              <a:t>도착 </a:t>
            </a:r>
            <a:r>
              <a:rPr lang="ko-KR" altLang="en-US" sz="2000" b="1" dirty="0" err="1">
                <a:latin typeface="+mn-ea"/>
              </a:rPr>
              <a:t>화물량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=“, a)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C00000"/>
                </a:solidFill>
              </a:rPr>
              <a:t>if </a:t>
            </a:r>
            <a:r>
              <a:rPr lang="ko-KR" altLang="en-US" sz="3600" b="1" dirty="0">
                <a:solidFill>
                  <a:srgbClr val="C00000"/>
                </a:solidFill>
              </a:rPr>
              <a:t>문 </a:t>
            </a:r>
            <a:r>
              <a:rPr lang="en-US" altLang="ko-KR" sz="3600" b="1" dirty="0">
                <a:solidFill>
                  <a:srgbClr val="C00000"/>
                </a:solidFill>
              </a:rPr>
              <a:t>: </a:t>
            </a:r>
            <a:r>
              <a:rPr lang="ko-KR" altLang="en-US" sz="3600" b="1" dirty="0"/>
              <a:t>조건식이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참이면 </a:t>
            </a:r>
            <a:r>
              <a:rPr lang="en-US" altLang="ko-KR" sz="3600" b="1" dirty="0"/>
              <a:t>“if </a:t>
            </a:r>
            <a:r>
              <a:rPr lang="ko-KR" altLang="en-US" sz="3600" b="1" dirty="0" err="1"/>
              <a:t>블록문</a:t>
            </a:r>
            <a:r>
              <a:rPr lang="en-US" altLang="ko-KR" sz="3600" b="1" dirty="0"/>
              <a:t>” </a:t>
            </a:r>
            <a:r>
              <a:rPr lang="ko-KR" altLang="en-US" sz="3600" b="1" dirty="0"/>
              <a:t>을 실행한다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4294967295"/>
          </p:nvPr>
        </p:nvSpPr>
        <p:spPr>
          <a:xfrm>
            <a:off x="12531160" y="7197949"/>
            <a:ext cx="2446904" cy="2771674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000" b="1" dirty="0">
                <a:latin typeface="+mn-ea"/>
              </a:rPr>
              <a:t># </a:t>
            </a:r>
            <a:r>
              <a:rPr lang="ko-KR" altLang="en-US" sz="2000" b="1" dirty="0">
                <a:latin typeface="+mn-ea"/>
              </a:rPr>
              <a:t>실행 예 </a:t>
            </a:r>
            <a:r>
              <a:rPr lang="en-US" altLang="ko-KR" sz="2000" b="1" dirty="0">
                <a:latin typeface="+mn-ea"/>
              </a:rPr>
              <a:t>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출발 </a:t>
            </a:r>
            <a:r>
              <a:rPr lang="ko-KR" altLang="en-US" sz="2000" b="1" dirty="0" err="1">
                <a:solidFill>
                  <a:srgbClr val="FF0000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= 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b="1" dirty="0">
                <a:latin typeface="+mn-ea"/>
              </a:rPr>
              <a:t>대구역 출발</a:t>
            </a:r>
            <a:endParaRPr lang="en-US" altLang="ko-KR" sz="2000" b="1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b="1" dirty="0">
                <a:latin typeface="+mn-ea"/>
              </a:rPr>
              <a:t>울산역 도착</a:t>
            </a:r>
            <a:endParaRPr lang="en-US" altLang="ko-KR" sz="2000" b="1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b="1" dirty="0">
                <a:latin typeface="+mn-ea"/>
              </a:rPr>
              <a:t>부산역 도착</a:t>
            </a:r>
            <a:endParaRPr lang="en-US" altLang="ko-KR" sz="2000" b="1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+mn-ea"/>
              </a:rPr>
              <a:t>도착 </a:t>
            </a:r>
            <a:r>
              <a:rPr lang="ko-KR" altLang="en-US" sz="2000" b="1" dirty="0" err="1">
                <a:solidFill>
                  <a:srgbClr val="0000FF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= 3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58369" y="3272879"/>
            <a:ext cx="9019466" cy="2972079"/>
            <a:chOff x="560761" y="3128863"/>
            <a:chExt cx="11274333" cy="297207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556B026-D0A2-4DFF-BA5E-532FFE591E6D}"/>
                </a:ext>
              </a:extLst>
            </p:cNvPr>
            <p:cNvGrpSpPr/>
            <p:nvPr/>
          </p:nvGrpSpPr>
          <p:grpSpPr>
            <a:xfrm>
              <a:off x="1845744" y="3899363"/>
              <a:ext cx="2258408" cy="905154"/>
              <a:chOff x="1763688" y="4168836"/>
              <a:chExt cx="1129008" cy="603250"/>
            </a:xfrm>
          </p:grpSpPr>
          <p:pic>
            <p:nvPicPr>
              <p:cNvPr id="40" name="Picture 106" descr="입체아이콘-04">
                <a:extLst>
                  <a:ext uri="{FF2B5EF4-FFF2-40B4-BE49-F238E27FC236}">
                    <a16:creationId xmlns:a16="http://schemas.microsoft.com/office/drawing/2014/main" id="{69AFE0BE-55AF-4904-A69F-CFDF251823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763688" y="4168836"/>
                <a:ext cx="1129008" cy="603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CC4D8FA-E159-4F2D-8905-3C44DCCB69F4}"/>
                  </a:ext>
                </a:extLst>
              </p:cNvPr>
              <p:cNvSpPr txBox="1"/>
              <p:nvPr/>
            </p:nvSpPr>
            <p:spPr>
              <a:xfrm>
                <a:off x="1885309" y="4268110"/>
                <a:ext cx="732446" cy="246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b="1" dirty="0">
                    <a:solidFill>
                      <a:schemeClr val="bg1"/>
                    </a:solidFill>
                  </a:rPr>
                  <a:t>if a &lt;= 2</a:t>
                </a:r>
                <a:endParaRPr lang="ko-KR" altLang="en-US" sz="1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타원 44"/>
            <p:cNvSpPr>
              <a:spLocks noChangeAspect="1"/>
            </p:cNvSpPr>
            <p:nvPr/>
          </p:nvSpPr>
          <p:spPr>
            <a:xfrm>
              <a:off x="2240177" y="4804277"/>
              <a:ext cx="1440250" cy="108033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대구역</a:t>
              </a:r>
            </a:p>
          </p:txBody>
        </p:sp>
        <p:sp>
          <p:nvSpPr>
            <p:cNvPr id="46" name="타원 45"/>
            <p:cNvSpPr>
              <a:spLocks noChangeAspect="1"/>
            </p:cNvSpPr>
            <p:nvPr/>
          </p:nvSpPr>
          <p:spPr>
            <a:xfrm>
              <a:off x="5543950" y="3723944"/>
              <a:ext cx="1440250" cy="108033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울산역</a:t>
              </a:r>
            </a:p>
          </p:txBody>
        </p:sp>
        <p:sp>
          <p:nvSpPr>
            <p:cNvPr id="47" name="타원 46"/>
            <p:cNvSpPr>
              <a:spLocks noChangeAspect="1"/>
            </p:cNvSpPr>
            <p:nvPr/>
          </p:nvSpPr>
          <p:spPr>
            <a:xfrm>
              <a:off x="8713464" y="4804517"/>
              <a:ext cx="1440250" cy="108033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b="1">
                  <a:solidFill>
                    <a:schemeClr val="tx1"/>
                  </a:solidFill>
                </a:rPr>
                <a:t>부산역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/>
            <p:cNvCxnSpPr>
              <a:stCxn id="46" idx="6"/>
              <a:endCxn id="47" idx="2"/>
            </p:cNvCxnSpPr>
            <p:nvPr/>
          </p:nvCxnSpPr>
          <p:spPr>
            <a:xfrm>
              <a:off x="6984200" y="4264110"/>
              <a:ext cx="1729264" cy="1080573"/>
            </a:xfrm>
            <a:prstGeom prst="line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51"/>
            <p:cNvGrpSpPr/>
            <p:nvPr/>
          </p:nvGrpSpPr>
          <p:grpSpPr>
            <a:xfrm>
              <a:off x="560761" y="4981740"/>
              <a:ext cx="1537179" cy="1011156"/>
              <a:chOff x="971521" y="4760295"/>
              <a:chExt cx="768456" cy="673896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983892" y="4760295"/>
                <a:ext cx="108012" cy="3240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631964" y="4760295"/>
                <a:ext cx="108012" cy="3240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983892" y="5084331"/>
                <a:ext cx="756084" cy="108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71521" y="5157192"/>
                <a:ext cx="7684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dirty="0"/>
                  <a:t>a</a:t>
                </a:r>
                <a:endParaRPr lang="ko-KR" altLang="en-US" sz="2000" dirty="0"/>
              </a:p>
            </p:txBody>
          </p:sp>
        </p:grpSp>
        <p:cxnSp>
          <p:nvCxnSpPr>
            <p:cNvPr id="44" name="직선 연결선 43"/>
            <p:cNvCxnSpPr>
              <a:stCxn id="45" idx="6"/>
              <a:endCxn id="47" idx="2"/>
            </p:cNvCxnSpPr>
            <p:nvPr/>
          </p:nvCxnSpPr>
          <p:spPr>
            <a:xfrm>
              <a:off x="3680427" y="5344444"/>
              <a:ext cx="5033038" cy="24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45" idx="6"/>
              <a:endCxn id="46" idx="2"/>
            </p:cNvCxnSpPr>
            <p:nvPr/>
          </p:nvCxnSpPr>
          <p:spPr>
            <a:xfrm flipV="1">
              <a:off x="3680427" y="4264110"/>
              <a:ext cx="1863523" cy="1080333"/>
            </a:xfrm>
            <a:prstGeom prst="line">
              <a:avLst/>
            </a:prstGeom>
            <a:ln w="571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그룹 113"/>
            <p:cNvGrpSpPr/>
            <p:nvPr/>
          </p:nvGrpSpPr>
          <p:grpSpPr>
            <a:xfrm>
              <a:off x="10297915" y="5089786"/>
              <a:ext cx="1537179" cy="1011156"/>
              <a:chOff x="971521" y="4760295"/>
              <a:chExt cx="768456" cy="673896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983892" y="4760295"/>
                <a:ext cx="108012" cy="3240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1631964" y="4760295"/>
                <a:ext cx="108012" cy="3240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983892" y="5084331"/>
                <a:ext cx="756084" cy="108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971521" y="5157192"/>
                <a:ext cx="7684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dirty="0"/>
                  <a:t>a</a:t>
                </a:r>
                <a:endParaRPr lang="ko-KR" altLang="en-US" sz="2000" dirty="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4901766" y="3128863"/>
              <a:ext cx="2724621" cy="657357"/>
            </a:xfrm>
            <a:prstGeom prst="rect">
              <a:avLst/>
            </a:prstGeom>
          </p:spPr>
          <p:txBody>
            <a:bodyPr wrap="none" lIns="163321" tIns="81660" rIns="163321" bIns="8166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= a + 1</a:t>
              </a:r>
              <a:endParaRPr lang="ko-KR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6" name="내용 개체 틀 10"/>
          <p:cNvSpPr>
            <a:spLocks noGrp="1"/>
          </p:cNvSpPr>
          <p:nvPr>
            <p:ph sz="half" idx="4294967295"/>
          </p:nvPr>
        </p:nvSpPr>
        <p:spPr>
          <a:xfrm>
            <a:off x="15122251" y="7233319"/>
            <a:ext cx="2446904" cy="2771674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000" b="1" dirty="0">
                <a:latin typeface="+mn-ea"/>
              </a:rPr>
              <a:t># </a:t>
            </a:r>
            <a:r>
              <a:rPr lang="ko-KR" altLang="en-US" sz="2000" b="1" dirty="0">
                <a:latin typeface="+mn-ea"/>
              </a:rPr>
              <a:t>실행 예 </a:t>
            </a:r>
            <a:r>
              <a:rPr lang="en-US" altLang="ko-KR" sz="2000" b="1" dirty="0">
                <a:latin typeface="+mn-ea"/>
              </a:rPr>
              <a:t>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출발 </a:t>
            </a:r>
            <a:r>
              <a:rPr lang="ko-KR" altLang="en-US" sz="2000" b="1" dirty="0" err="1">
                <a:solidFill>
                  <a:srgbClr val="FF0000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= 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b="1" dirty="0">
                <a:latin typeface="+mn-ea"/>
              </a:rPr>
              <a:t>대구역 출발</a:t>
            </a:r>
            <a:endParaRPr lang="en-US" altLang="ko-KR" sz="2000" b="1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b="1" dirty="0">
                <a:latin typeface="+mn-ea"/>
              </a:rPr>
              <a:t>부산역 도착</a:t>
            </a:r>
            <a:endParaRPr lang="en-US" altLang="ko-KR" sz="2000" b="1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+mn-ea"/>
              </a:rPr>
              <a:t>도착 </a:t>
            </a:r>
            <a:r>
              <a:rPr lang="ko-KR" altLang="en-US" sz="2000" b="1" dirty="0" err="1">
                <a:solidFill>
                  <a:srgbClr val="0000FF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= 4</a:t>
            </a:r>
          </a:p>
        </p:txBody>
      </p:sp>
      <p:sp>
        <p:nvSpPr>
          <p:cNvPr id="67" name="타원 66"/>
          <p:cNvSpPr/>
          <p:nvPr/>
        </p:nvSpPr>
        <p:spPr>
          <a:xfrm>
            <a:off x="2592859" y="4804797"/>
            <a:ext cx="742628" cy="6963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아래로 구부러진 화살표 72"/>
          <p:cNvSpPr/>
          <p:nvPr/>
        </p:nvSpPr>
        <p:spPr>
          <a:xfrm>
            <a:off x="1386975" y="4003895"/>
            <a:ext cx="1645860" cy="763895"/>
          </a:xfrm>
          <a:prstGeom prst="curvedDownArrow">
            <a:avLst>
              <a:gd name="adj1" fmla="val 15363"/>
              <a:gd name="adj2" fmla="val 36855"/>
              <a:gd name="adj3" fmla="val 233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236837" y="6969947"/>
            <a:ext cx="4812406" cy="313189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a = 2	#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출발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화물량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 &lt;= 2 : </a:t>
            </a:r>
            <a:r>
              <a:rPr lang="en-US" altLang="ko-K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# </a:t>
            </a:r>
            <a:r>
              <a:rPr lang="ko-KR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참</a:t>
            </a:r>
            <a:endParaRPr lang="en-US" altLang="ko-KR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    print(“</a:t>
            </a:r>
            <a:r>
              <a:rPr lang="ko-KR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울산역 도착</a:t>
            </a:r>
            <a:r>
              <a:rPr lang="en-US" altLang="ko-K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”)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    a = a + 1</a:t>
            </a:r>
            <a:endParaRPr lang="en-US" altLang="ko-KR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481292" y="6945287"/>
            <a:ext cx="4815772" cy="313189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a = 4 	#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출발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화물량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 &lt;= 2 :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#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거짓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    print(“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울산역 도착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”)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    a = a + 1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AD39C84-4450-4471-9B58-C1328D2244ED}"/>
              </a:ext>
            </a:extLst>
          </p:cNvPr>
          <p:cNvGrpSpPr/>
          <p:nvPr/>
        </p:nvGrpSpPr>
        <p:grpSpPr>
          <a:xfrm>
            <a:off x="1013568" y="4844469"/>
            <a:ext cx="854182" cy="875537"/>
            <a:chOff x="1332281" y="3902323"/>
            <a:chExt cx="854182" cy="875537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CB597191-F089-4880-A3F9-9466C0B00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81" y="3902323"/>
              <a:ext cx="854182" cy="875537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9C91B4-BCD9-4E2F-84A4-FEF12BFF0787}"/>
                </a:ext>
              </a:extLst>
            </p:cNvPr>
            <p:cNvSpPr txBox="1"/>
            <p:nvPr/>
          </p:nvSpPr>
          <p:spPr>
            <a:xfrm>
              <a:off x="1470312" y="3930419"/>
              <a:ext cx="597534" cy="718913"/>
            </a:xfrm>
            <a:prstGeom prst="rect">
              <a:avLst/>
            </a:prstGeom>
            <a:noFill/>
          </p:spPr>
          <p:txBody>
            <a:bodyPr wrap="none" lIns="163321" tIns="81660" rIns="163321" bIns="8166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2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2B3455B-B307-48FC-8452-9CFDA6003B7A}"/>
              </a:ext>
            </a:extLst>
          </p:cNvPr>
          <p:cNvGrpSpPr/>
          <p:nvPr/>
        </p:nvGrpSpPr>
        <p:grpSpPr>
          <a:xfrm>
            <a:off x="10341856" y="4836532"/>
            <a:ext cx="854182" cy="875537"/>
            <a:chOff x="1332281" y="3902323"/>
            <a:chExt cx="854182" cy="875537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04E0AD3-B76A-4B75-A646-D546F1FAD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81" y="3902323"/>
              <a:ext cx="854182" cy="87553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1DD49F-4E05-4C23-A04B-9AC41F77A120}"/>
                </a:ext>
              </a:extLst>
            </p:cNvPr>
            <p:cNvSpPr txBox="1"/>
            <p:nvPr/>
          </p:nvSpPr>
          <p:spPr>
            <a:xfrm>
              <a:off x="1470312" y="3930419"/>
              <a:ext cx="597534" cy="718913"/>
            </a:xfrm>
            <a:prstGeom prst="rect">
              <a:avLst/>
            </a:prstGeom>
            <a:noFill/>
          </p:spPr>
          <p:txBody>
            <a:bodyPr wrap="none" lIns="163321" tIns="81660" rIns="163321" bIns="8166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1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C00000"/>
                </a:solidFill>
              </a:rPr>
              <a:t>if </a:t>
            </a:r>
            <a:r>
              <a:rPr lang="ko-KR" altLang="en-US" sz="3600" b="1" dirty="0">
                <a:solidFill>
                  <a:srgbClr val="C00000"/>
                </a:solidFill>
              </a:rPr>
              <a:t>문 </a:t>
            </a:r>
            <a:r>
              <a:rPr lang="en-US" altLang="ko-KR" sz="3600" b="1" dirty="0">
                <a:solidFill>
                  <a:srgbClr val="C00000"/>
                </a:solidFill>
              </a:rPr>
              <a:t>: </a:t>
            </a:r>
            <a:r>
              <a:rPr lang="ko-KR" altLang="en-US" sz="3600" b="1" dirty="0"/>
              <a:t>조건식이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거짓이면 </a:t>
            </a:r>
            <a:r>
              <a:rPr lang="en-US" altLang="ko-KR" sz="3600" b="1" dirty="0"/>
              <a:t>“if </a:t>
            </a:r>
            <a:r>
              <a:rPr lang="ko-KR" altLang="en-US" sz="3600" b="1" dirty="0" err="1"/>
              <a:t>블록문</a:t>
            </a:r>
            <a:r>
              <a:rPr lang="en-US" altLang="ko-KR" sz="3600" b="1" dirty="0"/>
              <a:t>” </a:t>
            </a:r>
            <a:r>
              <a:rPr lang="ko-KR" altLang="en-US" sz="3600" b="1" dirty="0"/>
              <a:t>을 실행하지 않는다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grpSp>
        <p:nvGrpSpPr>
          <p:cNvPr id="48" name="그룹 47"/>
          <p:cNvGrpSpPr/>
          <p:nvPr/>
        </p:nvGrpSpPr>
        <p:grpSpPr>
          <a:xfrm>
            <a:off x="2358369" y="3272879"/>
            <a:ext cx="9019467" cy="2972079"/>
            <a:chOff x="560761" y="3128863"/>
            <a:chExt cx="11274333" cy="2972079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556B026-D0A2-4DFF-BA5E-532FFE591E6D}"/>
                </a:ext>
              </a:extLst>
            </p:cNvPr>
            <p:cNvGrpSpPr/>
            <p:nvPr/>
          </p:nvGrpSpPr>
          <p:grpSpPr>
            <a:xfrm>
              <a:off x="1845743" y="3899363"/>
              <a:ext cx="2258407" cy="905154"/>
              <a:chOff x="1763688" y="4168836"/>
              <a:chExt cx="1129008" cy="603250"/>
            </a:xfrm>
          </p:grpSpPr>
          <p:pic>
            <p:nvPicPr>
              <p:cNvPr id="75" name="Picture 106" descr="입체아이콘-04">
                <a:extLst>
                  <a:ext uri="{FF2B5EF4-FFF2-40B4-BE49-F238E27FC236}">
                    <a16:creationId xmlns:a16="http://schemas.microsoft.com/office/drawing/2014/main" id="{69AFE0BE-55AF-4904-A69F-CFDF251823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763688" y="4168836"/>
                <a:ext cx="1129008" cy="603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C4D8FA-E159-4F2D-8905-3C44DCCB69F4}"/>
                  </a:ext>
                </a:extLst>
              </p:cNvPr>
              <p:cNvSpPr txBox="1"/>
              <p:nvPr/>
            </p:nvSpPr>
            <p:spPr>
              <a:xfrm>
                <a:off x="1885309" y="4268110"/>
                <a:ext cx="628268" cy="246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b="1" dirty="0">
                    <a:solidFill>
                      <a:schemeClr val="bg1"/>
                    </a:solidFill>
                  </a:rPr>
                  <a:t>if a &gt; 0</a:t>
                </a:r>
                <a:endParaRPr lang="ko-KR" altLang="en-US" sz="1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7" name="타원 56"/>
            <p:cNvSpPr>
              <a:spLocks noChangeAspect="1"/>
            </p:cNvSpPr>
            <p:nvPr/>
          </p:nvSpPr>
          <p:spPr>
            <a:xfrm>
              <a:off x="2240177" y="4804277"/>
              <a:ext cx="1440250" cy="108033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대구역</a:t>
              </a:r>
            </a:p>
          </p:txBody>
        </p:sp>
        <p:sp>
          <p:nvSpPr>
            <p:cNvPr id="59" name="타원 58"/>
            <p:cNvSpPr>
              <a:spLocks noChangeAspect="1"/>
            </p:cNvSpPr>
            <p:nvPr/>
          </p:nvSpPr>
          <p:spPr>
            <a:xfrm>
              <a:off x="5543949" y="3723944"/>
              <a:ext cx="1440250" cy="108033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울산역</a:t>
              </a:r>
            </a:p>
          </p:txBody>
        </p:sp>
        <p:sp>
          <p:nvSpPr>
            <p:cNvPr id="60" name="타원 59"/>
            <p:cNvSpPr>
              <a:spLocks noChangeAspect="1"/>
            </p:cNvSpPr>
            <p:nvPr/>
          </p:nvSpPr>
          <p:spPr>
            <a:xfrm>
              <a:off x="8713463" y="4804517"/>
              <a:ext cx="1440250" cy="108033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 b="1">
                  <a:solidFill>
                    <a:schemeClr val="tx1"/>
                  </a:solidFill>
                </a:rPr>
                <a:t>부산역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연결선 60"/>
            <p:cNvCxnSpPr>
              <a:stCxn id="59" idx="6"/>
              <a:endCxn id="60" idx="2"/>
            </p:cNvCxnSpPr>
            <p:nvPr/>
          </p:nvCxnSpPr>
          <p:spPr>
            <a:xfrm>
              <a:off x="6984199" y="4264110"/>
              <a:ext cx="1729264" cy="1080573"/>
            </a:xfrm>
            <a:prstGeom prst="line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/>
            <p:cNvGrpSpPr/>
            <p:nvPr/>
          </p:nvGrpSpPr>
          <p:grpSpPr>
            <a:xfrm>
              <a:off x="560761" y="4981740"/>
              <a:ext cx="1537179" cy="1011156"/>
              <a:chOff x="971521" y="4760295"/>
              <a:chExt cx="768456" cy="673896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983892" y="4760295"/>
                <a:ext cx="108012" cy="3240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631964" y="4760295"/>
                <a:ext cx="108012" cy="3240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983892" y="5084331"/>
                <a:ext cx="756084" cy="108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971521" y="5157192"/>
                <a:ext cx="7684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dirty="0"/>
                  <a:t>a</a:t>
                </a:r>
                <a:endParaRPr lang="ko-KR" altLang="en-US" sz="2000" dirty="0"/>
              </a:p>
            </p:txBody>
          </p:sp>
        </p:grpSp>
        <p:cxnSp>
          <p:nvCxnSpPr>
            <p:cNvPr id="63" name="직선 연결선 62"/>
            <p:cNvCxnSpPr>
              <a:stCxn id="57" idx="6"/>
              <a:endCxn id="60" idx="2"/>
            </p:cNvCxnSpPr>
            <p:nvPr/>
          </p:nvCxnSpPr>
          <p:spPr>
            <a:xfrm>
              <a:off x="3680427" y="5344444"/>
              <a:ext cx="5033037" cy="24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57" idx="6"/>
              <a:endCxn id="59" idx="2"/>
            </p:cNvCxnSpPr>
            <p:nvPr/>
          </p:nvCxnSpPr>
          <p:spPr>
            <a:xfrm flipV="1">
              <a:off x="3680427" y="4264110"/>
              <a:ext cx="1863522" cy="1080333"/>
            </a:xfrm>
            <a:prstGeom prst="line">
              <a:avLst/>
            </a:prstGeom>
            <a:ln w="571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/>
            <p:cNvGrpSpPr/>
            <p:nvPr/>
          </p:nvGrpSpPr>
          <p:grpSpPr>
            <a:xfrm>
              <a:off x="10297915" y="5089786"/>
              <a:ext cx="1537179" cy="1011156"/>
              <a:chOff x="971521" y="4760295"/>
              <a:chExt cx="768456" cy="673896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983892" y="4760295"/>
                <a:ext cx="108012" cy="3240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1631964" y="4760295"/>
                <a:ext cx="108012" cy="3240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983892" y="5084331"/>
                <a:ext cx="756084" cy="108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971521" y="5157192"/>
                <a:ext cx="7684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dirty="0"/>
                  <a:t>a</a:t>
                </a:r>
                <a:endParaRPr lang="ko-KR" altLang="en-US" sz="2000" dirty="0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4979912" y="3128863"/>
              <a:ext cx="2568330" cy="657357"/>
            </a:xfrm>
            <a:prstGeom prst="rect">
              <a:avLst/>
            </a:prstGeom>
          </p:spPr>
          <p:txBody>
            <a:bodyPr wrap="none" lIns="163321" tIns="81660" rIns="163321" bIns="8166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= a - 1</a:t>
              </a:r>
              <a:endParaRPr lang="ko-KR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2592859" y="4804797"/>
            <a:ext cx="742628" cy="6963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04920" y="4901377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0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3" name="아래로 구부러진 화살표 82"/>
          <p:cNvSpPr/>
          <p:nvPr/>
        </p:nvSpPr>
        <p:spPr>
          <a:xfrm>
            <a:off x="1386975" y="4003895"/>
            <a:ext cx="1645860" cy="763895"/>
          </a:xfrm>
          <a:prstGeom prst="curvedDownArrow">
            <a:avLst>
              <a:gd name="adj1" fmla="val 15363"/>
              <a:gd name="adj2" fmla="val 36855"/>
              <a:gd name="adj3" fmla="val 233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236837" y="7041410"/>
            <a:ext cx="4812406" cy="306042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a = 1	#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입력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 &gt; 0 : </a:t>
            </a:r>
            <a:r>
              <a:rPr lang="en-US" altLang="ko-K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# </a:t>
            </a:r>
            <a:r>
              <a:rPr lang="ko-KR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참</a:t>
            </a:r>
            <a:endParaRPr lang="en-US" altLang="ko-KR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    a = a - 1</a:t>
            </a:r>
            <a:endParaRPr lang="en-US" altLang="ko-KR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481292" y="7016750"/>
            <a:ext cx="4815772" cy="306042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a = 0	#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입력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 &gt; 0 :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#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거짓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    a = a - 1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2530138" y="3416300"/>
            <a:ext cx="5040312" cy="1441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를 입력 받는다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보다 크면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감소 시키는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529963" y="5001071"/>
            <a:ext cx="5040487" cy="3023742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a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(input(“Input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: a = ”))</a:t>
            </a:r>
          </a:p>
          <a:p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0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a = a - 1</a:t>
            </a:r>
          </a:p>
          <a:p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print(“Result : a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=“, a)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122525" y="8188770"/>
            <a:ext cx="2447997" cy="185286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예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Input :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0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Result : a = 0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530137" y="8188770"/>
            <a:ext cx="2447925" cy="185286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예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Input :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1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Result : a = 0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D4703AA-5E99-49CB-9253-A4D1BEB078B7}"/>
              </a:ext>
            </a:extLst>
          </p:cNvPr>
          <p:cNvGrpSpPr/>
          <p:nvPr/>
        </p:nvGrpSpPr>
        <p:grpSpPr>
          <a:xfrm>
            <a:off x="1026866" y="4855823"/>
            <a:ext cx="854182" cy="875537"/>
            <a:chOff x="1332281" y="3902323"/>
            <a:chExt cx="854182" cy="875537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477B14B-93DB-497C-84C5-70091AA10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81" y="3902323"/>
              <a:ext cx="854182" cy="875537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1D53A8-9715-40CC-9BA3-CCB1108A941F}"/>
                </a:ext>
              </a:extLst>
            </p:cNvPr>
            <p:cNvSpPr txBox="1"/>
            <p:nvPr/>
          </p:nvSpPr>
          <p:spPr>
            <a:xfrm>
              <a:off x="1470312" y="3930419"/>
              <a:ext cx="597534" cy="718913"/>
            </a:xfrm>
            <a:prstGeom prst="rect">
              <a:avLst/>
            </a:prstGeom>
            <a:noFill/>
          </p:spPr>
          <p:txBody>
            <a:bodyPr wrap="none" lIns="163321" tIns="81660" rIns="163321" bIns="8166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963D01F-AF37-49AC-8EE5-BDA6AE757E87}"/>
              </a:ext>
            </a:extLst>
          </p:cNvPr>
          <p:cNvGrpSpPr/>
          <p:nvPr/>
        </p:nvGrpSpPr>
        <p:grpSpPr>
          <a:xfrm>
            <a:off x="10350800" y="4844469"/>
            <a:ext cx="854182" cy="875537"/>
            <a:chOff x="1332281" y="3902323"/>
            <a:chExt cx="854182" cy="875537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29656924-EFDF-4111-97EE-03FE9291B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81" y="3902323"/>
              <a:ext cx="854182" cy="87553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80D823-394B-484D-82B6-637B0011DB77}"/>
                </a:ext>
              </a:extLst>
            </p:cNvPr>
            <p:cNvSpPr txBox="1"/>
            <p:nvPr/>
          </p:nvSpPr>
          <p:spPr>
            <a:xfrm>
              <a:off x="1470312" y="3930419"/>
              <a:ext cx="597534" cy="718913"/>
            </a:xfrm>
            <a:prstGeom prst="rect">
              <a:avLst/>
            </a:prstGeom>
            <a:noFill/>
          </p:spPr>
          <p:txBody>
            <a:bodyPr wrap="none" lIns="163321" tIns="81660" rIns="163321" bIns="8166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0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2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</a:rPr>
              <a:t>학습 내용 </a:t>
            </a:r>
            <a:r>
              <a:rPr lang="en-US" altLang="ko-KR" sz="3600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조건문 </a:t>
            </a:r>
            <a:r>
              <a:rPr lang="en-US" altLang="ko-KR" dirty="0"/>
              <a:t>– if else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531367" y="2912840"/>
            <a:ext cx="11596781" cy="5327874"/>
            <a:chOff x="3531367" y="2942540"/>
            <a:chExt cx="11596781" cy="5082867"/>
          </a:xfrm>
        </p:grpSpPr>
        <p:sp>
          <p:nvSpPr>
            <p:cNvPr id="9" name="직사각형 8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2.1 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명제와 관계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논리 연산자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2.2  if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2.3  if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else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2.4  if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elif else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2.5 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중첩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if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2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4294967295"/>
          </p:nvPr>
        </p:nvSpPr>
        <p:spPr>
          <a:xfrm>
            <a:off x="1174256" y="7305994"/>
            <a:ext cx="10203965" cy="648272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if-else </a:t>
            </a:r>
            <a:r>
              <a:rPr lang="ko-KR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하나가 결정되면 다른 하나가 자동으로 결정되는 경우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C00000"/>
                </a:solidFill>
                <a:latin typeface="+mn-ea"/>
              </a:rPr>
              <a:t>if-else </a:t>
            </a:r>
            <a:r>
              <a:rPr lang="ko-KR" altLang="en-US" sz="3600" b="1" dirty="0">
                <a:solidFill>
                  <a:srgbClr val="C00000"/>
                </a:solidFill>
                <a:latin typeface="+mn-ea"/>
              </a:rPr>
              <a:t>문 </a:t>
            </a:r>
            <a:r>
              <a:rPr lang="en-US" altLang="ko-KR" sz="3600" b="1" dirty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sz="3600" b="1" dirty="0"/>
              <a:t>둘 중 하나로 분기하여 실행해야 하는 경우에 사용한다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556B026-D0A2-4DFF-BA5E-532FFE591E6D}"/>
              </a:ext>
            </a:extLst>
          </p:cNvPr>
          <p:cNvGrpSpPr/>
          <p:nvPr/>
        </p:nvGrpSpPr>
        <p:grpSpPr>
          <a:xfrm>
            <a:off x="4962597" y="3735878"/>
            <a:ext cx="1806726" cy="905154"/>
            <a:chOff x="1975321" y="4257356"/>
            <a:chExt cx="1129008" cy="603250"/>
          </a:xfrm>
        </p:grpSpPr>
        <p:pic>
          <p:nvPicPr>
            <p:cNvPr id="49" name="Picture 106" descr="입체아이콘-04">
              <a:extLst>
                <a:ext uri="{FF2B5EF4-FFF2-40B4-BE49-F238E27FC236}">
                  <a16:creationId xmlns:a16="http://schemas.microsoft.com/office/drawing/2014/main" id="{69AFE0BE-55AF-4904-A69F-CFDF25182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1975321" y="4257356"/>
              <a:ext cx="1129008" cy="6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CC4D8FA-E159-4F2D-8905-3C44DCCB69F4}"/>
                </a:ext>
              </a:extLst>
            </p:cNvPr>
            <p:cNvSpPr txBox="1"/>
            <p:nvPr/>
          </p:nvSpPr>
          <p:spPr>
            <a:xfrm>
              <a:off x="2133544" y="4367046"/>
              <a:ext cx="732446" cy="246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</a:rPr>
                <a:t>if a == 1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6B8F8A4-ACE2-40C6-BAE2-DD652FD7F07B}"/>
              </a:ext>
            </a:extLst>
          </p:cNvPr>
          <p:cNvGrpSpPr/>
          <p:nvPr/>
        </p:nvGrpSpPr>
        <p:grpSpPr>
          <a:xfrm>
            <a:off x="4962597" y="5608086"/>
            <a:ext cx="1806726" cy="905154"/>
            <a:chOff x="2117374" y="4541819"/>
            <a:chExt cx="1129008" cy="603250"/>
          </a:xfrm>
        </p:grpSpPr>
        <p:pic>
          <p:nvPicPr>
            <p:cNvPr id="55" name="Picture 106" descr="입체아이콘-04">
              <a:extLst>
                <a:ext uri="{FF2B5EF4-FFF2-40B4-BE49-F238E27FC236}">
                  <a16:creationId xmlns:a16="http://schemas.microsoft.com/office/drawing/2014/main" id="{F9BE5F1E-670A-4122-A6F9-C4920A1A5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2117374" y="4541819"/>
              <a:ext cx="1129008" cy="6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6E6E8E-44D4-4B8B-ABA5-015AC1000C4E}"/>
                </a:ext>
              </a:extLst>
            </p:cNvPr>
            <p:cNvSpPr txBox="1"/>
            <p:nvPr/>
          </p:nvSpPr>
          <p:spPr>
            <a:xfrm>
              <a:off x="2393073" y="4651358"/>
              <a:ext cx="409897" cy="266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else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타원 5"/>
          <p:cNvSpPr>
            <a:spLocks noChangeAspect="1"/>
          </p:cNvSpPr>
          <p:nvPr/>
        </p:nvSpPr>
        <p:spPr>
          <a:xfrm>
            <a:off x="2164775" y="4616257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서울역</a:t>
            </a: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4508692" y="4616257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대전역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7965186" y="3535924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부산역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965058" y="5696830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광주역</a:t>
            </a:r>
          </a:p>
        </p:txBody>
      </p:sp>
      <p:cxnSp>
        <p:nvCxnSpPr>
          <p:cNvPr id="10" name="직선 연결선 9"/>
          <p:cNvCxnSpPr>
            <a:stCxn id="6" idx="6"/>
            <a:endCxn id="52" idx="2"/>
          </p:cNvCxnSpPr>
          <p:nvPr/>
        </p:nvCxnSpPr>
        <p:spPr>
          <a:xfrm>
            <a:off x="3316975" y="5156423"/>
            <a:ext cx="1191718" cy="0"/>
          </a:xfrm>
          <a:prstGeom prst="line">
            <a:avLst/>
          </a:prstGeom>
          <a:ln w="19050">
            <a:solidFill>
              <a:srgbClr val="3333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2" idx="6"/>
            <a:endCxn id="53" idx="2"/>
          </p:cNvCxnSpPr>
          <p:nvPr/>
        </p:nvCxnSpPr>
        <p:spPr>
          <a:xfrm flipV="1">
            <a:off x="5660892" y="4076090"/>
            <a:ext cx="2304294" cy="1080333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2" idx="6"/>
            <a:endCxn id="57" idx="2"/>
          </p:cNvCxnSpPr>
          <p:nvPr/>
        </p:nvCxnSpPr>
        <p:spPr>
          <a:xfrm>
            <a:off x="5660892" y="5156424"/>
            <a:ext cx="2304166" cy="108057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2088803" y="6090263"/>
            <a:ext cx="1229743" cy="1011156"/>
            <a:chOff x="971521" y="4760295"/>
            <a:chExt cx="768456" cy="673896"/>
          </a:xfrm>
        </p:grpSpPr>
        <p:sp>
          <p:nvSpPr>
            <p:cNvPr id="61" name="직사각형 60"/>
            <p:cNvSpPr/>
            <p:nvPr/>
          </p:nvSpPr>
          <p:spPr>
            <a:xfrm>
              <a:off x="983892" y="4760295"/>
              <a:ext cx="108012" cy="3240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631964" y="4760295"/>
              <a:ext cx="108012" cy="3240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983892" y="5084331"/>
              <a:ext cx="756084" cy="1080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71521" y="5157192"/>
              <a:ext cx="7684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/>
                <a:t>a</a:t>
              </a:r>
              <a:endParaRPr lang="ko-KR" altLang="en-US" sz="2000" dirty="0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9290852" y="3724662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0327947" y="3724662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9290852" y="4210866"/>
            <a:ext cx="1209944" cy="162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9271055" y="4320191"/>
            <a:ext cx="1229743" cy="415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a</a:t>
            </a:r>
            <a:endParaRPr lang="ko-KR" altLang="en-US" sz="2000" dirty="0"/>
          </a:p>
        </p:txBody>
      </p:sp>
      <p:sp>
        <p:nvSpPr>
          <p:cNvPr id="81" name="직사각형 80"/>
          <p:cNvSpPr/>
          <p:nvPr/>
        </p:nvSpPr>
        <p:spPr>
          <a:xfrm>
            <a:off x="9290852" y="5897084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0327947" y="5897084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9290852" y="6383288"/>
            <a:ext cx="1209944" cy="162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271055" y="6492613"/>
            <a:ext cx="1229743" cy="415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a</a:t>
            </a:r>
            <a:endParaRPr lang="ko-KR" altLang="en-US" sz="2000" dirty="0"/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88168"/>
              </p:ext>
            </p:extLst>
          </p:nvPr>
        </p:nvGraphicFramePr>
        <p:xfrm>
          <a:off x="1212068" y="8448171"/>
          <a:ext cx="10166153" cy="132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4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+mn-ea"/>
                          <a:ea typeface="+mn-ea"/>
                        </a:rPr>
                        <a:t>조건식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실행</a:t>
                      </a:r>
                    </a:p>
                  </a:txBody>
                  <a:tcPr marL="182912" marR="182912" marT="68601" marB="686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참</a:t>
                      </a: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if </a:t>
                      </a:r>
                      <a:r>
                        <a:rPr lang="ko-KR" altLang="en-US" sz="2000" b="1" dirty="0" err="1">
                          <a:latin typeface="+mn-ea"/>
                          <a:ea typeface="+mn-ea"/>
                        </a:rPr>
                        <a:t>블럭문을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 실행한다</a:t>
                      </a: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거짓</a:t>
                      </a: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else </a:t>
                      </a:r>
                      <a:r>
                        <a:rPr lang="ko-KR" altLang="en-US" sz="2000" b="1" dirty="0" err="1">
                          <a:latin typeface="+mn-ea"/>
                          <a:ea typeface="+mn-ea"/>
                        </a:rPr>
                        <a:t>블럭문을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 실행한다</a:t>
                      </a: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2304827" y="5816931"/>
            <a:ext cx="742628" cy="6963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530138" y="3416300"/>
            <a:ext cx="5040312" cy="1441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기차표가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이면 부산행이며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그 외의 값은 광주행으로 가는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서울역과 대전역을 경유한다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.)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2529963" y="5001071"/>
            <a:ext cx="5040487" cy="3023742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a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기차표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=”))</a:t>
            </a:r>
          </a:p>
          <a:p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서울역 출발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”)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대전역 도착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”)</a:t>
            </a:r>
          </a:p>
          <a:p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== 1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부산역 도착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”)</a:t>
            </a:r>
          </a:p>
          <a:p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else :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광주역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도착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”)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5122525" y="8188770"/>
            <a:ext cx="2447997" cy="185286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예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2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기차표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2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서울역 출발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대전역 도착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광주역 도착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530137" y="8188770"/>
            <a:ext cx="2447925" cy="185286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예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기차표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1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서울역 출발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대전역 도착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부산역 도착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7F8A22A-6AD0-4E97-804F-B364316601A9}"/>
              </a:ext>
            </a:extLst>
          </p:cNvPr>
          <p:cNvGrpSpPr/>
          <p:nvPr/>
        </p:nvGrpSpPr>
        <p:grpSpPr>
          <a:xfrm>
            <a:off x="9454352" y="3345578"/>
            <a:ext cx="854182" cy="875537"/>
            <a:chOff x="1332281" y="3902323"/>
            <a:chExt cx="854182" cy="875537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6B71D550-45AE-4828-AAAB-D48E8CF05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81" y="3902323"/>
              <a:ext cx="854182" cy="875537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58A4193-A7BF-40D4-8C68-6ABD29BC1816}"/>
                </a:ext>
              </a:extLst>
            </p:cNvPr>
            <p:cNvSpPr txBox="1"/>
            <p:nvPr/>
          </p:nvSpPr>
          <p:spPr>
            <a:xfrm>
              <a:off x="1470312" y="3930419"/>
              <a:ext cx="597534" cy="718913"/>
            </a:xfrm>
            <a:prstGeom prst="rect">
              <a:avLst/>
            </a:prstGeom>
            <a:noFill/>
          </p:spPr>
          <p:txBody>
            <a:bodyPr wrap="none" lIns="163321" tIns="81660" rIns="163321" bIns="8166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829B4F4-9E77-46EA-BD1A-72C947519C11}"/>
              </a:ext>
            </a:extLst>
          </p:cNvPr>
          <p:cNvGrpSpPr/>
          <p:nvPr/>
        </p:nvGrpSpPr>
        <p:grpSpPr>
          <a:xfrm>
            <a:off x="9463198" y="5510775"/>
            <a:ext cx="854182" cy="875537"/>
            <a:chOff x="1332281" y="3902323"/>
            <a:chExt cx="854182" cy="875537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73658E4E-DE07-4597-A675-C4366B53C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81" y="3902323"/>
              <a:ext cx="854182" cy="875537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8386B6B-7641-45E4-BDB3-E64D65F785E8}"/>
                </a:ext>
              </a:extLst>
            </p:cNvPr>
            <p:cNvSpPr txBox="1"/>
            <p:nvPr/>
          </p:nvSpPr>
          <p:spPr>
            <a:xfrm>
              <a:off x="1470312" y="3930419"/>
              <a:ext cx="597534" cy="718913"/>
            </a:xfrm>
            <a:prstGeom prst="rect">
              <a:avLst/>
            </a:prstGeom>
            <a:noFill/>
          </p:spPr>
          <p:txBody>
            <a:bodyPr wrap="none" lIns="163321" tIns="81660" rIns="163321" bIns="8166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2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33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내용 개체 틀 2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3165321"/>
              </p:ext>
            </p:extLst>
          </p:nvPr>
        </p:nvGraphicFramePr>
        <p:xfrm>
          <a:off x="3732612" y="3488903"/>
          <a:ext cx="5052935" cy="571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640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640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   if</a:t>
                      </a:r>
                      <a:r>
                        <a:rPr lang="en-US" altLang="ko-KR" sz="2400" b="1" i="0" u="none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2400" b="1" i="0" u="non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조건식</a:t>
                      </a:r>
                      <a:r>
                        <a:rPr lang="ko-KR" altLang="en-US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:</a:t>
                      </a:r>
                      <a:endParaRPr lang="ko-KR" altLang="en-US" sz="2400" b="1" i="0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285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…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640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   else :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285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…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640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C00000"/>
                </a:solidFill>
                <a:latin typeface="+mn-ea"/>
              </a:rPr>
              <a:t>if-else </a:t>
            </a:r>
            <a:r>
              <a:rPr lang="ko-KR" altLang="en-US" sz="3600" b="1" dirty="0">
                <a:solidFill>
                  <a:srgbClr val="C00000"/>
                </a:solidFill>
                <a:latin typeface="+mn-ea"/>
              </a:rPr>
              <a:t>문 </a:t>
            </a:r>
            <a:r>
              <a:rPr lang="en-US" altLang="ko-KR" sz="3600" b="1" dirty="0">
                <a:solidFill>
                  <a:srgbClr val="C00000"/>
                </a:solidFill>
                <a:latin typeface="+mn-ea"/>
              </a:rPr>
              <a:t>: </a:t>
            </a:r>
            <a:r>
              <a:rPr lang="en-US" altLang="ko-KR" sz="3600" b="1" dirty="0"/>
              <a:t>“if </a:t>
            </a:r>
            <a:r>
              <a:rPr lang="ko-KR" altLang="en-US" sz="3600" b="1" dirty="0" err="1"/>
              <a:t>블록문</a:t>
            </a:r>
            <a:r>
              <a:rPr lang="en-US" altLang="ko-KR" sz="3600" b="1" dirty="0"/>
              <a:t>”</a:t>
            </a:r>
            <a:r>
              <a:rPr lang="ko-KR" altLang="en-US" sz="3600" b="1" dirty="0"/>
              <a:t>과</a:t>
            </a:r>
            <a:r>
              <a:rPr lang="en-US" altLang="ko-KR" sz="3600" b="1" dirty="0"/>
              <a:t> “else </a:t>
            </a:r>
            <a:r>
              <a:rPr lang="ko-KR" altLang="en-US" sz="3600" b="1" dirty="0" err="1"/>
              <a:t>블록문</a:t>
            </a:r>
            <a:r>
              <a:rPr lang="en-US" altLang="ko-KR" sz="3600" b="1" dirty="0"/>
              <a:t>” </a:t>
            </a:r>
            <a:r>
              <a:rPr lang="ko-KR" altLang="en-US" sz="3600" b="1" dirty="0"/>
              <a:t>둘 중 하나로 분기하여 실행한다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sp>
        <p:nvSpPr>
          <p:cNvPr id="10" name="타원형 설명선 9"/>
          <p:cNvSpPr/>
          <p:nvPr/>
        </p:nvSpPr>
        <p:spPr>
          <a:xfrm>
            <a:off x="9598967" y="5318058"/>
            <a:ext cx="1829118" cy="919256"/>
          </a:xfrm>
          <a:prstGeom prst="wedgeEllipseCallout">
            <a:avLst>
              <a:gd name="adj1" fmla="val -139583"/>
              <a:gd name="adj2" fmla="val 9106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100" b="1" dirty="0">
                <a:solidFill>
                  <a:schemeClr val="tx1"/>
                </a:solidFill>
              </a:rPr>
              <a:t>if</a:t>
            </a:r>
            <a:r>
              <a:rPr lang="ko-KR" altLang="en-US" sz="2100" b="1" dirty="0">
                <a:solidFill>
                  <a:schemeClr val="tx1"/>
                </a:solidFill>
              </a:rPr>
              <a:t> </a:t>
            </a:r>
            <a:r>
              <a:rPr lang="ko-KR" altLang="en-US" sz="2100" b="1" dirty="0" err="1">
                <a:solidFill>
                  <a:schemeClr val="tx1"/>
                </a:solidFill>
              </a:rPr>
              <a:t>블록문</a:t>
            </a:r>
            <a:endParaRPr lang="ko-KR" altLang="en-US" sz="2100" b="1" dirty="0">
              <a:solidFill>
                <a:schemeClr val="tx1"/>
              </a:solidFill>
            </a:endParaRPr>
          </a:p>
        </p:txBody>
      </p:sp>
      <p:sp>
        <p:nvSpPr>
          <p:cNvPr id="62" name="타원형 설명선 61"/>
          <p:cNvSpPr/>
          <p:nvPr/>
        </p:nvSpPr>
        <p:spPr>
          <a:xfrm>
            <a:off x="8931589" y="7630130"/>
            <a:ext cx="2448697" cy="919256"/>
          </a:xfrm>
          <a:prstGeom prst="wedgeEllipseCallout">
            <a:avLst>
              <a:gd name="adj1" fmla="val -101205"/>
              <a:gd name="adj2" fmla="val -1282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100" b="1" dirty="0">
                <a:solidFill>
                  <a:schemeClr val="tx1"/>
                </a:solidFill>
              </a:rPr>
              <a:t>else </a:t>
            </a:r>
            <a:r>
              <a:rPr lang="ko-KR" altLang="en-US" sz="2100" b="1" dirty="0" err="1">
                <a:solidFill>
                  <a:schemeClr val="tx1"/>
                </a:solidFill>
              </a:rPr>
              <a:t>블록문</a:t>
            </a:r>
            <a:endParaRPr lang="ko-KR" altLang="en-US" sz="2100" b="1" dirty="0">
              <a:solidFill>
                <a:schemeClr val="tx1"/>
              </a:solidFill>
            </a:endParaRPr>
          </a:p>
        </p:txBody>
      </p:sp>
      <p:sp>
        <p:nvSpPr>
          <p:cNvPr id="60" name="타원형 설명선 59"/>
          <p:cNvSpPr/>
          <p:nvPr/>
        </p:nvSpPr>
        <p:spPr>
          <a:xfrm>
            <a:off x="1274634" y="8284695"/>
            <a:ext cx="1829118" cy="919256"/>
          </a:xfrm>
          <a:prstGeom prst="wedgeEllipseCallout">
            <a:avLst>
              <a:gd name="adj1" fmla="val 144876"/>
              <a:gd name="adj2" fmla="val -52109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100" b="1" dirty="0">
                <a:solidFill>
                  <a:schemeClr val="tx1"/>
                </a:solidFill>
              </a:rPr>
              <a:t>들여쓰기</a:t>
            </a:r>
          </a:p>
        </p:txBody>
      </p:sp>
      <p:sp>
        <p:nvSpPr>
          <p:cNvPr id="63" name="타원형 설명선 62"/>
          <p:cNvSpPr/>
          <p:nvPr/>
        </p:nvSpPr>
        <p:spPr>
          <a:xfrm>
            <a:off x="8929563" y="3344887"/>
            <a:ext cx="1829118" cy="919256"/>
          </a:xfrm>
          <a:prstGeom prst="wedgeEllipseCallout">
            <a:avLst>
              <a:gd name="adj1" fmla="val -195786"/>
              <a:gd name="adj2" fmla="val 77131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100" b="1" dirty="0">
                <a:solidFill>
                  <a:schemeClr val="tx1"/>
                </a:solidFill>
              </a:rPr>
              <a:t>콜론 </a:t>
            </a:r>
            <a:r>
              <a:rPr lang="en-US" altLang="ko-KR" sz="2100" b="1" dirty="0">
                <a:solidFill>
                  <a:schemeClr val="tx1"/>
                </a:solidFill>
              </a:rPr>
              <a:t>‘:’</a:t>
            </a:r>
            <a:endParaRPr lang="ko-KR" altLang="en-US" sz="2100" b="1" dirty="0">
              <a:solidFill>
                <a:schemeClr val="tx1"/>
              </a:solidFill>
            </a:endParaRPr>
          </a:p>
        </p:txBody>
      </p:sp>
      <p:sp>
        <p:nvSpPr>
          <p:cNvPr id="64" name="타원형 설명선 63"/>
          <p:cNvSpPr/>
          <p:nvPr/>
        </p:nvSpPr>
        <p:spPr>
          <a:xfrm>
            <a:off x="1238831" y="3953214"/>
            <a:ext cx="1829118" cy="919256"/>
          </a:xfrm>
          <a:prstGeom prst="wedgeEllipseCallout">
            <a:avLst>
              <a:gd name="adj1" fmla="val 101347"/>
              <a:gd name="adj2" fmla="val 10349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100" b="1" dirty="0">
                <a:solidFill>
                  <a:schemeClr val="tx1"/>
                </a:solidFill>
              </a:rPr>
              <a:t>if </a:t>
            </a:r>
            <a:r>
              <a:rPr lang="ko-KR" altLang="en-US" sz="2100" b="1" dirty="0" err="1">
                <a:solidFill>
                  <a:schemeClr val="tx1"/>
                </a:solidFill>
              </a:rPr>
              <a:t>조건식</a:t>
            </a:r>
            <a:endParaRPr lang="ko-KR" altLang="en-US" sz="2100" b="1" dirty="0">
              <a:solidFill>
                <a:schemeClr val="tx1"/>
              </a:solidFill>
            </a:endParaRPr>
          </a:p>
        </p:txBody>
      </p:sp>
      <p:sp>
        <p:nvSpPr>
          <p:cNvPr id="12" name="타원형 설명선 11"/>
          <p:cNvSpPr/>
          <p:nvPr/>
        </p:nvSpPr>
        <p:spPr>
          <a:xfrm>
            <a:off x="1391231" y="6081191"/>
            <a:ext cx="1829118" cy="919256"/>
          </a:xfrm>
          <a:prstGeom prst="wedgeEllipseCallout">
            <a:avLst>
              <a:gd name="adj1" fmla="val 90883"/>
              <a:gd name="adj2" fmla="val 45048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100" b="1" dirty="0">
                <a:solidFill>
                  <a:schemeClr val="tx1"/>
                </a:solidFill>
              </a:rPr>
              <a:t>else </a:t>
            </a:r>
            <a:r>
              <a:rPr lang="ko-KR" altLang="en-US" sz="2100" b="1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530138" y="3416300"/>
            <a:ext cx="5040312" cy="1441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좌측 그림의 명령문 수행 과정을 보여주는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529963" y="5001071"/>
            <a:ext cx="5040487" cy="3023742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a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(input(“2 or 3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? = ”))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1”)</a:t>
            </a:r>
          </a:p>
          <a:p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a== 2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print(“   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2-1”)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print(“   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2-2”)</a:t>
            </a:r>
          </a:p>
          <a:p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else :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print(“   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3-1”)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print(“   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3-2”)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4”)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122525" y="8188770"/>
            <a:ext cx="2447997" cy="185286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예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 or 3 ? = 3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   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3-1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   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3-2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4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530137" y="8188770"/>
            <a:ext cx="2447925" cy="185286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예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 or 3 ? = 2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   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2-1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   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2-2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9428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C00000"/>
                </a:solidFill>
                <a:latin typeface="+mn-ea"/>
              </a:rPr>
              <a:t>if-else </a:t>
            </a:r>
            <a:r>
              <a:rPr lang="ko-KR" altLang="en-US" sz="3600" b="1" dirty="0">
                <a:solidFill>
                  <a:srgbClr val="C00000"/>
                </a:solidFill>
                <a:latin typeface="+mn-ea"/>
              </a:rPr>
              <a:t>문 </a:t>
            </a:r>
            <a:r>
              <a:rPr lang="en-US" altLang="ko-KR" sz="3600" b="1" dirty="0">
                <a:solidFill>
                  <a:srgbClr val="C00000"/>
                </a:solidFill>
                <a:latin typeface="+mn-ea"/>
              </a:rPr>
              <a:t>: </a:t>
            </a:r>
            <a:r>
              <a:rPr lang="en-US" altLang="ko-KR" sz="3600" b="1" dirty="0">
                <a:latin typeface="+mn-ea"/>
              </a:rPr>
              <a:t>“if </a:t>
            </a:r>
            <a:r>
              <a:rPr lang="ko-KR" altLang="en-US" sz="3600" b="1" dirty="0" err="1">
                <a:latin typeface="+mn-ea"/>
              </a:rPr>
              <a:t>블록문</a:t>
            </a:r>
            <a:r>
              <a:rPr lang="en-US" altLang="ko-KR" sz="3600" b="1" dirty="0">
                <a:latin typeface="+mn-ea"/>
              </a:rPr>
              <a:t>”</a:t>
            </a:r>
            <a:r>
              <a:rPr lang="ko-KR" altLang="en-US" sz="3600" b="1" dirty="0">
                <a:latin typeface="+mn-ea"/>
              </a:rPr>
              <a:t>과</a:t>
            </a:r>
            <a:r>
              <a:rPr lang="en-US" altLang="ko-KR" sz="3600" b="1" dirty="0">
                <a:latin typeface="+mn-ea"/>
              </a:rPr>
              <a:t> “else </a:t>
            </a:r>
            <a:r>
              <a:rPr lang="ko-KR" altLang="en-US" sz="3600" b="1" dirty="0" err="1">
                <a:latin typeface="+mn-ea"/>
              </a:rPr>
              <a:t>블록문</a:t>
            </a:r>
            <a:r>
              <a:rPr lang="en-US" altLang="ko-KR" sz="3600" b="1" dirty="0">
                <a:latin typeface="+mn-ea"/>
              </a:rPr>
              <a:t>” </a:t>
            </a:r>
            <a:r>
              <a:rPr lang="ko-KR" altLang="en-US" sz="3600" b="1" dirty="0">
                <a:latin typeface="+mn-ea"/>
              </a:rPr>
              <a:t>둘 중 하나로 분기하여 실행한다</a:t>
            </a:r>
            <a:r>
              <a:rPr lang="en-US" altLang="ko-KR" sz="3600" b="1" dirty="0">
                <a:latin typeface="+mn-ea"/>
              </a:rPr>
              <a:t>.</a:t>
            </a:r>
            <a:endParaRPr lang="ko-KR" altLang="en-US" sz="3600" b="1" dirty="0">
              <a:latin typeface="+mn-ea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556B026-D0A2-4DFF-BA5E-532FFE591E6D}"/>
              </a:ext>
            </a:extLst>
          </p:cNvPr>
          <p:cNvGrpSpPr/>
          <p:nvPr/>
        </p:nvGrpSpPr>
        <p:grpSpPr>
          <a:xfrm>
            <a:off x="3738462" y="3807885"/>
            <a:ext cx="1806726" cy="905154"/>
            <a:chOff x="1969626" y="4216717"/>
            <a:chExt cx="1129008" cy="603250"/>
          </a:xfrm>
        </p:grpSpPr>
        <p:pic>
          <p:nvPicPr>
            <p:cNvPr id="40" name="Picture 106" descr="입체아이콘-04">
              <a:extLst>
                <a:ext uri="{FF2B5EF4-FFF2-40B4-BE49-F238E27FC236}">
                  <a16:creationId xmlns:a16="http://schemas.microsoft.com/office/drawing/2014/main" id="{69AFE0BE-55AF-4904-A69F-CFDF25182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1969626" y="4216717"/>
              <a:ext cx="1129008" cy="6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C4D8FA-E159-4F2D-8905-3C44DCCB69F4}"/>
                </a:ext>
              </a:extLst>
            </p:cNvPr>
            <p:cNvSpPr txBox="1"/>
            <p:nvPr/>
          </p:nvSpPr>
          <p:spPr>
            <a:xfrm>
              <a:off x="2136244" y="4333760"/>
              <a:ext cx="732446" cy="246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</a:rPr>
                <a:t>if a &lt;= 2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타원 44"/>
          <p:cNvSpPr>
            <a:spLocks noChangeAspect="1"/>
          </p:cNvSpPr>
          <p:nvPr/>
        </p:nvSpPr>
        <p:spPr>
          <a:xfrm>
            <a:off x="3724449" y="4640955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대구역</a:t>
            </a:r>
          </a:p>
        </p:txBody>
      </p:sp>
      <p:sp>
        <p:nvSpPr>
          <p:cNvPr id="46" name="타원 45"/>
          <p:cNvSpPr>
            <a:spLocks noChangeAspect="1"/>
          </p:cNvSpPr>
          <p:nvPr/>
        </p:nvSpPr>
        <p:spPr>
          <a:xfrm>
            <a:off x="6367468" y="3704714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울산역</a:t>
            </a:r>
          </a:p>
        </p:txBody>
      </p:sp>
      <p:sp>
        <p:nvSpPr>
          <p:cNvPr id="47" name="타원 46"/>
          <p:cNvSpPr>
            <a:spLocks noChangeAspect="1"/>
          </p:cNvSpPr>
          <p:nvPr/>
        </p:nvSpPr>
        <p:spPr>
          <a:xfrm>
            <a:off x="8903079" y="4641195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부산역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>
          <a:xfrm>
            <a:off x="7519668" y="4244881"/>
            <a:ext cx="1383411" cy="936481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>
          <a:xfrm flipV="1">
            <a:off x="4876649" y="4244881"/>
            <a:ext cx="1490819" cy="936241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853720" y="3047570"/>
            <a:ext cx="2179697" cy="657357"/>
          </a:xfrm>
          <a:prstGeom prst="rect">
            <a:avLst/>
          </a:prstGeom>
        </p:spPr>
        <p:txBody>
          <a:bodyPr wrap="none" lIns="163321" tIns="81660" rIns="163321" bIns="8166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a + 1</a:t>
            </a:r>
            <a:endParaRPr lang="ko-KR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>
          <a:xfrm>
            <a:off x="6367957" y="5576922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합천역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>
            <a:stCxn id="45" idx="6"/>
            <a:endCxn id="64" idx="2"/>
          </p:cNvCxnSpPr>
          <p:nvPr/>
        </p:nvCxnSpPr>
        <p:spPr>
          <a:xfrm>
            <a:off x="4876649" y="5181122"/>
            <a:ext cx="1491308" cy="93596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4" idx="6"/>
            <a:endCxn id="47" idx="2"/>
          </p:cNvCxnSpPr>
          <p:nvPr/>
        </p:nvCxnSpPr>
        <p:spPr>
          <a:xfrm flipV="1">
            <a:off x="7520157" y="5181362"/>
            <a:ext cx="1382922" cy="93572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556B026-D0A2-4DFF-BA5E-532FFE591E6D}"/>
              </a:ext>
            </a:extLst>
          </p:cNvPr>
          <p:cNvGrpSpPr/>
          <p:nvPr/>
        </p:nvGrpSpPr>
        <p:grpSpPr>
          <a:xfrm>
            <a:off x="3738462" y="5721152"/>
            <a:ext cx="1806726" cy="905154"/>
            <a:chOff x="1969626" y="4123763"/>
            <a:chExt cx="1129008" cy="603250"/>
          </a:xfrm>
        </p:grpSpPr>
        <p:pic>
          <p:nvPicPr>
            <p:cNvPr id="72" name="Picture 106" descr="입체아이콘-04">
              <a:extLst>
                <a:ext uri="{FF2B5EF4-FFF2-40B4-BE49-F238E27FC236}">
                  <a16:creationId xmlns:a16="http://schemas.microsoft.com/office/drawing/2014/main" id="{69AFE0BE-55AF-4904-A69F-CFDF25182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1969626" y="4123763"/>
              <a:ext cx="1129008" cy="6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C4D8FA-E159-4F2D-8905-3C44DCCB69F4}"/>
                </a:ext>
              </a:extLst>
            </p:cNvPr>
            <p:cNvSpPr txBox="1"/>
            <p:nvPr/>
          </p:nvSpPr>
          <p:spPr>
            <a:xfrm>
              <a:off x="2271799" y="4223037"/>
              <a:ext cx="409897" cy="266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else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961344" y="6575962"/>
            <a:ext cx="2054663" cy="657357"/>
          </a:xfrm>
          <a:prstGeom prst="rect">
            <a:avLst/>
          </a:prstGeom>
        </p:spPr>
        <p:txBody>
          <a:bodyPr wrap="none" lIns="163321" tIns="81660" rIns="163321" bIns="8166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a - 1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334809" y="4926461"/>
            <a:ext cx="1229743" cy="1011156"/>
            <a:chOff x="971521" y="4760295"/>
            <a:chExt cx="768456" cy="673896"/>
          </a:xfrm>
        </p:grpSpPr>
        <p:sp>
          <p:nvSpPr>
            <p:cNvPr id="76" name="직사각형 75"/>
            <p:cNvSpPr/>
            <p:nvPr/>
          </p:nvSpPr>
          <p:spPr>
            <a:xfrm>
              <a:off x="983892" y="4760295"/>
              <a:ext cx="108012" cy="3240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631964" y="4760295"/>
              <a:ext cx="108012" cy="3240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83892" y="5084331"/>
              <a:ext cx="756084" cy="1080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71521" y="5157192"/>
              <a:ext cx="7684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/>
                <a:t>a</a:t>
              </a:r>
              <a:endParaRPr lang="ko-KR" altLang="en-US" sz="2000" dirty="0"/>
            </a:p>
          </p:txBody>
        </p:sp>
      </p:grpSp>
      <p:sp>
        <p:nvSpPr>
          <p:cNvPr id="38" name="타원 37"/>
          <p:cNvSpPr/>
          <p:nvPr/>
        </p:nvSpPr>
        <p:spPr>
          <a:xfrm>
            <a:off x="2592859" y="4641031"/>
            <a:ext cx="742628" cy="6963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아래로 구부러진 화살표 47"/>
          <p:cNvSpPr/>
          <p:nvPr/>
        </p:nvSpPr>
        <p:spPr>
          <a:xfrm>
            <a:off x="1386975" y="3840129"/>
            <a:ext cx="1645860" cy="763895"/>
          </a:xfrm>
          <a:prstGeom prst="curvedDownArrow">
            <a:avLst>
              <a:gd name="adj1" fmla="val 15363"/>
              <a:gd name="adj2" fmla="val 36855"/>
              <a:gd name="adj3" fmla="val 233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36837" y="7618018"/>
            <a:ext cx="4812406" cy="248381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a = 1	#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출발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화물량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 &lt;= 2 : </a:t>
            </a:r>
            <a:r>
              <a:rPr lang="en-US" altLang="ko-K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# </a:t>
            </a:r>
            <a:r>
              <a:rPr lang="ko-KR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참</a:t>
            </a:r>
            <a:endParaRPr lang="en-US" altLang="ko-KR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481292" y="7593358"/>
            <a:ext cx="4815772" cy="248381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a = 5	#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출발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화물량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 &lt;= 2 :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#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Wingdings" pitchFamily="2" charset="2"/>
              </a:rPr>
              <a:t>거짓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Wingdings" pitchFamily="2" charset="2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2530138" y="3416300"/>
            <a:ext cx="5040312" cy="1441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화물량이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이하인 경우 값을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증가시켜주고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그 외의 값은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감소하는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529963" y="5001071"/>
            <a:ext cx="5040487" cy="3023742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a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출발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=”))</a:t>
            </a:r>
          </a:p>
          <a:p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&lt;= 2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a = a + 1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else :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a = a - 1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도착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=“, a)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5122525" y="8188770"/>
            <a:ext cx="2447997" cy="185286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예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출발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5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도착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4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2530137" y="8188770"/>
            <a:ext cx="2447925" cy="185286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예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출발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1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도착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2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D449552-83E5-47A0-9D34-6C2F23157AE6}"/>
              </a:ext>
            </a:extLst>
          </p:cNvPr>
          <p:cNvGrpSpPr/>
          <p:nvPr/>
        </p:nvGrpSpPr>
        <p:grpSpPr>
          <a:xfrm>
            <a:off x="1010454" y="4654715"/>
            <a:ext cx="854182" cy="875537"/>
            <a:chOff x="1332281" y="3902323"/>
            <a:chExt cx="854182" cy="87553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62CC260-ACEC-483F-B265-FE076EC90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81" y="3902323"/>
              <a:ext cx="854182" cy="875537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F15829-A13D-472C-8438-44596B3DEFF2}"/>
                </a:ext>
              </a:extLst>
            </p:cNvPr>
            <p:cNvSpPr txBox="1"/>
            <p:nvPr/>
          </p:nvSpPr>
          <p:spPr>
            <a:xfrm>
              <a:off x="1470312" y="3930419"/>
              <a:ext cx="597534" cy="718913"/>
            </a:xfrm>
            <a:prstGeom prst="rect">
              <a:avLst/>
            </a:prstGeom>
            <a:noFill/>
          </p:spPr>
          <p:txBody>
            <a:bodyPr wrap="none" lIns="163321" tIns="81660" rIns="163321" bIns="8166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2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430659-9235-439E-AC30-4E6A3323E9FD}"/>
              </a:ext>
            </a:extLst>
          </p:cNvPr>
          <p:cNvGrpSpPr/>
          <p:nvPr/>
        </p:nvGrpSpPr>
        <p:grpSpPr>
          <a:xfrm>
            <a:off x="10170640" y="4526187"/>
            <a:ext cx="1229743" cy="1402105"/>
            <a:chOff x="10170640" y="4526187"/>
            <a:chExt cx="1229743" cy="1402105"/>
          </a:xfrm>
        </p:grpSpPr>
        <p:sp>
          <p:nvSpPr>
            <p:cNvPr id="83" name="직사각형 82"/>
            <p:cNvSpPr/>
            <p:nvPr/>
          </p:nvSpPr>
          <p:spPr>
            <a:xfrm>
              <a:off x="10190437" y="4917136"/>
              <a:ext cx="172849" cy="486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1227532" y="4917136"/>
              <a:ext cx="172849" cy="486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0190439" y="5403340"/>
              <a:ext cx="1209944" cy="1620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0170640" y="5512665"/>
              <a:ext cx="1229743" cy="415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/>
                <a:t>a</a:t>
              </a:r>
              <a:endParaRPr lang="ko-KR" altLang="en-US" sz="2000" dirty="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018FCE5-B1E1-45F0-AF14-0F3E08B8BFE1}"/>
                </a:ext>
              </a:extLst>
            </p:cNvPr>
            <p:cNvGrpSpPr/>
            <p:nvPr/>
          </p:nvGrpSpPr>
          <p:grpSpPr>
            <a:xfrm>
              <a:off x="10358420" y="4526187"/>
              <a:ext cx="854182" cy="875537"/>
              <a:chOff x="1332281" y="3902323"/>
              <a:chExt cx="854182" cy="875537"/>
            </a:xfrm>
          </p:grpSpPr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673EB246-E417-4CC6-AF7F-A65ADB492C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2281" y="3902323"/>
                <a:ext cx="854182" cy="875537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96EF6C1-B6D6-4277-9CC0-F5590443390D}"/>
                  </a:ext>
                </a:extLst>
              </p:cNvPr>
              <p:cNvSpPr txBox="1"/>
              <p:nvPr/>
            </p:nvSpPr>
            <p:spPr>
              <a:xfrm>
                <a:off x="1470312" y="3930419"/>
                <a:ext cx="597534" cy="718913"/>
              </a:xfrm>
              <a:prstGeom prst="rect">
                <a:avLst/>
              </a:prstGeom>
              <a:noFill/>
            </p:spPr>
            <p:txBody>
              <a:bodyPr wrap="none" lIns="163321" tIns="81660" rIns="163321" bIns="81660" rtlCol="0">
                <a:spAutoFit/>
              </a:bodyPr>
              <a:lstStyle/>
              <a:p>
                <a:r>
                  <a:rPr lang="en-US" altLang="ko-KR" sz="3600" b="1" dirty="0">
                    <a:solidFill>
                      <a:schemeClr val="bg1"/>
                    </a:solidFill>
                  </a:rPr>
                  <a:t>3</a:t>
                </a:r>
                <a:endParaRPr lang="ko-KR" altLang="en-US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139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C00000"/>
                </a:solidFill>
                <a:latin typeface="+mn-ea"/>
              </a:rPr>
              <a:t>if-else </a:t>
            </a:r>
            <a:r>
              <a:rPr lang="ko-KR" altLang="en-US" sz="3600" b="1" dirty="0">
                <a:solidFill>
                  <a:srgbClr val="C00000"/>
                </a:solidFill>
              </a:rPr>
              <a:t>문 </a:t>
            </a:r>
            <a:r>
              <a:rPr lang="en-US" altLang="ko-KR" sz="3600" b="1" dirty="0">
                <a:solidFill>
                  <a:srgbClr val="C00000"/>
                </a:solidFill>
              </a:rPr>
              <a:t>: </a:t>
            </a:r>
            <a:r>
              <a:rPr lang="ko-KR" altLang="en-US" sz="3600" b="1" dirty="0">
                <a:latin typeface="+mn-ea"/>
              </a:rPr>
              <a:t>반복된 </a:t>
            </a:r>
            <a:r>
              <a:rPr lang="en-US" altLang="ko-KR" sz="3600" b="1" dirty="0">
                <a:latin typeface="+mn-ea"/>
              </a:rPr>
              <a:t>if </a:t>
            </a:r>
            <a:r>
              <a:rPr lang="ko-KR" altLang="en-US" sz="3600" b="1" dirty="0">
                <a:latin typeface="+mn-ea"/>
              </a:rPr>
              <a:t>문과의 비교</a:t>
            </a:r>
            <a:endParaRPr lang="ko-KR" altLang="en-US" sz="36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152699" y="3710326"/>
            <a:ext cx="4320381" cy="507082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if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a &lt;= 2 :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   a = a + 1</a:t>
            </a:r>
          </a:p>
          <a:p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if a &gt; 2 :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   a = a - 1</a:t>
            </a:r>
          </a:p>
          <a:p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985347" y="3704927"/>
            <a:ext cx="4320381" cy="507082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if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a &lt;= 2 :</a:t>
            </a:r>
          </a:p>
          <a:p>
            <a:pPr>
              <a:lnSpc>
                <a:spcPct val="125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   a = a + 1</a:t>
            </a:r>
          </a:p>
          <a:p>
            <a:pPr>
              <a:lnSpc>
                <a:spcPct val="125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else :</a:t>
            </a:r>
          </a:p>
          <a:p>
            <a:pPr>
              <a:lnSpc>
                <a:spcPct val="125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   a = a - 1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761211" y="5721151"/>
            <a:ext cx="9388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VS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내용 개체 틀 3"/>
          <p:cNvSpPr>
            <a:spLocks noGrp="1"/>
          </p:cNvSpPr>
          <p:nvPr>
            <p:ph sz="half" idx="4294967295"/>
          </p:nvPr>
        </p:nvSpPr>
        <p:spPr>
          <a:xfrm>
            <a:off x="1174256" y="9034720"/>
            <a:ext cx="10203965" cy="648272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else </a:t>
            </a:r>
            <a:r>
              <a:rPr lang="ko-KR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상호 </a:t>
            </a:r>
            <a:r>
              <a:rPr lang="ko-KR" altLang="en-US" sz="2000" b="1" dirty="0" err="1"/>
              <a:t>배제성</a:t>
            </a:r>
            <a:r>
              <a:rPr lang="ko-KR" altLang="en-US" sz="2000" b="1" dirty="0"/>
              <a:t> 충족하면서 코딩 실수 줄여줌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530138" y="3416300"/>
            <a:ext cx="5040312" cy="1441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화물량이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이하인 경우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을 증가시켜주고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그 외의 값은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을 감소시켜주는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529963" y="5001071"/>
            <a:ext cx="5040487" cy="3023742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a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출발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=”))</a:t>
            </a:r>
          </a:p>
          <a:p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&lt;= 2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a = a + 1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else :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a = a - 1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도착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=“, a)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122525" y="8188770"/>
            <a:ext cx="2447997" cy="185286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예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출발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5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도착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4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530137" y="8188770"/>
            <a:ext cx="2447925" cy="185286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예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출발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1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도착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242810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</a:rPr>
              <a:t>보기</a:t>
            </a:r>
            <a:r>
              <a:rPr lang="en-US" altLang="ko-KR" sz="3600" dirty="0">
                <a:solidFill>
                  <a:srgbClr val="C00000"/>
                </a:solidFill>
              </a:rPr>
              <a:t> </a:t>
            </a:r>
            <a:r>
              <a:rPr lang="ko-KR" altLang="en-US" sz="3600" dirty="0">
                <a:solidFill>
                  <a:srgbClr val="C00000"/>
                </a:solidFill>
              </a:rPr>
              <a:t>문제 </a:t>
            </a:r>
            <a:r>
              <a:rPr lang="en-US" altLang="ko-KR" sz="3600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r>
              <a:rPr lang="en-US" altLang="ko-KR" dirty="0"/>
              <a:t>, if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 문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531367" y="2912840"/>
            <a:ext cx="11596781" cy="5327874"/>
            <a:chOff x="3531367" y="2942540"/>
            <a:chExt cx="11596781" cy="5082867"/>
          </a:xfrm>
        </p:grpSpPr>
        <p:sp>
          <p:nvSpPr>
            <p:cNvPr id="9" name="직사각형 8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3.1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명제와 관계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논리 연산자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3.2  if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3.3  if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else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3.4  if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elif else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3.5 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중첩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if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05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/>
              <a:t>&amp; if else</a:t>
            </a:r>
            <a:r>
              <a:rPr lang="ko-KR" altLang="en-US" dirty="0"/>
              <a:t> 문 </a:t>
            </a:r>
            <a:r>
              <a:rPr lang="en-US" altLang="ko-KR" dirty="0"/>
              <a:t>: 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720080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</a:rPr>
              <a:t>n1,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n2</a:t>
            </a:r>
            <a:r>
              <a:rPr lang="ko-KR" altLang="en-US" sz="2000" b="1" dirty="0">
                <a:solidFill>
                  <a:schemeClr val="tx1"/>
                </a:solidFill>
              </a:rPr>
              <a:t>에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정수 값을 입력 받고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최대값을 구하는 프로그램을 작성하라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3744963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n1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(input(“n1 = ”))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n2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(input(“n2 = ”))</a:t>
            </a:r>
          </a:p>
          <a:p>
            <a:pPr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max = n1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n2 &gt; max : 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max = n2</a:t>
            </a:r>
          </a:p>
          <a:p>
            <a:pPr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print(“Max =“, max)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24707" y="8025407"/>
            <a:ext cx="7200578" cy="216024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n1 = 3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n2 = 2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= ?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6337" y="2452917"/>
            <a:ext cx="720013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</a:rPr>
              <a:t>n1,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n2</a:t>
            </a:r>
            <a:r>
              <a:rPr lang="ko-KR" altLang="en-US" sz="2000" b="1" dirty="0">
                <a:solidFill>
                  <a:schemeClr val="tx1"/>
                </a:solidFill>
              </a:rPr>
              <a:t>에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정수 값을 입력 받고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최소값을 구하는 프로그램을 작성하라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866313" y="4109596"/>
            <a:ext cx="7200154" cy="6048673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7200154" cy="374496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n1 = 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(input(“n1 = ”))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n2 = 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(input(“n2 = ”))</a:t>
              </a:r>
            </a:p>
            <a:p>
              <a:pPr>
                <a:lnSpc>
                  <a:spcPct val="125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min = n1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 n2 &lt; min : 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   min = n2</a:t>
              </a:r>
            </a:p>
            <a:p>
              <a:pPr>
                <a:lnSpc>
                  <a:spcPct val="125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print(“Min =“, min)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866313" y="7998029"/>
              <a:ext cx="7200154" cy="2160240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n1 = 3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n2 = 2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 =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33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596207"/>
            <a:ext cx="5987227" cy="1656888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169711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31367" y="1400671"/>
            <a:ext cx="11596781" cy="8023980"/>
            <a:chOff x="3531367" y="2942540"/>
            <a:chExt cx="11596781" cy="5082867"/>
          </a:xfrm>
        </p:grpSpPr>
        <p:sp>
          <p:nvSpPr>
            <p:cNvPr id="14" name="직사각형 13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1. OT &amp;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변수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연산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입출력 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2.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산술 연산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조건문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(if, elif, else</a:t>
              </a:r>
              <a:r>
                <a:rPr lang="en-US" altLang="ko-KR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2. </a:t>
              </a:r>
              <a:r>
                <a:rPr lang="ko-KR" altLang="en-US" sz="36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반복문</a:t>
              </a: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en-US" altLang="ko-KR" sz="36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While+for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4.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함수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+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리스트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175000"/>
                </a:lnSpc>
              </a:pPr>
              <a:endParaRPr lang="ko-KR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8" name="제목 2"/>
          <p:cNvSpPr txBox="1">
            <a:spLocks/>
          </p:cNvSpPr>
          <p:nvPr/>
        </p:nvSpPr>
        <p:spPr>
          <a:xfrm>
            <a:off x="459139" y="0"/>
            <a:ext cx="15312336" cy="931319"/>
          </a:xfrm>
          <a:prstGeom prst="rect">
            <a:avLst/>
          </a:prstGeom>
        </p:spPr>
        <p:txBody>
          <a:bodyPr lIns="163321" tIns="81660" rIns="163321" bIns="8166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757242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/>
              <a:t>&amp; if else</a:t>
            </a:r>
            <a:r>
              <a:rPr lang="ko-KR" altLang="en-US" dirty="0"/>
              <a:t> 문 </a:t>
            </a:r>
            <a:r>
              <a:rPr lang="en-US" altLang="ko-KR" dirty="0"/>
              <a:t>: #2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720080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</a:rPr>
              <a:t>n1</a:t>
            </a:r>
            <a:r>
              <a:rPr lang="ko-KR" altLang="en-US" sz="2000" b="1" dirty="0">
                <a:solidFill>
                  <a:schemeClr val="tx1"/>
                </a:solidFill>
              </a:rPr>
              <a:t>과 </a:t>
            </a:r>
            <a:r>
              <a:rPr lang="en-US" altLang="ko-KR" sz="2000" b="1" dirty="0">
                <a:solidFill>
                  <a:schemeClr val="tx1"/>
                </a:solidFill>
              </a:rPr>
              <a:t>n2</a:t>
            </a:r>
            <a:r>
              <a:rPr lang="ko-KR" altLang="en-US" sz="2000" b="1" dirty="0">
                <a:solidFill>
                  <a:schemeClr val="tx1"/>
                </a:solidFill>
              </a:rPr>
              <a:t>에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정수 값을 입력 받고</a:t>
            </a:r>
            <a:r>
              <a:rPr lang="en-US" altLang="ko-KR" sz="2000" b="1" dirty="0">
                <a:solidFill>
                  <a:schemeClr val="tx1"/>
                </a:solidFill>
              </a:rPr>
              <a:t>, n1</a:t>
            </a:r>
            <a:r>
              <a:rPr lang="ko-KR" altLang="en-US" sz="2000" b="1" dirty="0">
                <a:solidFill>
                  <a:schemeClr val="tx1"/>
                </a:solidFill>
              </a:rPr>
              <a:t>이 </a:t>
            </a:r>
            <a:r>
              <a:rPr lang="en-US" altLang="ko-KR" sz="2000" b="1" dirty="0">
                <a:solidFill>
                  <a:schemeClr val="tx1"/>
                </a:solidFill>
              </a:rPr>
              <a:t>n2</a:t>
            </a:r>
            <a:r>
              <a:rPr lang="ko-KR" altLang="en-US" sz="2000" b="1" dirty="0">
                <a:solidFill>
                  <a:schemeClr val="tx1"/>
                </a:solidFill>
              </a:rPr>
              <a:t>보다 크면 </a:t>
            </a:r>
            <a:r>
              <a:rPr lang="en-US" altLang="ko-KR" sz="2000" b="1" dirty="0">
                <a:solidFill>
                  <a:schemeClr val="tx1"/>
                </a:solidFill>
              </a:rPr>
              <a:t>Swap(</a:t>
            </a:r>
            <a:r>
              <a:rPr lang="ko-KR" altLang="en-US" sz="2000" b="1" dirty="0">
                <a:solidFill>
                  <a:schemeClr val="tx1"/>
                </a:solidFill>
              </a:rPr>
              <a:t>교환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</a:rPr>
              <a:t>한다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</a:rPr>
              <a:t>최종 결과를 출력하는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프로그램을 작성하라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386105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n1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(input(“n1 = ”))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n2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(input(“n2 = ”))</a:t>
            </a:r>
          </a:p>
          <a:p>
            <a:pPr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n1 &gt; n2 :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tmp</a:t>
            </a:r>
            <a:r>
              <a:rPr lang="en-US" altLang="ko-KR" sz="2000" b="1" dirty="0">
                <a:solidFill>
                  <a:schemeClr val="tx1"/>
                </a:solidFill>
              </a:rPr>
              <a:t> = n1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n1 = n2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n2 = </a:t>
            </a:r>
            <a:r>
              <a:rPr lang="en-US" altLang="ko-KR" sz="2000" b="1" dirty="0" err="1">
                <a:solidFill>
                  <a:schemeClr val="tx1"/>
                </a:solidFill>
              </a:rPr>
              <a:t>tmp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print(“n1 = %d, n2 = %d“ %(n1, n2))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24707" y="8169275"/>
            <a:ext cx="7200578" cy="2016372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n1 = 3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n2 = 2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= ?, n2 = ?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6337" y="2452917"/>
            <a:ext cx="720013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</a:rPr>
              <a:t>n1</a:t>
            </a:r>
            <a:r>
              <a:rPr lang="ko-KR" altLang="en-US" sz="2000" b="1" dirty="0">
                <a:solidFill>
                  <a:schemeClr val="tx1"/>
                </a:solidFill>
              </a:rPr>
              <a:t>과 </a:t>
            </a:r>
            <a:r>
              <a:rPr lang="en-US" altLang="ko-KR" sz="2000" b="1" dirty="0">
                <a:solidFill>
                  <a:schemeClr val="tx1"/>
                </a:solidFill>
              </a:rPr>
              <a:t>n2</a:t>
            </a:r>
            <a:r>
              <a:rPr lang="ko-KR" altLang="en-US" sz="2000" b="1" dirty="0">
                <a:solidFill>
                  <a:schemeClr val="tx1"/>
                </a:solidFill>
              </a:rPr>
              <a:t>에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정수 값을 입력 받고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크기 순으로 출력하는 프로그램을 작성하라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866313" y="4109596"/>
            <a:ext cx="7200154" cy="6048673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7200154" cy="3915217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n1 = 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(input(“n1 = ”))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n2 = 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(input(“n2 = ”))</a:t>
              </a:r>
            </a:p>
            <a:p>
              <a:pPr>
                <a:lnSpc>
                  <a:spcPct val="125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 n1 &gt;= n2 :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   print(“n1 &gt;= n2”)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   print(n2, n1)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else :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   print(“n1 &lt; n2”)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   print(n1, n2)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866313" y="8169275"/>
              <a:ext cx="7200154" cy="1988994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n1 = 3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n2 = 2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&gt;= n2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511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en-US" altLang="ko-KR" dirty="0"/>
              <a:t>&amp; if else</a:t>
            </a:r>
            <a:r>
              <a:rPr lang="ko-KR" altLang="en-US" dirty="0"/>
              <a:t> 문 </a:t>
            </a:r>
            <a:r>
              <a:rPr lang="en-US" altLang="ko-KR" dirty="0"/>
              <a:t>: #3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720080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</a:rPr>
              <a:t>n1,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n2, n3</a:t>
            </a:r>
            <a:r>
              <a:rPr lang="ko-KR" altLang="en-US" sz="2000" b="1" dirty="0">
                <a:solidFill>
                  <a:schemeClr val="tx1"/>
                </a:solidFill>
              </a:rPr>
              <a:t>에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정수 값을 입력 받고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최대값</a:t>
            </a:r>
            <a:r>
              <a:rPr lang="ko-KR" altLang="en-US" sz="2000" b="1" dirty="0">
                <a:solidFill>
                  <a:schemeClr val="tx1"/>
                </a:solidFill>
              </a:rPr>
              <a:t>을 구하는 프로그램을 작성하라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4176764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n1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(input(“n1 = ”))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n2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(input(“n2 = ”))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n3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(input(“n3 = ”))</a:t>
            </a:r>
          </a:p>
          <a:p>
            <a:pPr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max = n1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n2 &gt; max : 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max = n2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n3 &gt; max :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max = n3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print(“Max =“, max)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24707" y="8529637"/>
            <a:ext cx="7200578" cy="1656009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n1 = 3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n2 = 2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n3 = 5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= ?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6337" y="2452917"/>
            <a:ext cx="720013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</a:rPr>
              <a:t>n1,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n2, n3</a:t>
            </a:r>
            <a:r>
              <a:rPr lang="ko-KR" altLang="en-US" sz="2000" b="1" dirty="0">
                <a:solidFill>
                  <a:schemeClr val="tx1"/>
                </a:solidFill>
              </a:rPr>
              <a:t>에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정수 값을 입력 받고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최소값</a:t>
            </a:r>
            <a:r>
              <a:rPr lang="ko-KR" altLang="en-US" sz="2000" b="1" dirty="0">
                <a:solidFill>
                  <a:schemeClr val="tx1"/>
                </a:solidFill>
              </a:rPr>
              <a:t>을 구하는 프로그램을 작성하라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866313" y="4109596"/>
            <a:ext cx="7200154" cy="6048673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7200154" cy="4204142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n1 = 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(input(“n1 = ”))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n2 = 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(input(“n2 = ”))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n3 = 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(input(“n3 = ”))</a:t>
              </a:r>
            </a:p>
            <a:p>
              <a:pPr>
                <a:lnSpc>
                  <a:spcPct val="125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min = n1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 n2 &lt; min : 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   min = n2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 n3 &lt; min :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  min = n3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print(“Min =“, min)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866313" y="8529637"/>
              <a:ext cx="7200154" cy="1628632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n1 = 3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n2 = 2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n3 = 5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Min =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6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</a:rPr>
              <a:t>학습 내용 </a:t>
            </a:r>
            <a:r>
              <a:rPr lang="en-US" altLang="ko-KR" sz="3600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조건문 </a:t>
            </a:r>
            <a:r>
              <a:rPr lang="en-US" altLang="ko-KR" dirty="0"/>
              <a:t>– if</a:t>
            </a:r>
            <a:r>
              <a:rPr lang="ko-KR" altLang="en-US" dirty="0"/>
              <a:t> </a:t>
            </a:r>
            <a:r>
              <a:rPr lang="en-US" altLang="ko-KR" dirty="0"/>
              <a:t>elif else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531367" y="2912840"/>
            <a:ext cx="11596781" cy="5327874"/>
            <a:chOff x="3531367" y="2942540"/>
            <a:chExt cx="11596781" cy="5082867"/>
          </a:xfrm>
        </p:grpSpPr>
        <p:sp>
          <p:nvSpPr>
            <p:cNvPr id="9" name="직사각형 8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2.1 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명제와 관계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논리 연산자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2.2  if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2.3  if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else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2.4  if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elif else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2.5 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중첩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if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48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C00000"/>
                </a:solidFill>
                <a:latin typeface="+mn-ea"/>
              </a:rPr>
              <a:t>if-elif-else </a:t>
            </a:r>
            <a:r>
              <a:rPr lang="ko-KR" altLang="en-US" sz="3600" b="1" dirty="0">
                <a:solidFill>
                  <a:srgbClr val="C00000"/>
                </a:solidFill>
              </a:rPr>
              <a:t>문 </a:t>
            </a:r>
            <a:r>
              <a:rPr lang="en-US" altLang="ko-KR" sz="3600" b="1" dirty="0">
                <a:solidFill>
                  <a:srgbClr val="C00000"/>
                </a:solidFill>
              </a:rPr>
              <a:t>: </a:t>
            </a:r>
            <a:r>
              <a:rPr lang="ko-KR" altLang="en-US" sz="3600" b="1" dirty="0"/>
              <a:t>여러 가지 조건에 맞게 실행해야 하는 경우에 사용한다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4294967295"/>
          </p:nvPr>
        </p:nvSpPr>
        <p:spPr>
          <a:xfrm>
            <a:off x="1174256" y="9034720"/>
            <a:ext cx="10203965" cy="648272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</a:t>
            </a:r>
            <a:r>
              <a:rPr lang="en-US" altLang="ko-KR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-else </a:t>
            </a:r>
            <a:r>
              <a:rPr lang="ko-KR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조건식이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개 이상인 다중으로 분기되는 경우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56B026-D0A2-4DFF-BA5E-532FFE591E6D}"/>
              </a:ext>
            </a:extLst>
          </p:cNvPr>
          <p:cNvGrpSpPr/>
          <p:nvPr/>
        </p:nvGrpSpPr>
        <p:grpSpPr>
          <a:xfrm>
            <a:off x="5364771" y="4346843"/>
            <a:ext cx="1806726" cy="905154"/>
            <a:chOff x="1763688" y="4168836"/>
            <a:chExt cx="1129008" cy="603250"/>
          </a:xfrm>
        </p:grpSpPr>
        <p:pic>
          <p:nvPicPr>
            <p:cNvPr id="32" name="Picture 106" descr="입체아이콘-04">
              <a:extLst>
                <a:ext uri="{FF2B5EF4-FFF2-40B4-BE49-F238E27FC236}">
                  <a16:creationId xmlns:a16="http://schemas.microsoft.com/office/drawing/2014/main" id="{69AFE0BE-55AF-4904-A69F-CFDF25182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1763688" y="4168836"/>
              <a:ext cx="1129008" cy="6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CC4D8FA-E159-4F2D-8905-3C44DCCB69F4}"/>
                </a:ext>
              </a:extLst>
            </p:cNvPr>
            <p:cNvSpPr txBox="1"/>
            <p:nvPr/>
          </p:nvSpPr>
          <p:spPr>
            <a:xfrm>
              <a:off x="1908935" y="4268920"/>
              <a:ext cx="732446" cy="246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</a:rPr>
                <a:t>if a == 1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B8F8A4-ACE2-40C6-BAE2-DD652FD7F07B}"/>
              </a:ext>
            </a:extLst>
          </p:cNvPr>
          <p:cNvGrpSpPr/>
          <p:nvPr/>
        </p:nvGrpSpPr>
        <p:grpSpPr>
          <a:xfrm>
            <a:off x="5558238" y="7264067"/>
            <a:ext cx="1806726" cy="905154"/>
            <a:chOff x="1930824" y="4672892"/>
            <a:chExt cx="1129008" cy="603250"/>
          </a:xfrm>
        </p:grpSpPr>
        <p:pic>
          <p:nvPicPr>
            <p:cNvPr id="35" name="Picture 106" descr="입체아이콘-04">
              <a:extLst>
                <a:ext uri="{FF2B5EF4-FFF2-40B4-BE49-F238E27FC236}">
                  <a16:creationId xmlns:a16="http://schemas.microsoft.com/office/drawing/2014/main" id="{F9BE5F1E-670A-4122-A6F9-C4920A1A5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1930824" y="4672892"/>
              <a:ext cx="1129008" cy="6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46E6E8E-44D4-4B8B-ABA5-015AC1000C4E}"/>
                </a:ext>
              </a:extLst>
            </p:cNvPr>
            <p:cNvSpPr txBox="1"/>
            <p:nvPr/>
          </p:nvSpPr>
          <p:spPr>
            <a:xfrm>
              <a:off x="2149854" y="4744900"/>
              <a:ext cx="409897" cy="266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else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타원 36"/>
          <p:cNvSpPr>
            <a:spLocks noChangeAspect="1"/>
          </p:cNvSpPr>
          <p:nvPr/>
        </p:nvSpPr>
        <p:spPr>
          <a:xfrm>
            <a:off x="2177226" y="5467968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서울역</a:t>
            </a:r>
          </a:p>
        </p:txBody>
      </p:sp>
      <p:sp>
        <p:nvSpPr>
          <p:cNvPr id="38" name="타원 37"/>
          <p:cNvSpPr>
            <a:spLocks noChangeAspect="1"/>
          </p:cNvSpPr>
          <p:nvPr/>
        </p:nvSpPr>
        <p:spPr>
          <a:xfrm>
            <a:off x="4521143" y="5467968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대전역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>
          <a:xfrm>
            <a:off x="7977637" y="3318698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부산역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>
          <a:xfrm>
            <a:off x="7977509" y="7606085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진주역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>
            <a:stCxn id="37" idx="6"/>
            <a:endCxn id="38" idx="2"/>
          </p:cNvCxnSpPr>
          <p:nvPr/>
        </p:nvCxnSpPr>
        <p:spPr>
          <a:xfrm>
            <a:off x="3329426" y="6008135"/>
            <a:ext cx="1191718" cy="0"/>
          </a:xfrm>
          <a:prstGeom prst="line">
            <a:avLst/>
          </a:prstGeom>
          <a:ln w="19050">
            <a:solidFill>
              <a:srgbClr val="3333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8" idx="6"/>
            <a:endCxn id="39" idx="2"/>
          </p:cNvCxnSpPr>
          <p:nvPr/>
        </p:nvCxnSpPr>
        <p:spPr>
          <a:xfrm flipV="1">
            <a:off x="5673343" y="3858865"/>
            <a:ext cx="2304294" cy="2149271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8" idx="6"/>
            <a:endCxn id="40" idx="2"/>
          </p:cNvCxnSpPr>
          <p:nvPr/>
        </p:nvCxnSpPr>
        <p:spPr>
          <a:xfrm>
            <a:off x="5673343" y="6008136"/>
            <a:ext cx="2304166" cy="213811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101254" y="6941974"/>
            <a:ext cx="1229743" cy="1011156"/>
            <a:chOff x="971521" y="4760295"/>
            <a:chExt cx="768456" cy="673896"/>
          </a:xfrm>
        </p:grpSpPr>
        <p:sp>
          <p:nvSpPr>
            <p:cNvPr id="45" name="직사각형 44"/>
            <p:cNvSpPr/>
            <p:nvPr/>
          </p:nvSpPr>
          <p:spPr>
            <a:xfrm>
              <a:off x="983892" y="4760295"/>
              <a:ext cx="108012" cy="3240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631964" y="4760295"/>
              <a:ext cx="108012" cy="3240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83892" y="5084331"/>
              <a:ext cx="756084" cy="1080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71521" y="5157192"/>
              <a:ext cx="7684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/>
                <a:t>a</a:t>
              </a:r>
              <a:endParaRPr lang="ko-KR" altLang="en-US" sz="2000" dirty="0"/>
            </a:p>
          </p:txBody>
        </p:sp>
      </p:grpSp>
      <p:sp>
        <p:nvSpPr>
          <p:cNvPr id="65" name="타원 64"/>
          <p:cNvSpPr>
            <a:spLocks noChangeAspect="1"/>
          </p:cNvSpPr>
          <p:nvPr/>
        </p:nvSpPr>
        <p:spPr>
          <a:xfrm>
            <a:off x="7978127" y="5456694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광주역</a:t>
            </a:r>
          </a:p>
        </p:txBody>
      </p:sp>
      <p:cxnSp>
        <p:nvCxnSpPr>
          <p:cNvPr id="83" name="직선 연결선 82"/>
          <p:cNvCxnSpPr>
            <a:stCxn id="38" idx="6"/>
            <a:endCxn id="65" idx="2"/>
          </p:cNvCxnSpPr>
          <p:nvPr/>
        </p:nvCxnSpPr>
        <p:spPr>
          <a:xfrm flipV="1">
            <a:off x="5673343" y="5996861"/>
            <a:ext cx="2304784" cy="11274"/>
          </a:xfrm>
          <a:prstGeom prst="line">
            <a:avLst/>
          </a:prstGeom>
          <a:ln w="57150">
            <a:solidFill>
              <a:srgbClr val="00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556B026-D0A2-4DFF-BA5E-532FFE591E6D}"/>
              </a:ext>
            </a:extLst>
          </p:cNvPr>
          <p:cNvGrpSpPr/>
          <p:nvPr/>
        </p:nvGrpSpPr>
        <p:grpSpPr>
          <a:xfrm>
            <a:off x="5558238" y="5967523"/>
            <a:ext cx="2497378" cy="905154"/>
            <a:chOff x="1763688" y="4168836"/>
            <a:chExt cx="1129008" cy="603250"/>
          </a:xfrm>
        </p:grpSpPr>
        <p:pic>
          <p:nvPicPr>
            <p:cNvPr id="85" name="Picture 106" descr="입체아이콘-04">
              <a:extLst>
                <a:ext uri="{FF2B5EF4-FFF2-40B4-BE49-F238E27FC236}">
                  <a16:creationId xmlns:a16="http://schemas.microsoft.com/office/drawing/2014/main" id="{69AFE0BE-55AF-4904-A69F-CFDF25182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1763688" y="4168836"/>
              <a:ext cx="1129008" cy="6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CC4D8FA-E159-4F2D-8905-3C44DCCB69F4}"/>
                </a:ext>
              </a:extLst>
            </p:cNvPr>
            <p:cNvSpPr txBox="1"/>
            <p:nvPr/>
          </p:nvSpPr>
          <p:spPr>
            <a:xfrm>
              <a:off x="1922940" y="4253907"/>
              <a:ext cx="616124" cy="246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 err="1">
                  <a:solidFill>
                    <a:schemeClr val="bg1"/>
                  </a:solidFill>
                </a:rPr>
                <a:t>elif</a:t>
              </a:r>
              <a:r>
                <a:rPr lang="en-US" altLang="ko-KR" sz="1800" b="1" dirty="0">
                  <a:solidFill>
                    <a:schemeClr val="bg1"/>
                  </a:solidFill>
                </a:rPr>
                <a:t> a == 2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타원 69"/>
          <p:cNvSpPr/>
          <p:nvPr/>
        </p:nvSpPr>
        <p:spPr>
          <a:xfrm>
            <a:off x="2354287" y="6681027"/>
            <a:ext cx="742628" cy="6963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2530138" y="3416300"/>
            <a:ext cx="5040312" cy="1441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기차표가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인 경우 부산행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2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인 경우 광주역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그 외에는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진주행을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가는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2529963" y="5001071"/>
            <a:ext cx="5040487" cy="3023742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a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기차표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=”))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서울역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출발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”)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대전역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도착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”)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== 1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부산역 도착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”)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elif a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== 2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광주역 도착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”)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else :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print(“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진주역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도착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”)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122525" y="8188770"/>
            <a:ext cx="2447997" cy="185286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예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기차표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2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서울역 출발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대전역 도착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광주역 도착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2530137" y="8188770"/>
            <a:ext cx="2447925" cy="185286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예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기차표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1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서울역 출발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대전역 도착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부산역 도착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1DE46B2-BB37-4D05-88BE-43C15E78C85A}"/>
              </a:ext>
            </a:extLst>
          </p:cNvPr>
          <p:cNvGrpSpPr/>
          <p:nvPr/>
        </p:nvGrpSpPr>
        <p:grpSpPr>
          <a:xfrm>
            <a:off x="9271905" y="7537503"/>
            <a:ext cx="1229743" cy="1402105"/>
            <a:chOff x="10170640" y="4526187"/>
            <a:chExt cx="1229743" cy="140210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EEC2D8-3AC3-4E57-AFCF-F2B17E4CF2CF}"/>
                </a:ext>
              </a:extLst>
            </p:cNvPr>
            <p:cNvSpPr/>
            <p:nvPr/>
          </p:nvSpPr>
          <p:spPr>
            <a:xfrm>
              <a:off x="10190437" y="4917136"/>
              <a:ext cx="172849" cy="486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A305504-E261-4901-9819-959BA3A86858}"/>
                </a:ext>
              </a:extLst>
            </p:cNvPr>
            <p:cNvSpPr/>
            <p:nvPr/>
          </p:nvSpPr>
          <p:spPr>
            <a:xfrm>
              <a:off x="11227532" y="4917136"/>
              <a:ext cx="172849" cy="486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70E68D5-F9D4-48B1-ADA7-26C5BEE2C58E}"/>
                </a:ext>
              </a:extLst>
            </p:cNvPr>
            <p:cNvSpPr/>
            <p:nvPr/>
          </p:nvSpPr>
          <p:spPr>
            <a:xfrm>
              <a:off x="10190439" y="5403340"/>
              <a:ext cx="1209944" cy="1620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A29FEF1-8ED9-446D-8AF5-405FAEE286E1}"/>
                </a:ext>
              </a:extLst>
            </p:cNvPr>
            <p:cNvSpPr/>
            <p:nvPr/>
          </p:nvSpPr>
          <p:spPr>
            <a:xfrm>
              <a:off x="10170640" y="5512665"/>
              <a:ext cx="1229743" cy="415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/>
                <a:t>a</a:t>
              </a:r>
              <a:endParaRPr lang="ko-KR" altLang="en-US" sz="2000" dirty="0"/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5FFF4D0-749C-4ADC-A403-FB536FFED2F4}"/>
                </a:ext>
              </a:extLst>
            </p:cNvPr>
            <p:cNvGrpSpPr/>
            <p:nvPr/>
          </p:nvGrpSpPr>
          <p:grpSpPr>
            <a:xfrm>
              <a:off x="10358420" y="4526187"/>
              <a:ext cx="854182" cy="875537"/>
              <a:chOff x="1332281" y="3902323"/>
              <a:chExt cx="854182" cy="875537"/>
            </a:xfrm>
          </p:grpSpPr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A70FB986-0BA5-44EE-9D84-E21E102E40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2281" y="3902323"/>
                <a:ext cx="854182" cy="875537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906F519-222C-45B1-85AE-1A5B6A884BE6}"/>
                  </a:ext>
                </a:extLst>
              </p:cNvPr>
              <p:cNvSpPr txBox="1"/>
              <p:nvPr/>
            </p:nvSpPr>
            <p:spPr>
              <a:xfrm>
                <a:off x="1470312" y="3930419"/>
                <a:ext cx="597534" cy="718913"/>
              </a:xfrm>
              <a:prstGeom prst="rect">
                <a:avLst/>
              </a:prstGeom>
              <a:noFill/>
            </p:spPr>
            <p:txBody>
              <a:bodyPr wrap="none" lIns="163321" tIns="81660" rIns="163321" bIns="81660" rtlCol="0">
                <a:spAutoFit/>
              </a:bodyPr>
              <a:lstStyle/>
              <a:p>
                <a:r>
                  <a:rPr lang="en-US" altLang="ko-KR" sz="3600" b="1" dirty="0">
                    <a:solidFill>
                      <a:schemeClr val="bg1"/>
                    </a:solidFill>
                  </a:rPr>
                  <a:t>3</a:t>
                </a:r>
                <a:endParaRPr lang="ko-KR" altLang="en-US" sz="3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B70B9A8-2BE7-4511-BF7C-C63D6A2B8F61}"/>
              </a:ext>
            </a:extLst>
          </p:cNvPr>
          <p:cNvGrpSpPr/>
          <p:nvPr/>
        </p:nvGrpSpPr>
        <p:grpSpPr>
          <a:xfrm>
            <a:off x="9271905" y="5409236"/>
            <a:ext cx="1229743" cy="1402105"/>
            <a:chOff x="10170640" y="4526187"/>
            <a:chExt cx="1229743" cy="140210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A484613-BAA1-4FD6-92AE-B1BB45776712}"/>
                </a:ext>
              </a:extLst>
            </p:cNvPr>
            <p:cNvSpPr/>
            <p:nvPr/>
          </p:nvSpPr>
          <p:spPr>
            <a:xfrm>
              <a:off x="10190437" y="4917136"/>
              <a:ext cx="172849" cy="486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7CE3457-283E-46DE-9352-5575492EB6D0}"/>
                </a:ext>
              </a:extLst>
            </p:cNvPr>
            <p:cNvSpPr/>
            <p:nvPr/>
          </p:nvSpPr>
          <p:spPr>
            <a:xfrm>
              <a:off x="11227532" y="4917136"/>
              <a:ext cx="172849" cy="486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65D79DA-3469-45D4-9B41-A8054724BF0F}"/>
                </a:ext>
              </a:extLst>
            </p:cNvPr>
            <p:cNvSpPr/>
            <p:nvPr/>
          </p:nvSpPr>
          <p:spPr>
            <a:xfrm>
              <a:off x="10190439" y="5403340"/>
              <a:ext cx="1209944" cy="1620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F9AD766E-FE03-4DB5-A831-E6B709F80440}"/>
                </a:ext>
              </a:extLst>
            </p:cNvPr>
            <p:cNvSpPr/>
            <p:nvPr/>
          </p:nvSpPr>
          <p:spPr>
            <a:xfrm>
              <a:off x="10170640" y="5512665"/>
              <a:ext cx="1229743" cy="415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/>
                <a:t>a</a:t>
              </a:r>
              <a:endParaRPr lang="ko-KR" altLang="en-US" sz="2000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6F1966AF-101D-4D3F-AB7D-ECC675E5D4CB}"/>
                </a:ext>
              </a:extLst>
            </p:cNvPr>
            <p:cNvGrpSpPr/>
            <p:nvPr/>
          </p:nvGrpSpPr>
          <p:grpSpPr>
            <a:xfrm>
              <a:off x="10358420" y="4526187"/>
              <a:ext cx="854182" cy="875537"/>
              <a:chOff x="1332281" y="3902323"/>
              <a:chExt cx="854182" cy="875537"/>
            </a:xfrm>
          </p:grpSpPr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1D314B97-D385-4023-92E2-8D4AFCDF4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2281" y="3902323"/>
                <a:ext cx="854182" cy="875537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C05CE9D-331D-45B3-A99C-8B0AFDF5F3AE}"/>
                  </a:ext>
                </a:extLst>
              </p:cNvPr>
              <p:cNvSpPr txBox="1"/>
              <p:nvPr/>
            </p:nvSpPr>
            <p:spPr>
              <a:xfrm>
                <a:off x="1470312" y="3930419"/>
                <a:ext cx="597534" cy="718913"/>
              </a:xfrm>
              <a:prstGeom prst="rect">
                <a:avLst/>
              </a:prstGeom>
              <a:noFill/>
            </p:spPr>
            <p:txBody>
              <a:bodyPr wrap="none" lIns="163321" tIns="81660" rIns="163321" bIns="81660" rtlCol="0">
                <a:spAutoFit/>
              </a:bodyPr>
              <a:lstStyle/>
              <a:p>
                <a:r>
                  <a:rPr lang="en-US" altLang="ko-KR" sz="3600" b="1" dirty="0">
                    <a:solidFill>
                      <a:schemeClr val="bg1"/>
                    </a:solidFill>
                  </a:rPr>
                  <a:t>2</a:t>
                </a:r>
                <a:endParaRPr lang="ko-KR" altLang="en-US" sz="3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B2F5DDD2-6C6B-469D-A230-26713FFE3266}"/>
              </a:ext>
            </a:extLst>
          </p:cNvPr>
          <p:cNvGrpSpPr/>
          <p:nvPr/>
        </p:nvGrpSpPr>
        <p:grpSpPr>
          <a:xfrm>
            <a:off x="9291702" y="3195932"/>
            <a:ext cx="1229743" cy="1402105"/>
            <a:chOff x="10170640" y="4526187"/>
            <a:chExt cx="1229743" cy="1402105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0377C80-1F86-418A-868C-12AE5702547D}"/>
                </a:ext>
              </a:extLst>
            </p:cNvPr>
            <p:cNvSpPr/>
            <p:nvPr/>
          </p:nvSpPr>
          <p:spPr>
            <a:xfrm>
              <a:off x="10190437" y="4917136"/>
              <a:ext cx="172849" cy="486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E209DF9-B007-4670-95A6-5D68962A366C}"/>
                </a:ext>
              </a:extLst>
            </p:cNvPr>
            <p:cNvSpPr/>
            <p:nvPr/>
          </p:nvSpPr>
          <p:spPr>
            <a:xfrm>
              <a:off x="11227532" y="4917136"/>
              <a:ext cx="172849" cy="486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C46446B7-B8BA-479C-AB0D-4223EB1C1B13}"/>
                </a:ext>
              </a:extLst>
            </p:cNvPr>
            <p:cNvSpPr/>
            <p:nvPr/>
          </p:nvSpPr>
          <p:spPr>
            <a:xfrm>
              <a:off x="10190439" y="5403340"/>
              <a:ext cx="1209944" cy="1620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787D13E-D781-4551-8CF5-E93916666994}"/>
                </a:ext>
              </a:extLst>
            </p:cNvPr>
            <p:cNvSpPr/>
            <p:nvPr/>
          </p:nvSpPr>
          <p:spPr>
            <a:xfrm>
              <a:off x="10170640" y="5512665"/>
              <a:ext cx="1229743" cy="415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/>
                <a:t>a</a:t>
              </a:r>
              <a:endParaRPr lang="ko-KR" altLang="en-US" sz="2000" dirty="0"/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ABBF1CDF-8034-4F28-A54F-76A8C2A2EBFE}"/>
                </a:ext>
              </a:extLst>
            </p:cNvPr>
            <p:cNvGrpSpPr/>
            <p:nvPr/>
          </p:nvGrpSpPr>
          <p:grpSpPr>
            <a:xfrm>
              <a:off x="10358420" y="4526187"/>
              <a:ext cx="854182" cy="875537"/>
              <a:chOff x="1332281" y="3902323"/>
              <a:chExt cx="854182" cy="875537"/>
            </a:xfrm>
          </p:grpSpPr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EA5A490A-4300-4B9E-9AC3-3ADBA5DE6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2281" y="3902323"/>
                <a:ext cx="854182" cy="875537"/>
              </a:xfrm>
              <a:prstGeom prst="rect">
                <a:avLst/>
              </a:prstGeom>
            </p:spPr>
          </p:pic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4A0CBE9-3F68-4BE6-A3EB-A7B726385821}"/>
                  </a:ext>
                </a:extLst>
              </p:cNvPr>
              <p:cNvSpPr txBox="1"/>
              <p:nvPr/>
            </p:nvSpPr>
            <p:spPr>
              <a:xfrm>
                <a:off x="1470312" y="3930419"/>
                <a:ext cx="597534" cy="718913"/>
              </a:xfrm>
              <a:prstGeom prst="rect">
                <a:avLst/>
              </a:prstGeom>
              <a:noFill/>
            </p:spPr>
            <p:txBody>
              <a:bodyPr wrap="none" lIns="163321" tIns="81660" rIns="163321" bIns="81660" rtlCol="0">
                <a:spAutoFit/>
              </a:bodyPr>
              <a:lstStyle/>
              <a:p>
                <a:r>
                  <a:rPr lang="en-US" altLang="ko-KR" sz="36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9213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내용 개체 틀 2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58559756"/>
              </p:ext>
            </p:extLst>
          </p:nvPr>
        </p:nvGraphicFramePr>
        <p:xfrm>
          <a:off x="3701897" y="3491695"/>
          <a:ext cx="5112568" cy="633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9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396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96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 if</a:t>
                      </a:r>
                      <a:r>
                        <a:rPr lang="en-US" altLang="ko-KR" sz="2400" b="1" i="0" u="none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b="1" i="0" u="non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조건식</a:t>
                      </a:r>
                      <a:r>
                        <a:rPr lang="ko-KR" altLang="en-US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b="1" i="0" u="none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:</a:t>
                      </a:r>
                      <a:endParaRPr lang="ko-KR" altLang="en-US" sz="2400" b="1" i="0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75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96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elif</a:t>
                      </a:r>
                      <a:r>
                        <a:rPr lang="en-US" altLang="ko-KR" sz="2400" b="1" i="0" u="none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b="1" i="0" u="non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조건식</a:t>
                      </a:r>
                      <a:r>
                        <a:rPr lang="ko-KR" altLang="en-US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2400" b="1" i="0" u="none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: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75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396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 else :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75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396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C00000"/>
                </a:solidFill>
                <a:latin typeface="+mn-ea"/>
              </a:rPr>
              <a:t>if-elif-else </a:t>
            </a:r>
            <a:r>
              <a:rPr lang="ko-KR" altLang="en-US" sz="3600" b="1" dirty="0">
                <a:solidFill>
                  <a:srgbClr val="C00000"/>
                </a:solidFill>
              </a:rPr>
              <a:t>문 </a:t>
            </a:r>
            <a:r>
              <a:rPr lang="en-US" altLang="ko-KR" sz="3600" b="1" dirty="0">
                <a:solidFill>
                  <a:srgbClr val="C00000"/>
                </a:solidFill>
              </a:rPr>
              <a:t>: </a:t>
            </a:r>
            <a:r>
              <a:rPr lang="en-US" altLang="ko-KR" sz="3600" b="1" dirty="0">
                <a:latin typeface="+mn-ea"/>
              </a:rPr>
              <a:t>“if/elif/else </a:t>
            </a:r>
            <a:r>
              <a:rPr lang="ko-KR" altLang="en-US" sz="3600" b="1" dirty="0" err="1">
                <a:latin typeface="+mn-ea"/>
              </a:rPr>
              <a:t>블록문</a:t>
            </a:r>
            <a:r>
              <a:rPr lang="en-US" altLang="ko-KR" sz="3600" b="1" dirty="0">
                <a:latin typeface="+mn-ea"/>
              </a:rPr>
              <a:t>” </a:t>
            </a:r>
            <a:r>
              <a:rPr lang="ko-KR" altLang="en-US" sz="3600" b="1" dirty="0">
                <a:latin typeface="+mn-ea"/>
              </a:rPr>
              <a:t>중 하나로 분기하여 실행한다</a:t>
            </a:r>
            <a:r>
              <a:rPr lang="en-US" altLang="ko-KR" sz="3600" b="1" dirty="0">
                <a:latin typeface="+mn-ea"/>
              </a:rPr>
              <a:t>.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sp>
        <p:nvSpPr>
          <p:cNvPr id="10" name="타원형 설명선 9"/>
          <p:cNvSpPr/>
          <p:nvPr/>
        </p:nvSpPr>
        <p:spPr>
          <a:xfrm>
            <a:off x="9202623" y="3991362"/>
            <a:ext cx="1829118" cy="826027"/>
          </a:xfrm>
          <a:prstGeom prst="wedgeEllipseCallout">
            <a:avLst>
              <a:gd name="adj1" fmla="val -110877"/>
              <a:gd name="adj2" fmla="val 77982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100" b="1" dirty="0">
                <a:solidFill>
                  <a:schemeClr val="tx1"/>
                </a:solidFill>
              </a:rPr>
              <a:t>if</a:t>
            </a:r>
            <a:r>
              <a:rPr lang="ko-KR" altLang="en-US" sz="2100" b="1" dirty="0">
                <a:solidFill>
                  <a:schemeClr val="tx1"/>
                </a:solidFill>
              </a:rPr>
              <a:t> </a:t>
            </a:r>
            <a:r>
              <a:rPr lang="ko-KR" altLang="en-US" sz="2100" b="1" dirty="0" err="1">
                <a:solidFill>
                  <a:schemeClr val="tx1"/>
                </a:solidFill>
              </a:rPr>
              <a:t>블록문</a:t>
            </a:r>
            <a:endParaRPr lang="ko-KR" altLang="en-US" sz="2100" b="1" dirty="0">
              <a:solidFill>
                <a:schemeClr val="tx1"/>
              </a:solidFill>
            </a:endParaRPr>
          </a:p>
        </p:txBody>
      </p:sp>
      <p:sp>
        <p:nvSpPr>
          <p:cNvPr id="62" name="타원형 설명선 61"/>
          <p:cNvSpPr/>
          <p:nvPr/>
        </p:nvSpPr>
        <p:spPr>
          <a:xfrm>
            <a:off x="9001169" y="8115464"/>
            <a:ext cx="2304658" cy="919256"/>
          </a:xfrm>
          <a:prstGeom prst="wedgeEllipseCallout">
            <a:avLst>
              <a:gd name="adj1" fmla="val -103074"/>
              <a:gd name="adj2" fmla="val -7463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100" b="1" dirty="0">
                <a:solidFill>
                  <a:schemeClr val="tx1"/>
                </a:solidFill>
              </a:rPr>
              <a:t>else </a:t>
            </a:r>
            <a:r>
              <a:rPr lang="ko-KR" altLang="en-US" sz="2100" b="1" dirty="0" err="1">
                <a:solidFill>
                  <a:schemeClr val="tx1"/>
                </a:solidFill>
              </a:rPr>
              <a:t>블록문</a:t>
            </a:r>
            <a:endParaRPr lang="ko-KR" altLang="en-US" sz="2100" b="1" dirty="0">
              <a:solidFill>
                <a:schemeClr val="tx1"/>
              </a:solidFill>
            </a:endParaRPr>
          </a:p>
        </p:txBody>
      </p:sp>
      <p:sp>
        <p:nvSpPr>
          <p:cNvPr id="32" name="타원형 설명선 31"/>
          <p:cNvSpPr/>
          <p:nvPr/>
        </p:nvSpPr>
        <p:spPr>
          <a:xfrm>
            <a:off x="9195318" y="6155832"/>
            <a:ext cx="2092737" cy="717982"/>
          </a:xfrm>
          <a:prstGeom prst="wedgeEllipseCallout">
            <a:avLst>
              <a:gd name="adj1" fmla="val -109540"/>
              <a:gd name="adj2" fmla="val 54403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100" b="1" dirty="0" err="1">
                <a:solidFill>
                  <a:schemeClr val="tx1"/>
                </a:solidFill>
              </a:rPr>
              <a:t>elif</a:t>
            </a:r>
            <a:r>
              <a:rPr lang="ko-KR" altLang="en-US" sz="2100" b="1" dirty="0">
                <a:solidFill>
                  <a:schemeClr val="tx1"/>
                </a:solidFill>
              </a:rPr>
              <a:t> </a:t>
            </a:r>
            <a:r>
              <a:rPr lang="ko-KR" altLang="en-US" sz="2100" b="1" dirty="0" err="1">
                <a:solidFill>
                  <a:schemeClr val="tx1"/>
                </a:solidFill>
              </a:rPr>
              <a:t>블록문</a:t>
            </a:r>
            <a:endParaRPr lang="ko-KR" altLang="en-US" sz="2100" b="1" dirty="0">
              <a:solidFill>
                <a:schemeClr val="tx1"/>
              </a:solidFill>
            </a:endParaRPr>
          </a:p>
        </p:txBody>
      </p:sp>
      <p:sp>
        <p:nvSpPr>
          <p:cNvPr id="12" name="타원형 설명선 11"/>
          <p:cNvSpPr/>
          <p:nvPr/>
        </p:nvSpPr>
        <p:spPr>
          <a:xfrm>
            <a:off x="1222953" y="8382079"/>
            <a:ext cx="1829118" cy="919256"/>
          </a:xfrm>
          <a:prstGeom prst="wedgeEllipseCallout">
            <a:avLst>
              <a:gd name="adj1" fmla="val 147334"/>
              <a:gd name="adj2" fmla="val -26561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100" b="1" dirty="0">
                <a:solidFill>
                  <a:schemeClr val="tx1"/>
                </a:solidFill>
              </a:rPr>
              <a:t>들여쓰기</a:t>
            </a:r>
          </a:p>
        </p:txBody>
      </p:sp>
      <p:sp>
        <p:nvSpPr>
          <p:cNvPr id="13" name="타원형 설명선 12"/>
          <p:cNvSpPr/>
          <p:nvPr/>
        </p:nvSpPr>
        <p:spPr>
          <a:xfrm>
            <a:off x="1872779" y="6336822"/>
            <a:ext cx="1829118" cy="919256"/>
          </a:xfrm>
          <a:prstGeom prst="wedgeEllipseCallout">
            <a:avLst>
              <a:gd name="adj1" fmla="val 110340"/>
              <a:gd name="adj2" fmla="val 29665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100" b="1" dirty="0">
                <a:solidFill>
                  <a:schemeClr val="tx1"/>
                </a:solidFill>
              </a:rPr>
              <a:t>콜론 </a:t>
            </a:r>
            <a:r>
              <a:rPr lang="en-US" altLang="ko-KR" sz="2100" b="1" dirty="0">
                <a:solidFill>
                  <a:schemeClr val="tx1"/>
                </a:solidFill>
              </a:rPr>
              <a:t>‘:’</a:t>
            </a:r>
            <a:endParaRPr lang="ko-KR" altLang="en-US" sz="2100" b="1" dirty="0">
              <a:solidFill>
                <a:schemeClr val="tx1"/>
              </a:solidFill>
            </a:endParaRPr>
          </a:p>
        </p:txBody>
      </p:sp>
      <p:sp>
        <p:nvSpPr>
          <p:cNvPr id="14" name="타원형 설명선 13"/>
          <p:cNvSpPr/>
          <p:nvPr/>
        </p:nvSpPr>
        <p:spPr>
          <a:xfrm>
            <a:off x="1193598" y="4404376"/>
            <a:ext cx="1829118" cy="919256"/>
          </a:xfrm>
          <a:prstGeom prst="wedgeEllipseCallout">
            <a:avLst>
              <a:gd name="adj1" fmla="val 92837"/>
              <a:gd name="adj2" fmla="val -42352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100" b="1" dirty="0">
                <a:solidFill>
                  <a:schemeClr val="tx1"/>
                </a:solidFill>
              </a:rPr>
              <a:t>if </a:t>
            </a:r>
            <a:r>
              <a:rPr lang="ko-KR" altLang="en-US" sz="2100" b="1" dirty="0" err="1">
                <a:solidFill>
                  <a:schemeClr val="tx1"/>
                </a:solidFill>
              </a:rPr>
              <a:t>조건식</a:t>
            </a:r>
            <a:endParaRPr lang="ko-KR" altLang="en-US" sz="21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530138" y="3416300"/>
            <a:ext cx="5040312" cy="1441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좌측 그림의 명령문 수행 과정을 보여주는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529963" y="5001070"/>
            <a:ext cx="5040487" cy="3312667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a = </a:t>
            </a:r>
            <a:r>
              <a:rPr lang="en-US" altLang="ko-KR" sz="17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(input(“1 or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2 or 3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? = ”))</a:t>
            </a:r>
          </a:p>
          <a:p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print(“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1”)</a:t>
            </a:r>
          </a:p>
          <a:p>
            <a:r>
              <a:rPr lang="en-US" altLang="ko-KR" sz="1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a== 2</a:t>
            </a:r>
            <a:r>
              <a:rPr lang="ko-KR" altLang="en-US" sz="1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    print(“    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2-1”) </a:t>
            </a:r>
          </a:p>
          <a:p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    print(“    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2-2”)</a:t>
            </a:r>
          </a:p>
          <a:p>
            <a:r>
              <a:rPr lang="en-US" altLang="ko-KR" sz="1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elif a == 3 :</a:t>
            </a:r>
          </a:p>
          <a:p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    print(“    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3-1”)</a:t>
            </a:r>
          </a:p>
          <a:p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    print(“    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3-2”)</a:t>
            </a:r>
          </a:p>
          <a:p>
            <a:r>
              <a:rPr lang="en-US" altLang="ko-KR" sz="1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else :</a:t>
            </a:r>
          </a:p>
          <a:p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    print(“    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4-1”)</a:t>
            </a:r>
          </a:p>
          <a:p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    print(“    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4-2”)</a:t>
            </a:r>
          </a:p>
          <a:p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print(“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5”)</a:t>
            </a:r>
            <a:endParaRPr lang="ko-KR" altLang="en-US" sz="1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122525" y="8458200"/>
            <a:ext cx="2447997" cy="158343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실행 예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1 or 2 or 3 ? = 3</a:t>
            </a:r>
          </a:p>
          <a:p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    명령문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3-1</a:t>
            </a:r>
          </a:p>
          <a:p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    명령문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3-2</a:t>
            </a:r>
          </a:p>
          <a:p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5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530137" y="8458200"/>
            <a:ext cx="2447925" cy="158343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실행 예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1 or 2 or 3 ? = 2</a:t>
            </a:r>
          </a:p>
          <a:p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    명령문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2-1</a:t>
            </a:r>
          </a:p>
          <a:p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    명령문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2-2</a:t>
            </a:r>
          </a:p>
          <a:p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명령문 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68922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C00000"/>
                </a:solidFill>
                <a:latin typeface="+mn-ea"/>
              </a:rPr>
              <a:t>if-elif-else </a:t>
            </a:r>
            <a:r>
              <a:rPr lang="ko-KR" altLang="en-US" sz="3600" b="1" dirty="0">
                <a:solidFill>
                  <a:srgbClr val="C00000"/>
                </a:solidFill>
              </a:rPr>
              <a:t>문 </a:t>
            </a:r>
            <a:r>
              <a:rPr lang="en-US" altLang="ko-KR" sz="3600" b="1" dirty="0">
                <a:solidFill>
                  <a:srgbClr val="C00000"/>
                </a:solidFill>
              </a:rPr>
              <a:t>: </a:t>
            </a:r>
            <a:r>
              <a:rPr lang="en-US" altLang="ko-KR" sz="3600" b="1" dirty="0">
                <a:latin typeface="+mn-ea"/>
              </a:rPr>
              <a:t>“if/elif/else </a:t>
            </a:r>
            <a:r>
              <a:rPr lang="ko-KR" altLang="en-US" sz="3600" b="1" dirty="0" err="1">
                <a:latin typeface="+mn-ea"/>
              </a:rPr>
              <a:t>블록문</a:t>
            </a:r>
            <a:r>
              <a:rPr lang="en-US" altLang="ko-KR" sz="3600" b="1" dirty="0">
                <a:latin typeface="+mn-ea"/>
              </a:rPr>
              <a:t>” </a:t>
            </a:r>
            <a:r>
              <a:rPr lang="ko-KR" altLang="en-US" sz="3600" b="1" dirty="0">
                <a:latin typeface="+mn-ea"/>
              </a:rPr>
              <a:t>중 하나로 분기하여 실행한다</a:t>
            </a:r>
            <a:r>
              <a:rPr lang="en-US" altLang="ko-KR" sz="3600" b="1" dirty="0">
                <a:latin typeface="+mn-ea"/>
              </a:rPr>
              <a:t>.</a:t>
            </a:r>
            <a:endParaRPr lang="ko-KR" altLang="en-US" sz="3600" b="1" dirty="0"/>
          </a:p>
        </p:txBody>
      </p:sp>
      <p:pic>
        <p:nvPicPr>
          <p:cNvPr id="40" name="Picture 106" descr="입체아이콘-04">
            <a:extLst>
              <a:ext uri="{FF2B5EF4-FFF2-40B4-BE49-F238E27FC236}">
                <a16:creationId xmlns:a16="http://schemas.microsoft.com/office/drawing/2014/main" id="{69AFE0BE-55AF-4904-A69F-CFDF25182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35086" y="4857522"/>
            <a:ext cx="1806726" cy="90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CC4D8FA-E159-4F2D-8905-3C44DCCB69F4}"/>
              </a:ext>
            </a:extLst>
          </p:cNvPr>
          <p:cNvSpPr txBox="1"/>
          <p:nvPr/>
        </p:nvSpPr>
        <p:spPr>
          <a:xfrm>
            <a:off x="3637060" y="5006479"/>
            <a:ext cx="1059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if a &lt;= 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타원 44"/>
          <p:cNvSpPr>
            <a:spLocks noChangeAspect="1"/>
          </p:cNvSpPr>
          <p:nvPr/>
        </p:nvSpPr>
        <p:spPr>
          <a:xfrm>
            <a:off x="2015294" y="6294231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대구역</a:t>
            </a:r>
          </a:p>
        </p:txBody>
      </p:sp>
      <p:sp>
        <p:nvSpPr>
          <p:cNvPr id="46" name="타원 45"/>
          <p:cNvSpPr>
            <a:spLocks noChangeAspect="1"/>
          </p:cNvSpPr>
          <p:nvPr/>
        </p:nvSpPr>
        <p:spPr>
          <a:xfrm>
            <a:off x="5817487" y="3868560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100" b="1" dirty="0">
                <a:solidFill>
                  <a:schemeClr val="tx1"/>
                </a:solidFill>
              </a:rPr>
              <a:t>울산역</a:t>
            </a:r>
          </a:p>
        </p:txBody>
      </p:sp>
      <p:sp>
        <p:nvSpPr>
          <p:cNvPr id="47" name="타원 46"/>
          <p:cNvSpPr>
            <a:spLocks noChangeAspect="1"/>
          </p:cNvSpPr>
          <p:nvPr/>
        </p:nvSpPr>
        <p:spPr>
          <a:xfrm>
            <a:off x="9505555" y="6262112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부산역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>
            <a:cxnSpLocks/>
            <a:stCxn id="46" idx="6"/>
            <a:endCxn id="47" idx="2"/>
          </p:cNvCxnSpPr>
          <p:nvPr/>
        </p:nvCxnSpPr>
        <p:spPr>
          <a:xfrm>
            <a:off x="6969687" y="4408727"/>
            <a:ext cx="2535867" cy="2393552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stCxn id="45" idx="6"/>
            <a:endCxn id="46" idx="2"/>
          </p:cNvCxnSpPr>
          <p:nvPr/>
        </p:nvCxnSpPr>
        <p:spPr>
          <a:xfrm flipV="1">
            <a:off x="3167494" y="4408727"/>
            <a:ext cx="2649993" cy="2425671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375073" y="3344887"/>
            <a:ext cx="2037030" cy="657357"/>
          </a:xfrm>
          <a:prstGeom prst="rect">
            <a:avLst/>
          </a:prstGeom>
        </p:spPr>
        <p:txBody>
          <a:bodyPr wrap="none" lIns="163321" tIns="81660" rIns="163321" bIns="81660">
            <a:spAutoFit/>
          </a:bodyPr>
          <a:lstStyle/>
          <a:p>
            <a:pPr algn="ctr"/>
            <a:r>
              <a:rPr lang="en-US" altLang="ko-KR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ko-KR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+ 2</a:t>
            </a:r>
            <a:endParaRPr lang="ko-KR" altLang="en-US" sz="2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>
          <a:xfrm>
            <a:off x="5817977" y="8747274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청도역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>
            <a:cxnSpLocks/>
            <a:stCxn id="45" idx="6"/>
            <a:endCxn id="64" idx="2"/>
          </p:cNvCxnSpPr>
          <p:nvPr/>
        </p:nvCxnSpPr>
        <p:spPr>
          <a:xfrm>
            <a:off x="3167494" y="6834397"/>
            <a:ext cx="2650482" cy="245304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cxnSpLocks/>
            <a:stCxn id="64" idx="6"/>
            <a:endCxn id="47" idx="2"/>
          </p:cNvCxnSpPr>
          <p:nvPr/>
        </p:nvCxnSpPr>
        <p:spPr>
          <a:xfrm flipV="1">
            <a:off x="6970177" y="6802278"/>
            <a:ext cx="2535378" cy="248516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106" descr="입체아이콘-04">
            <a:extLst>
              <a:ext uri="{FF2B5EF4-FFF2-40B4-BE49-F238E27FC236}">
                <a16:creationId xmlns:a16="http://schemas.microsoft.com/office/drawing/2014/main" id="{69AFE0BE-55AF-4904-A69F-CFDF25182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28553" y="8274181"/>
            <a:ext cx="1806726" cy="90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CC4D8FA-E159-4F2D-8905-3C44DCCB69F4}"/>
              </a:ext>
            </a:extLst>
          </p:cNvPr>
          <p:cNvSpPr txBox="1"/>
          <p:nvPr/>
        </p:nvSpPr>
        <p:spPr>
          <a:xfrm>
            <a:off x="4112115" y="8423138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else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38658" y="8207048"/>
            <a:ext cx="1895966" cy="611191"/>
          </a:xfrm>
          <a:prstGeom prst="rect">
            <a:avLst/>
          </a:prstGeom>
        </p:spPr>
        <p:txBody>
          <a:bodyPr wrap="none" lIns="163321" tIns="81660" rIns="163321" bIns="81660">
            <a:spAutoFit/>
          </a:bodyPr>
          <a:lstStyle/>
          <a:p>
            <a:pPr algn="ctr"/>
            <a:r>
              <a:rPr lang="en-US" altLang="ko-KR" sz="29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a - 1</a:t>
            </a:r>
            <a:endParaRPr lang="ko-KR" altLang="en-US" sz="29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957676" y="7866953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994771" y="7866953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957676" y="8353157"/>
            <a:ext cx="1209944" cy="162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937879" y="8462482"/>
            <a:ext cx="1229743" cy="415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a</a:t>
            </a:r>
            <a:endParaRPr lang="ko-KR" altLang="en-US" sz="2000" dirty="0"/>
          </a:p>
        </p:txBody>
      </p:sp>
      <p:sp>
        <p:nvSpPr>
          <p:cNvPr id="83" name="직사각형 82"/>
          <p:cNvSpPr/>
          <p:nvPr/>
        </p:nvSpPr>
        <p:spPr>
          <a:xfrm>
            <a:off x="9447809" y="7866955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0484904" y="7866955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9447809" y="8353159"/>
            <a:ext cx="1209944" cy="162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9428012" y="8462484"/>
            <a:ext cx="1229743" cy="415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a</a:t>
            </a:r>
            <a:endParaRPr lang="ko-KR" altLang="en-US" sz="2000" dirty="0"/>
          </a:p>
        </p:txBody>
      </p:sp>
      <p:sp>
        <p:nvSpPr>
          <p:cNvPr id="36" name="타원 35"/>
          <p:cNvSpPr>
            <a:spLocks noChangeAspect="1"/>
          </p:cNvSpPr>
          <p:nvPr/>
        </p:nvSpPr>
        <p:spPr>
          <a:xfrm>
            <a:off x="5817977" y="6262112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합천역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45602" y="5754124"/>
            <a:ext cx="1895966" cy="611191"/>
          </a:xfrm>
          <a:prstGeom prst="rect">
            <a:avLst/>
          </a:prstGeom>
        </p:spPr>
        <p:txBody>
          <a:bodyPr wrap="none" lIns="163321" tIns="81660" rIns="163321" bIns="81660">
            <a:spAutoFit/>
          </a:bodyPr>
          <a:lstStyle/>
          <a:p>
            <a:pPr algn="ctr"/>
            <a:r>
              <a:rPr lang="en-US" altLang="ko-KR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a - 2</a:t>
            </a:r>
            <a:endParaRPr lang="ko-KR" altLang="en-US" sz="2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직선 연결선 41"/>
          <p:cNvCxnSpPr>
            <a:cxnSpLocks/>
            <a:stCxn id="45" idx="6"/>
            <a:endCxn id="36" idx="2"/>
          </p:cNvCxnSpPr>
          <p:nvPr/>
        </p:nvCxnSpPr>
        <p:spPr>
          <a:xfrm flipV="1">
            <a:off x="3167494" y="6802278"/>
            <a:ext cx="2650482" cy="32119"/>
          </a:xfrm>
          <a:prstGeom prst="line">
            <a:avLst/>
          </a:prstGeom>
          <a:ln w="57150">
            <a:solidFill>
              <a:srgbClr val="00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  <a:stCxn id="36" idx="6"/>
            <a:endCxn id="47" idx="2"/>
          </p:cNvCxnSpPr>
          <p:nvPr/>
        </p:nvCxnSpPr>
        <p:spPr>
          <a:xfrm>
            <a:off x="6970177" y="6802278"/>
            <a:ext cx="2535378" cy="0"/>
          </a:xfrm>
          <a:prstGeom prst="line">
            <a:avLst/>
          </a:prstGeom>
          <a:ln w="19050">
            <a:solidFill>
              <a:srgbClr val="00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106" descr="입체아이콘-04">
            <a:extLst>
              <a:ext uri="{FF2B5EF4-FFF2-40B4-BE49-F238E27FC236}">
                <a16:creationId xmlns:a16="http://schemas.microsoft.com/office/drawing/2014/main" id="{69AFE0BE-55AF-4904-A69F-CFDF25182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859019" y="6802338"/>
            <a:ext cx="1806726" cy="90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CC4D8FA-E159-4F2D-8905-3C44DCCB69F4}"/>
              </a:ext>
            </a:extLst>
          </p:cNvPr>
          <p:cNvSpPr txBox="1"/>
          <p:nvPr/>
        </p:nvSpPr>
        <p:spPr>
          <a:xfrm>
            <a:off x="4060993" y="6951295"/>
            <a:ext cx="1080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elif</a:t>
            </a:r>
            <a:r>
              <a:rPr lang="en-US" altLang="ko-KR" sz="1600" b="1" dirty="0">
                <a:solidFill>
                  <a:schemeClr val="bg1"/>
                </a:solidFill>
              </a:rPr>
              <a:t> a &gt; 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160811" y="7595663"/>
            <a:ext cx="742628" cy="6963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아래로 구부러진 화살표 56"/>
          <p:cNvSpPr/>
          <p:nvPr/>
        </p:nvSpPr>
        <p:spPr>
          <a:xfrm>
            <a:off x="954927" y="6794761"/>
            <a:ext cx="1645860" cy="763895"/>
          </a:xfrm>
          <a:prstGeom prst="curvedDownArrow">
            <a:avLst>
              <a:gd name="adj1" fmla="val 15363"/>
              <a:gd name="adj2" fmla="val 36855"/>
              <a:gd name="adj3" fmla="val 233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2530138" y="3416300"/>
            <a:ext cx="5040312" cy="1441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좌측 그림의 명령문 수행 과정을 보여주는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2529963" y="5001071"/>
            <a:ext cx="5040487" cy="3023742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a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출발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=”))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&lt;= 2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a = a + 2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elif a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5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a = a - 2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else :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a = a - 1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도착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=“, a)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5122525" y="8188770"/>
            <a:ext cx="2447997" cy="185286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예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출발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7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도착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5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2530137" y="8188770"/>
            <a:ext cx="2447925" cy="185286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예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출발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4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도착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3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310E7FC-4A04-4E2E-B993-B548C4346801}"/>
              </a:ext>
            </a:extLst>
          </p:cNvPr>
          <p:cNvGrpSpPr/>
          <p:nvPr/>
        </p:nvGrpSpPr>
        <p:grpSpPr>
          <a:xfrm>
            <a:off x="586833" y="7586945"/>
            <a:ext cx="854182" cy="875537"/>
            <a:chOff x="1332281" y="3902323"/>
            <a:chExt cx="854182" cy="875537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74B6CA50-307B-45E8-9740-F21E68B64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81" y="3902323"/>
              <a:ext cx="854182" cy="875537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3E00EC0-266F-4229-924F-D0E51BA3F98B}"/>
                </a:ext>
              </a:extLst>
            </p:cNvPr>
            <p:cNvSpPr txBox="1"/>
            <p:nvPr/>
          </p:nvSpPr>
          <p:spPr>
            <a:xfrm>
              <a:off x="1470312" y="3930419"/>
              <a:ext cx="597534" cy="718913"/>
            </a:xfrm>
            <a:prstGeom prst="rect">
              <a:avLst/>
            </a:prstGeom>
            <a:noFill/>
          </p:spPr>
          <p:txBody>
            <a:bodyPr wrap="none" lIns="163321" tIns="81660" rIns="163321" bIns="8166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4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6DACDD6-7E0F-4101-9A4D-240F2FA68F30}"/>
              </a:ext>
            </a:extLst>
          </p:cNvPr>
          <p:cNvGrpSpPr/>
          <p:nvPr/>
        </p:nvGrpSpPr>
        <p:grpSpPr>
          <a:xfrm>
            <a:off x="9605662" y="7480399"/>
            <a:ext cx="854182" cy="875537"/>
            <a:chOff x="1332281" y="3902323"/>
            <a:chExt cx="854182" cy="875537"/>
          </a:xfrm>
        </p:grpSpPr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C60C706C-1187-4517-8B3C-89CD7C4CC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81" y="3902323"/>
              <a:ext cx="854182" cy="875537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6FA7869-49C8-49BA-B10B-D61DD49EADB8}"/>
                </a:ext>
              </a:extLst>
            </p:cNvPr>
            <p:cNvSpPr txBox="1"/>
            <p:nvPr/>
          </p:nvSpPr>
          <p:spPr>
            <a:xfrm>
              <a:off x="1470312" y="3930419"/>
              <a:ext cx="597534" cy="718913"/>
            </a:xfrm>
            <a:prstGeom prst="rect">
              <a:avLst/>
            </a:prstGeom>
            <a:noFill/>
          </p:spPr>
          <p:txBody>
            <a:bodyPr wrap="none" lIns="163321" tIns="81660" rIns="163321" bIns="8166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16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C00000"/>
                </a:solidFill>
                <a:latin typeface="+mn-ea"/>
              </a:rPr>
              <a:t>if-elif-else </a:t>
            </a:r>
            <a:r>
              <a:rPr lang="ko-KR" altLang="en-US" sz="3600" b="1" dirty="0">
                <a:solidFill>
                  <a:srgbClr val="C00000"/>
                </a:solidFill>
              </a:rPr>
              <a:t>문 </a:t>
            </a:r>
            <a:r>
              <a:rPr lang="en-US" altLang="ko-KR" sz="3600" b="1" dirty="0">
                <a:solidFill>
                  <a:srgbClr val="C00000"/>
                </a:solidFill>
              </a:rPr>
              <a:t>: </a:t>
            </a:r>
            <a:r>
              <a:rPr lang="ko-KR" altLang="en-US" sz="3600" b="1" dirty="0">
                <a:latin typeface="+mn-ea"/>
              </a:rPr>
              <a:t>반복된 </a:t>
            </a:r>
            <a:r>
              <a:rPr lang="en-US" altLang="ko-KR" sz="3600" b="1" dirty="0">
                <a:latin typeface="+mn-ea"/>
              </a:rPr>
              <a:t>if </a:t>
            </a:r>
            <a:r>
              <a:rPr lang="ko-KR" altLang="en-US" sz="3600" b="1" dirty="0">
                <a:latin typeface="+mn-ea"/>
              </a:rPr>
              <a:t>문과의 비교</a:t>
            </a:r>
            <a:endParaRPr lang="ko-KR" altLang="en-US" sz="36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52699" y="3710326"/>
            <a:ext cx="4320381" cy="507082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if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a &lt;=2 :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   a = a + 2</a:t>
            </a:r>
          </a:p>
          <a:p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if a &gt; 5 :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   a = a - 2</a:t>
            </a:r>
          </a:p>
          <a:p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if 2&lt; a &lt;= 5 :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   a = a - 1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985347" y="3704927"/>
            <a:ext cx="4320381" cy="507082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if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a &lt;=2 :</a:t>
            </a:r>
          </a:p>
          <a:p>
            <a:pPr>
              <a:lnSpc>
                <a:spcPct val="125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   a = a + 2</a:t>
            </a:r>
          </a:p>
          <a:p>
            <a:pPr>
              <a:lnSpc>
                <a:spcPct val="125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elif a &gt; 5 :</a:t>
            </a:r>
          </a:p>
          <a:p>
            <a:pPr>
              <a:lnSpc>
                <a:spcPct val="125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   a = a - 2</a:t>
            </a:r>
          </a:p>
          <a:p>
            <a:pPr>
              <a:lnSpc>
                <a:spcPct val="125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else :</a:t>
            </a:r>
          </a:p>
          <a:p>
            <a:pPr>
              <a:lnSpc>
                <a:spcPct val="125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   a = a - 1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61211" y="5721151"/>
            <a:ext cx="9388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VS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내용 개체 틀 3"/>
          <p:cNvSpPr>
            <a:spLocks noGrp="1"/>
          </p:cNvSpPr>
          <p:nvPr>
            <p:ph sz="half" idx="4294967295"/>
          </p:nvPr>
        </p:nvSpPr>
        <p:spPr>
          <a:xfrm>
            <a:off x="1174256" y="9034720"/>
            <a:ext cx="10203965" cy="648272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</a:t>
            </a:r>
            <a:r>
              <a:rPr lang="en-US" altLang="ko-KR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-else </a:t>
            </a:r>
            <a:r>
              <a:rPr lang="ko-KR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여러 가지로 분기되는 복잡한 </a:t>
            </a:r>
            <a:r>
              <a:rPr lang="ko-KR" altLang="en-US" sz="2000" b="1" dirty="0" err="1"/>
              <a:t>조건식의</a:t>
            </a:r>
            <a:r>
              <a:rPr lang="ko-KR" altLang="en-US" sz="2000" b="1" dirty="0"/>
              <a:t> 상호 </a:t>
            </a:r>
            <a:r>
              <a:rPr lang="ko-KR" altLang="en-US" sz="2000" b="1" dirty="0" err="1"/>
              <a:t>배제성</a:t>
            </a:r>
            <a:r>
              <a:rPr lang="ko-KR" altLang="en-US" sz="2000" b="1" dirty="0"/>
              <a:t> 충족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530138" y="3416300"/>
            <a:ext cx="5040312" cy="1441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출발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화물량이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이하면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화물량을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증가시키고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5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초과면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감소시키며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그 외의 값은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감소시키는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529963" y="5001071"/>
            <a:ext cx="5040487" cy="3023742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a = </a:t>
            </a:r>
            <a:r>
              <a:rPr lang="en-US" altLang="ko-KR" sz="20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(input(“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출발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=”))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&lt;= 2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a = a + 2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elif a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5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a = a - 2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else :</a:t>
            </a: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a = a - 1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도착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=“, a)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122525" y="8188770"/>
            <a:ext cx="2447997" cy="185286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예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출발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7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도착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5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530137" y="8188770"/>
            <a:ext cx="2447925" cy="185286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예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출발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4</a:t>
            </a:r>
          </a:p>
          <a:p>
            <a:pPr>
              <a:lnSpc>
                <a:spcPct val="12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도착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3274035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</a:rPr>
              <a:t>학습 내용 </a:t>
            </a:r>
            <a:r>
              <a:rPr lang="en-US" altLang="ko-KR" sz="3600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중첩 </a:t>
            </a:r>
            <a:r>
              <a:rPr lang="en-US" altLang="ko-KR" dirty="0"/>
              <a:t>if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531367" y="2912840"/>
            <a:ext cx="11596781" cy="5327874"/>
            <a:chOff x="3531367" y="2942540"/>
            <a:chExt cx="11596781" cy="5082867"/>
          </a:xfrm>
        </p:grpSpPr>
        <p:sp>
          <p:nvSpPr>
            <p:cNvPr id="9" name="직사각형 8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2.1 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명제와 관계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논리 연산자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2.2  if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2.3  if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else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2.4  if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elif else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2.5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중첩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if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935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4294967295"/>
          </p:nvPr>
        </p:nvSpPr>
        <p:spPr>
          <a:xfrm>
            <a:off x="12529963" y="3486901"/>
            <a:ext cx="5040793" cy="4253617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b="1" dirty="0">
                <a:solidFill>
                  <a:srgbClr val="7030A0"/>
                </a:solidFill>
                <a:latin typeface="+mn-ea"/>
              </a:rPr>
              <a:t>기차표가 </a:t>
            </a:r>
            <a:r>
              <a:rPr lang="en-US" altLang="ko-KR" sz="1600" b="1" dirty="0">
                <a:solidFill>
                  <a:srgbClr val="7030A0"/>
                </a:solidFill>
                <a:latin typeface="+mn-ea"/>
              </a:rPr>
              <a:t>2 </a:t>
            </a:r>
            <a:r>
              <a:rPr lang="ko-KR" altLang="en-US" sz="1600" b="1" dirty="0">
                <a:solidFill>
                  <a:srgbClr val="7030A0"/>
                </a:solidFill>
                <a:latin typeface="+mn-ea"/>
              </a:rPr>
              <a:t>미만이면 광주행</a:t>
            </a:r>
            <a:r>
              <a:rPr lang="en-US" altLang="ko-KR" sz="1600" b="1" dirty="0">
                <a:solidFill>
                  <a:srgbClr val="7030A0"/>
                </a:solidFill>
                <a:latin typeface="+mn-ea"/>
              </a:rPr>
              <a:t>, 2</a:t>
            </a:r>
            <a:r>
              <a:rPr lang="ko-KR" altLang="en-US" sz="1600" b="1" dirty="0">
                <a:solidFill>
                  <a:srgbClr val="7030A0"/>
                </a:solidFill>
                <a:latin typeface="+mn-ea"/>
              </a:rPr>
              <a:t>이상이면 대구역을 도착 후 기차표가 </a:t>
            </a:r>
            <a:r>
              <a:rPr lang="en-US" altLang="ko-KR" sz="1600" b="1" dirty="0">
                <a:solidFill>
                  <a:srgbClr val="7030A0"/>
                </a:solidFill>
                <a:latin typeface="+mn-ea"/>
              </a:rPr>
              <a:t>3</a:t>
            </a:r>
            <a:r>
              <a:rPr lang="ko-KR" altLang="en-US" sz="1600" b="1" dirty="0">
                <a:solidFill>
                  <a:srgbClr val="7030A0"/>
                </a:solidFill>
                <a:latin typeface="+mn-ea"/>
              </a:rPr>
              <a:t>이상이면 울산역을 지나 </a:t>
            </a:r>
            <a:r>
              <a:rPr lang="ko-KR" altLang="en-US" sz="1600" b="1" dirty="0" err="1">
                <a:solidFill>
                  <a:srgbClr val="7030A0"/>
                </a:solidFill>
                <a:latin typeface="+mn-ea"/>
              </a:rPr>
              <a:t>부산역도착</a:t>
            </a:r>
            <a:r>
              <a:rPr lang="en-US" altLang="ko-KR" sz="1600" b="1" dirty="0">
                <a:solidFill>
                  <a:srgbClr val="7030A0"/>
                </a:solidFill>
                <a:latin typeface="+mn-ea"/>
              </a:rPr>
              <a:t>, 3</a:t>
            </a:r>
            <a:r>
              <a:rPr lang="ko-KR" altLang="en-US" sz="1600" b="1" dirty="0">
                <a:solidFill>
                  <a:srgbClr val="7030A0"/>
                </a:solidFill>
                <a:latin typeface="+mn-ea"/>
              </a:rPr>
              <a:t>미만이면 </a:t>
            </a:r>
            <a:r>
              <a:rPr lang="ko-KR" altLang="en-US" sz="1600" b="1" dirty="0" err="1">
                <a:solidFill>
                  <a:srgbClr val="7030A0"/>
                </a:solidFill>
                <a:latin typeface="+mn-ea"/>
              </a:rPr>
              <a:t>합천역을</a:t>
            </a:r>
            <a:r>
              <a:rPr lang="ko-KR" altLang="en-US" sz="1600" b="1" dirty="0">
                <a:solidFill>
                  <a:srgbClr val="7030A0"/>
                </a:solidFill>
                <a:latin typeface="+mn-ea"/>
              </a:rPr>
              <a:t> 지나 부산역을 도착하는 프로그램을 작성하라</a:t>
            </a:r>
            <a:r>
              <a:rPr lang="en-US" altLang="ko-KR" sz="1600" b="1" dirty="0">
                <a:solidFill>
                  <a:srgbClr val="7030A0"/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600" b="1" dirty="0">
                <a:latin typeface="+mn-ea"/>
              </a:rPr>
              <a:t>a = 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b="1" dirty="0">
                <a:latin typeface="+mn-ea"/>
              </a:rPr>
              <a:t>(input(“</a:t>
            </a:r>
            <a:r>
              <a:rPr lang="ko-KR" altLang="en-US" sz="1600" b="1" dirty="0">
                <a:latin typeface="+mn-ea"/>
              </a:rPr>
              <a:t>기차표</a:t>
            </a:r>
            <a:r>
              <a:rPr lang="en-US" altLang="ko-KR" sz="1600" b="1" dirty="0">
                <a:latin typeface="+mn-ea"/>
              </a:rPr>
              <a:t> =”))</a:t>
            </a:r>
          </a:p>
          <a:p>
            <a:pPr marL="0" indent="0">
              <a:buNone/>
            </a:pPr>
            <a:r>
              <a:rPr lang="en-US" altLang="ko-KR" sz="1600" b="1" dirty="0">
                <a:latin typeface="+mn-ea"/>
              </a:rPr>
              <a:t>print(“</a:t>
            </a:r>
            <a:r>
              <a:rPr lang="ko-KR" altLang="en-US" sz="1600" b="1" dirty="0">
                <a:latin typeface="+mn-ea"/>
              </a:rPr>
              <a:t>대전역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출발</a:t>
            </a:r>
            <a:r>
              <a:rPr lang="en-US" altLang="ko-KR" sz="1600" b="1" dirty="0">
                <a:latin typeface="+mn-ea"/>
              </a:rPr>
              <a:t>”)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&gt;= 2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ko-KR" sz="1600" b="1" dirty="0">
                <a:latin typeface="+mn-ea"/>
              </a:rPr>
              <a:t>    print(“</a:t>
            </a:r>
            <a:r>
              <a:rPr lang="ko-KR" altLang="en-US" sz="1600" b="1" dirty="0">
                <a:latin typeface="+mn-ea"/>
              </a:rPr>
              <a:t>대구역 도착</a:t>
            </a:r>
            <a:r>
              <a:rPr lang="en-US" altLang="ko-KR" sz="1600" b="1" dirty="0">
                <a:latin typeface="+mn-ea"/>
              </a:rPr>
              <a:t>”)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if a &gt;= 3:</a:t>
            </a:r>
          </a:p>
          <a:p>
            <a:pPr marL="0" indent="0">
              <a:buNone/>
            </a:pPr>
            <a:r>
              <a:rPr lang="en-US" altLang="ko-KR" sz="1600" b="1" dirty="0">
                <a:latin typeface="+mn-ea"/>
              </a:rPr>
              <a:t>        print(“</a:t>
            </a:r>
            <a:r>
              <a:rPr lang="ko-KR" altLang="en-US" sz="1600" b="1" dirty="0">
                <a:latin typeface="+mn-ea"/>
              </a:rPr>
              <a:t>울산역 도착</a:t>
            </a:r>
            <a:r>
              <a:rPr lang="en-US" altLang="ko-KR" sz="1600" b="1" dirty="0">
                <a:latin typeface="+mn-ea"/>
              </a:rPr>
              <a:t>”)</a:t>
            </a:r>
          </a:p>
          <a:p>
            <a:pPr marL="0" indent="0">
              <a:buNone/>
            </a:pPr>
            <a:r>
              <a:rPr lang="en-US" altLang="ko-KR" sz="1600" b="1" dirty="0">
                <a:latin typeface="+mn-ea"/>
              </a:rPr>
              <a:t>    </a:t>
            </a: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else:</a:t>
            </a:r>
          </a:p>
          <a:p>
            <a:pPr marL="0" indent="0">
              <a:buNone/>
            </a:pPr>
            <a:r>
              <a:rPr lang="en-US" altLang="ko-KR" sz="1600" b="1" dirty="0">
                <a:latin typeface="+mn-ea"/>
              </a:rPr>
              <a:t>        print(“</a:t>
            </a:r>
            <a:r>
              <a:rPr lang="ko-KR" altLang="en-US" sz="1600" b="1" dirty="0" err="1">
                <a:latin typeface="+mn-ea"/>
              </a:rPr>
              <a:t>합천역</a:t>
            </a:r>
            <a:r>
              <a:rPr lang="ko-KR" altLang="en-US" sz="1600" b="1" dirty="0">
                <a:latin typeface="+mn-ea"/>
              </a:rPr>
              <a:t> 도착</a:t>
            </a:r>
            <a:r>
              <a:rPr lang="en-US" altLang="ko-KR" sz="1600" b="1" dirty="0">
                <a:latin typeface="+mn-ea"/>
              </a:rPr>
              <a:t>”)        </a:t>
            </a:r>
          </a:p>
          <a:p>
            <a:pPr marL="0" indent="0">
              <a:buNone/>
            </a:pPr>
            <a:r>
              <a:rPr lang="en-US" altLang="ko-KR" sz="1600" b="1" dirty="0">
                <a:latin typeface="+mn-ea"/>
              </a:rPr>
              <a:t>    print(“</a:t>
            </a:r>
            <a:r>
              <a:rPr lang="ko-KR" altLang="en-US" sz="1600" b="1" dirty="0">
                <a:latin typeface="+mn-ea"/>
              </a:rPr>
              <a:t>부산역 도착</a:t>
            </a:r>
            <a:r>
              <a:rPr lang="en-US" altLang="ko-KR" sz="1600" b="1" dirty="0">
                <a:latin typeface="+mn-ea"/>
              </a:rPr>
              <a:t>”)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else :</a:t>
            </a:r>
          </a:p>
          <a:p>
            <a:pPr marL="0" indent="0">
              <a:buNone/>
            </a:pPr>
            <a:r>
              <a:rPr lang="en-US" altLang="ko-KR" sz="1600" b="1" dirty="0">
                <a:latin typeface="+mn-ea"/>
              </a:rPr>
              <a:t>    print(“</a:t>
            </a:r>
            <a:r>
              <a:rPr lang="ko-KR" altLang="en-US" sz="1600" b="1" dirty="0">
                <a:latin typeface="+mn-ea"/>
              </a:rPr>
              <a:t>광주역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도착</a:t>
            </a:r>
            <a:r>
              <a:rPr lang="en-US" altLang="ko-KR" sz="1600" b="1" dirty="0">
                <a:latin typeface="+mn-ea"/>
              </a:rPr>
              <a:t>”)</a:t>
            </a:r>
          </a:p>
          <a:p>
            <a:pPr marL="0" indent="0">
              <a:buNone/>
            </a:pPr>
            <a:endParaRPr lang="en-US" altLang="ko-KR" sz="1600" b="1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4294967295"/>
          </p:nvPr>
        </p:nvSpPr>
        <p:spPr>
          <a:xfrm>
            <a:off x="12531160" y="7895588"/>
            <a:ext cx="2446904" cy="207403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# </a:t>
            </a:r>
            <a:r>
              <a:rPr lang="ko-KR" altLang="en-US" sz="2000" b="1" dirty="0">
                <a:latin typeface="+mn-ea"/>
              </a:rPr>
              <a:t>실행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예 </a:t>
            </a:r>
            <a:r>
              <a:rPr lang="en-US" altLang="ko-KR" sz="2000" b="1" dirty="0">
                <a:latin typeface="+mn-ea"/>
              </a:rPr>
              <a:t>1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기차표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= 2</a:t>
            </a:r>
          </a:p>
          <a:p>
            <a:pPr marL="0" indent="0">
              <a:buNone/>
            </a:pPr>
            <a:r>
              <a:rPr lang="ko-KR" altLang="en-US" sz="2000" b="1" dirty="0">
                <a:latin typeface="+mn-ea"/>
              </a:rPr>
              <a:t>대전역 출발</a:t>
            </a: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+mn-ea"/>
              </a:rPr>
              <a:t>대구역 도착</a:t>
            </a: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r>
              <a:rPr lang="ko-KR" altLang="en-US" sz="2000" b="1" dirty="0" err="1">
                <a:latin typeface="+mn-ea"/>
              </a:rPr>
              <a:t>합천역</a:t>
            </a:r>
            <a:r>
              <a:rPr lang="ko-KR" altLang="en-US" sz="2000" b="1" dirty="0">
                <a:latin typeface="+mn-ea"/>
              </a:rPr>
              <a:t> 도착</a:t>
            </a: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+mn-ea"/>
              </a:rPr>
              <a:t>부산역 도착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600" b="1" dirty="0">
                <a:solidFill>
                  <a:srgbClr val="C00000"/>
                </a:solidFill>
                <a:latin typeface="+mn-ea"/>
              </a:rPr>
              <a:t>중첩 </a:t>
            </a:r>
            <a:r>
              <a:rPr lang="en-US" altLang="ko-KR" sz="3600" b="1" dirty="0">
                <a:solidFill>
                  <a:srgbClr val="C00000"/>
                </a:solidFill>
                <a:latin typeface="+mn-ea"/>
              </a:rPr>
              <a:t>if </a:t>
            </a:r>
            <a:r>
              <a:rPr lang="ko-KR" altLang="en-US" sz="3600" b="1" dirty="0">
                <a:solidFill>
                  <a:srgbClr val="C00000"/>
                </a:solidFill>
              </a:rPr>
              <a:t>문 </a:t>
            </a:r>
            <a:r>
              <a:rPr lang="en-US" altLang="ko-KR" sz="3600" b="1" dirty="0">
                <a:solidFill>
                  <a:srgbClr val="C00000"/>
                </a:solidFill>
              </a:rPr>
              <a:t>: </a:t>
            </a:r>
            <a:r>
              <a:rPr lang="ko-KR" altLang="en-US" sz="3600" b="1" dirty="0"/>
              <a:t>조건문 안에서 조건문을 실행해야 하는 경우에 사용한다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56B026-D0A2-4DFF-BA5E-532FFE591E6D}"/>
              </a:ext>
            </a:extLst>
          </p:cNvPr>
          <p:cNvGrpSpPr/>
          <p:nvPr/>
        </p:nvGrpSpPr>
        <p:grpSpPr>
          <a:xfrm>
            <a:off x="3090389" y="4713041"/>
            <a:ext cx="1806726" cy="905155"/>
            <a:chOff x="1565339" y="4622650"/>
            <a:chExt cx="1129008" cy="603251"/>
          </a:xfrm>
        </p:grpSpPr>
        <p:pic>
          <p:nvPicPr>
            <p:cNvPr id="32" name="Picture 106" descr="입체아이콘-04">
              <a:extLst>
                <a:ext uri="{FF2B5EF4-FFF2-40B4-BE49-F238E27FC236}">
                  <a16:creationId xmlns:a16="http://schemas.microsoft.com/office/drawing/2014/main" id="{69AFE0BE-55AF-4904-A69F-CFDF25182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1565339" y="4622650"/>
              <a:ext cx="1129008" cy="603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CC4D8FA-E159-4F2D-8905-3C44DCCB69F4}"/>
                </a:ext>
              </a:extLst>
            </p:cNvPr>
            <p:cNvSpPr txBox="1"/>
            <p:nvPr/>
          </p:nvSpPr>
          <p:spPr>
            <a:xfrm>
              <a:off x="1700317" y="4732871"/>
              <a:ext cx="732446" cy="246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</a:rPr>
                <a:t>if a &gt;= 2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타원 36"/>
          <p:cNvSpPr>
            <a:spLocks noChangeAspect="1"/>
          </p:cNvSpPr>
          <p:nvPr/>
        </p:nvSpPr>
        <p:spPr>
          <a:xfrm>
            <a:off x="1948751" y="6084975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대전역</a:t>
            </a:r>
          </a:p>
        </p:txBody>
      </p:sp>
      <p:sp>
        <p:nvSpPr>
          <p:cNvPr id="38" name="타원 37"/>
          <p:cNvSpPr>
            <a:spLocks noChangeAspect="1"/>
          </p:cNvSpPr>
          <p:nvPr/>
        </p:nvSpPr>
        <p:spPr>
          <a:xfrm>
            <a:off x="4638366" y="4464295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대구역</a:t>
            </a:r>
          </a:p>
        </p:txBody>
      </p:sp>
      <p:sp>
        <p:nvSpPr>
          <p:cNvPr id="39" name="타원 38"/>
          <p:cNvSpPr>
            <a:spLocks noChangeAspect="1"/>
          </p:cNvSpPr>
          <p:nvPr/>
        </p:nvSpPr>
        <p:spPr>
          <a:xfrm>
            <a:off x="6943022" y="3383842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울산역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stCxn id="38" idx="6"/>
            <a:endCxn id="39" idx="2"/>
          </p:cNvCxnSpPr>
          <p:nvPr/>
        </p:nvCxnSpPr>
        <p:spPr>
          <a:xfrm flipV="1">
            <a:off x="5790566" y="3924008"/>
            <a:ext cx="1152456" cy="1080453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8" idx="6"/>
            <a:endCxn id="72" idx="2"/>
          </p:cNvCxnSpPr>
          <p:nvPr/>
        </p:nvCxnSpPr>
        <p:spPr>
          <a:xfrm>
            <a:off x="5790566" y="5004462"/>
            <a:ext cx="1152456" cy="108057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1872779" y="7558861"/>
            <a:ext cx="1229743" cy="1011168"/>
            <a:chOff x="971521" y="4760288"/>
            <a:chExt cx="768456" cy="673903"/>
          </a:xfrm>
        </p:grpSpPr>
        <p:sp>
          <p:nvSpPr>
            <p:cNvPr id="45" name="직사각형 44"/>
            <p:cNvSpPr/>
            <p:nvPr/>
          </p:nvSpPr>
          <p:spPr>
            <a:xfrm>
              <a:off x="983892" y="4760288"/>
              <a:ext cx="108012" cy="3240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631964" y="4760290"/>
              <a:ext cx="108012" cy="3240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83892" y="5084328"/>
              <a:ext cx="756084" cy="1080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71521" y="5157192"/>
              <a:ext cx="7684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/>
                <a:t>a</a:t>
              </a:r>
              <a:endParaRPr lang="ko-KR" altLang="en-US" sz="2000" dirty="0"/>
            </a:p>
          </p:txBody>
        </p:sp>
      </p:grpSp>
      <p:sp>
        <p:nvSpPr>
          <p:cNvPr id="65" name="타원 64"/>
          <p:cNvSpPr>
            <a:spLocks noChangeAspect="1"/>
          </p:cNvSpPr>
          <p:nvPr/>
        </p:nvSpPr>
        <p:spPr>
          <a:xfrm>
            <a:off x="9516090" y="4464295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부산역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9515962" y="5938180"/>
            <a:ext cx="1229743" cy="1011168"/>
            <a:chOff x="971521" y="4760288"/>
            <a:chExt cx="768456" cy="673903"/>
          </a:xfrm>
        </p:grpSpPr>
        <p:sp>
          <p:nvSpPr>
            <p:cNvPr id="67" name="직사각형 66"/>
            <p:cNvSpPr/>
            <p:nvPr/>
          </p:nvSpPr>
          <p:spPr>
            <a:xfrm>
              <a:off x="983892" y="4760288"/>
              <a:ext cx="108012" cy="3240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631964" y="4760290"/>
              <a:ext cx="108012" cy="3240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983892" y="5084328"/>
              <a:ext cx="756084" cy="1080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971521" y="5157192"/>
              <a:ext cx="7684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/>
                <a:t>a</a:t>
              </a:r>
              <a:endParaRPr lang="ko-KR" altLang="en-US" sz="2000" dirty="0"/>
            </a:p>
          </p:txBody>
        </p:sp>
      </p:grpSp>
      <p:sp>
        <p:nvSpPr>
          <p:cNvPr id="70" name="타원 69"/>
          <p:cNvSpPr>
            <a:spLocks noChangeAspect="1"/>
          </p:cNvSpPr>
          <p:nvPr/>
        </p:nvSpPr>
        <p:spPr>
          <a:xfrm>
            <a:off x="4647377" y="7813700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100" b="1" dirty="0">
                <a:solidFill>
                  <a:schemeClr val="tx1"/>
                </a:solidFill>
              </a:rPr>
              <a:t>광주역</a:t>
            </a:r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6943022" y="5544868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합천역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>
            <a:stCxn id="37" idx="6"/>
            <a:endCxn id="38" idx="2"/>
          </p:cNvCxnSpPr>
          <p:nvPr/>
        </p:nvCxnSpPr>
        <p:spPr>
          <a:xfrm flipV="1">
            <a:off x="3100951" y="5004461"/>
            <a:ext cx="1537416" cy="162068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37" idx="6"/>
            <a:endCxn id="70" idx="2"/>
          </p:cNvCxnSpPr>
          <p:nvPr/>
        </p:nvCxnSpPr>
        <p:spPr>
          <a:xfrm>
            <a:off x="3100952" y="6625142"/>
            <a:ext cx="1546427" cy="172872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556B026-D0A2-4DFF-BA5E-532FFE591E6D}"/>
              </a:ext>
            </a:extLst>
          </p:cNvPr>
          <p:cNvGrpSpPr/>
          <p:nvPr/>
        </p:nvGrpSpPr>
        <p:grpSpPr>
          <a:xfrm>
            <a:off x="5473178" y="3447848"/>
            <a:ext cx="1806726" cy="905155"/>
            <a:chOff x="1686171" y="4499528"/>
            <a:chExt cx="1129008" cy="603251"/>
          </a:xfrm>
        </p:grpSpPr>
        <p:pic>
          <p:nvPicPr>
            <p:cNvPr id="77" name="Picture 106" descr="입체아이콘-04">
              <a:extLst>
                <a:ext uri="{FF2B5EF4-FFF2-40B4-BE49-F238E27FC236}">
                  <a16:creationId xmlns:a16="http://schemas.microsoft.com/office/drawing/2014/main" id="{69AFE0BE-55AF-4904-A69F-CFDF25182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1686171" y="4499528"/>
              <a:ext cx="1129008" cy="603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CC4D8FA-E159-4F2D-8905-3C44DCCB69F4}"/>
                </a:ext>
              </a:extLst>
            </p:cNvPr>
            <p:cNvSpPr txBox="1"/>
            <p:nvPr/>
          </p:nvSpPr>
          <p:spPr>
            <a:xfrm>
              <a:off x="1821148" y="4609750"/>
              <a:ext cx="732446" cy="246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</a:rPr>
                <a:t>if a &gt;= 3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직선 연결선 87"/>
          <p:cNvCxnSpPr>
            <a:stCxn id="39" idx="6"/>
            <a:endCxn id="65" idx="2"/>
          </p:cNvCxnSpPr>
          <p:nvPr/>
        </p:nvCxnSpPr>
        <p:spPr>
          <a:xfrm>
            <a:off x="8095223" y="3924008"/>
            <a:ext cx="1420867" cy="1080453"/>
          </a:xfrm>
          <a:prstGeom prst="line">
            <a:avLst/>
          </a:prstGeom>
          <a:ln w="57150">
            <a:solidFill>
              <a:srgbClr val="3333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2" idx="6"/>
            <a:endCxn id="65" idx="2"/>
          </p:cNvCxnSpPr>
          <p:nvPr/>
        </p:nvCxnSpPr>
        <p:spPr>
          <a:xfrm flipV="1">
            <a:off x="8095223" y="5004462"/>
            <a:ext cx="1420867" cy="1080573"/>
          </a:xfrm>
          <a:prstGeom prst="line">
            <a:avLst/>
          </a:prstGeom>
          <a:ln w="57150">
            <a:solidFill>
              <a:srgbClr val="3333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90205" y="7092246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7927300" y="7092246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6890205" y="7578450"/>
            <a:ext cx="1209944" cy="162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870408" y="7687775"/>
            <a:ext cx="1229743" cy="415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a</a:t>
            </a:r>
            <a:endParaRPr lang="ko-KR" altLang="en-US" sz="20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6B8F8A4-ACE2-40C6-BAE2-DD652FD7F07B}"/>
              </a:ext>
            </a:extLst>
          </p:cNvPr>
          <p:cNvGrpSpPr/>
          <p:nvPr/>
        </p:nvGrpSpPr>
        <p:grpSpPr>
          <a:xfrm>
            <a:off x="5473179" y="5937174"/>
            <a:ext cx="1806726" cy="905153"/>
            <a:chOff x="1781300" y="4457563"/>
            <a:chExt cx="1129008" cy="603250"/>
          </a:xfrm>
        </p:grpSpPr>
        <p:pic>
          <p:nvPicPr>
            <p:cNvPr id="80" name="Picture 106" descr="입체아이콘-04">
              <a:extLst>
                <a:ext uri="{FF2B5EF4-FFF2-40B4-BE49-F238E27FC236}">
                  <a16:creationId xmlns:a16="http://schemas.microsoft.com/office/drawing/2014/main" id="{F9BE5F1E-670A-4122-A6F9-C4920A1A5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1781300" y="4457563"/>
              <a:ext cx="1129008" cy="6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46E6E8E-44D4-4B8B-ABA5-015AC1000C4E}"/>
                </a:ext>
              </a:extLst>
            </p:cNvPr>
            <p:cNvSpPr txBox="1"/>
            <p:nvPr/>
          </p:nvSpPr>
          <p:spPr>
            <a:xfrm>
              <a:off x="2081747" y="4551455"/>
              <a:ext cx="409897" cy="266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else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4558562" y="9246499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5595657" y="9246499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4558562" y="9732703"/>
            <a:ext cx="1209944" cy="162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4538765" y="9842028"/>
            <a:ext cx="1229743" cy="415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a</a:t>
            </a:r>
            <a:endParaRPr lang="ko-KR" altLang="en-US" sz="20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B8F8A4-ACE2-40C6-BAE2-DD652FD7F07B}"/>
              </a:ext>
            </a:extLst>
          </p:cNvPr>
          <p:cNvGrpSpPr/>
          <p:nvPr/>
        </p:nvGrpSpPr>
        <p:grpSpPr>
          <a:xfrm>
            <a:off x="3024907" y="7984347"/>
            <a:ext cx="1806726" cy="905153"/>
            <a:chOff x="1714676" y="4309836"/>
            <a:chExt cx="1129008" cy="603250"/>
          </a:xfrm>
        </p:grpSpPr>
        <p:pic>
          <p:nvPicPr>
            <p:cNvPr id="35" name="Picture 106" descr="입체아이콘-04">
              <a:extLst>
                <a:ext uri="{FF2B5EF4-FFF2-40B4-BE49-F238E27FC236}">
                  <a16:creationId xmlns:a16="http://schemas.microsoft.com/office/drawing/2014/main" id="{F9BE5F1E-670A-4122-A6F9-C4920A1A5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1714676" y="4309836"/>
              <a:ext cx="1129008" cy="6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46E6E8E-44D4-4B8B-ABA5-015AC1000C4E}"/>
                </a:ext>
              </a:extLst>
            </p:cNvPr>
            <p:cNvSpPr txBox="1"/>
            <p:nvPr/>
          </p:nvSpPr>
          <p:spPr>
            <a:xfrm>
              <a:off x="1993496" y="4406052"/>
              <a:ext cx="409897" cy="266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else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타원 58"/>
          <p:cNvSpPr/>
          <p:nvPr/>
        </p:nvSpPr>
        <p:spPr>
          <a:xfrm>
            <a:off x="2138263" y="7305327"/>
            <a:ext cx="742628" cy="6963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9771111" y="5672915"/>
            <a:ext cx="742628" cy="6963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내용 개체 틀 6"/>
          <p:cNvSpPr>
            <a:spLocks noGrp="1"/>
          </p:cNvSpPr>
          <p:nvPr>
            <p:ph sz="half" idx="4294967295"/>
          </p:nvPr>
        </p:nvSpPr>
        <p:spPr>
          <a:xfrm>
            <a:off x="15122251" y="7881391"/>
            <a:ext cx="2446904" cy="207403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# </a:t>
            </a:r>
            <a:r>
              <a:rPr lang="ko-KR" altLang="en-US" sz="2000" b="1" dirty="0">
                <a:latin typeface="+mn-ea"/>
              </a:rPr>
              <a:t>실행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예 </a:t>
            </a:r>
            <a:r>
              <a:rPr lang="en-US" altLang="ko-KR" sz="2000" b="1" dirty="0">
                <a:latin typeface="+mn-ea"/>
              </a:rPr>
              <a:t>2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기차표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= 3</a:t>
            </a:r>
          </a:p>
          <a:p>
            <a:pPr marL="0" indent="0">
              <a:buNone/>
            </a:pPr>
            <a:r>
              <a:rPr lang="ko-KR" altLang="en-US" sz="2000" b="1" dirty="0">
                <a:latin typeface="+mn-ea"/>
              </a:rPr>
              <a:t>대전역 출발</a:t>
            </a: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+mn-ea"/>
              </a:rPr>
              <a:t>대구역 도착</a:t>
            </a: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+mn-ea"/>
              </a:rPr>
              <a:t>울산역 도착</a:t>
            </a: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+mn-ea"/>
              </a:rPr>
              <a:t>부산역 도착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42103FB-1D1F-455A-95BE-8A07E23B5357}"/>
              </a:ext>
            </a:extLst>
          </p:cNvPr>
          <p:cNvGrpSpPr/>
          <p:nvPr/>
        </p:nvGrpSpPr>
        <p:grpSpPr>
          <a:xfrm>
            <a:off x="7082557" y="6718720"/>
            <a:ext cx="854182" cy="875537"/>
            <a:chOff x="1332281" y="3902323"/>
            <a:chExt cx="854182" cy="875537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8ECEB9F6-AC7D-48A4-9A79-0F27E4C2B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81" y="3902323"/>
              <a:ext cx="854182" cy="87553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5AD949-3484-4EF1-BB4A-0298E2FFCA3B}"/>
                </a:ext>
              </a:extLst>
            </p:cNvPr>
            <p:cNvSpPr txBox="1"/>
            <p:nvPr/>
          </p:nvSpPr>
          <p:spPr>
            <a:xfrm>
              <a:off x="1470312" y="3930419"/>
              <a:ext cx="597534" cy="718913"/>
            </a:xfrm>
            <a:prstGeom prst="rect">
              <a:avLst/>
            </a:prstGeom>
            <a:noFill/>
          </p:spPr>
          <p:txBody>
            <a:bodyPr wrap="none" lIns="163321" tIns="81660" rIns="163321" bIns="8166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2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6F62B0D-7C19-4DCF-9F45-BD557F0E55CA}"/>
              </a:ext>
            </a:extLst>
          </p:cNvPr>
          <p:cNvGrpSpPr/>
          <p:nvPr/>
        </p:nvGrpSpPr>
        <p:grpSpPr>
          <a:xfrm>
            <a:off x="4741473" y="8886821"/>
            <a:ext cx="854182" cy="875537"/>
            <a:chOff x="1332281" y="3902323"/>
            <a:chExt cx="854182" cy="875537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6AC24355-2498-4FF9-94AA-0DAF24E79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81" y="3902323"/>
              <a:ext cx="854182" cy="87553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9DEA854-D5B8-4040-9BF4-234450EB32C3}"/>
                </a:ext>
              </a:extLst>
            </p:cNvPr>
            <p:cNvSpPr txBox="1"/>
            <p:nvPr/>
          </p:nvSpPr>
          <p:spPr>
            <a:xfrm>
              <a:off x="1470312" y="3930419"/>
              <a:ext cx="597534" cy="718913"/>
            </a:xfrm>
            <a:prstGeom prst="rect">
              <a:avLst/>
            </a:prstGeom>
            <a:noFill/>
          </p:spPr>
          <p:txBody>
            <a:bodyPr wrap="none" lIns="163321" tIns="81660" rIns="163321" bIns="8166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94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내용 개체 틀 2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54826992"/>
              </p:ext>
            </p:extLst>
          </p:nvPr>
        </p:nvGraphicFramePr>
        <p:xfrm>
          <a:off x="3672979" y="3422353"/>
          <a:ext cx="5041436" cy="633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640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640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i="0" u="none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2400" b="1" i="0" u="none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b="1" i="0" u="non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조건식</a:t>
                      </a:r>
                      <a:r>
                        <a:rPr lang="ko-KR" altLang="en-US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:</a:t>
                      </a:r>
                      <a:endParaRPr lang="ko-KR" altLang="en-US" sz="2400" b="1" i="0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6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…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6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if </a:t>
                      </a:r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조건식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2 :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6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54017" marB="54017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명령어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…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6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  else</a:t>
                      </a:r>
                      <a:r>
                        <a:rPr lang="en-US" altLang="ko-KR" sz="2400" b="1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:</a:t>
                      </a:r>
                      <a:endParaRPr lang="en-US" altLang="ko-KR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6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명령어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…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640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명령문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sz="half" idx="4294967295"/>
          </p:nvPr>
        </p:nvSpPr>
        <p:spPr>
          <a:xfrm>
            <a:off x="12529963" y="3486902"/>
            <a:ext cx="5040793" cy="381842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a = input(“</a:t>
            </a:r>
            <a:r>
              <a:rPr lang="ko-KR" altLang="en-US" sz="2000" b="1" dirty="0">
                <a:latin typeface="+mn-ea"/>
              </a:rPr>
              <a:t>부산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광주</a:t>
            </a:r>
            <a:r>
              <a:rPr lang="en-US" altLang="ko-KR" sz="2000" b="1" dirty="0">
                <a:latin typeface="+mn-ea"/>
              </a:rPr>
              <a:t>? = ”)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print(“</a:t>
            </a:r>
            <a:r>
              <a:rPr lang="ko-KR" altLang="en-US" sz="2000" b="1" dirty="0">
                <a:latin typeface="+mn-ea"/>
              </a:rPr>
              <a:t>명령문 </a:t>
            </a:r>
            <a:r>
              <a:rPr lang="en-US" altLang="ko-KR" sz="2000" b="1" dirty="0">
                <a:latin typeface="+mn-ea"/>
              </a:rPr>
              <a:t>1”)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 == “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부산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    b = input(“</a:t>
            </a:r>
            <a:r>
              <a:rPr lang="ko-KR" altLang="en-US" sz="2000" b="1" dirty="0">
                <a:latin typeface="+mn-ea"/>
              </a:rPr>
              <a:t>직행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완행 </a:t>
            </a:r>
            <a:r>
              <a:rPr lang="en-US" altLang="ko-KR" sz="2000" b="1" dirty="0">
                <a:latin typeface="+mn-ea"/>
              </a:rPr>
              <a:t>? =“)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    print(“</a:t>
            </a:r>
            <a:r>
              <a:rPr lang="ko-KR" altLang="en-US" sz="2000" b="1" dirty="0">
                <a:latin typeface="+mn-ea"/>
              </a:rPr>
              <a:t>명령문 </a:t>
            </a:r>
            <a:r>
              <a:rPr lang="en-US" altLang="ko-KR" sz="2000" b="1" dirty="0">
                <a:latin typeface="+mn-ea"/>
              </a:rPr>
              <a:t>2”)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if b == “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완행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 : 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        print(“</a:t>
            </a:r>
            <a:r>
              <a:rPr lang="ko-KR" altLang="en-US" sz="2000" b="1" dirty="0">
                <a:latin typeface="+mn-ea"/>
              </a:rPr>
              <a:t>명령문 </a:t>
            </a:r>
            <a:r>
              <a:rPr lang="en-US" altLang="ko-KR" sz="2000" b="1" dirty="0">
                <a:latin typeface="+mn-ea"/>
              </a:rPr>
              <a:t>3”)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else :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        print(“</a:t>
            </a:r>
            <a:r>
              <a:rPr lang="ko-KR" altLang="en-US" sz="2000" b="1" dirty="0">
                <a:latin typeface="+mn-ea"/>
              </a:rPr>
              <a:t>명령문 </a:t>
            </a:r>
            <a:r>
              <a:rPr lang="en-US" altLang="ko-KR" sz="2000" b="1" dirty="0">
                <a:latin typeface="+mn-ea"/>
              </a:rPr>
              <a:t>4”)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print(“</a:t>
            </a:r>
            <a:r>
              <a:rPr lang="ko-KR" altLang="en-US" sz="2000" b="1" dirty="0">
                <a:latin typeface="+mn-ea"/>
              </a:rPr>
              <a:t>명령문 </a:t>
            </a:r>
            <a:r>
              <a:rPr lang="en-US" altLang="ko-KR" sz="2000" b="1" dirty="0">
                <a:latin typeface="+mn-ea"/>
              </a:rPr>
              <a:t>5”)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4294967295"/>
          </p:nvPr>
        </p:nvSpPr>
        <p:spPr>
          <a:xfrm>
            <a:off x="12531160" y="7476923"/>
            <a:ext cx="2446904" cy="2523293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>
                <a:latin typeface="+mn-ea"/>
              </a:rPr>
              <a:t># </a:t>
            </a:r>
            <a:r>
              <a:rPr lang="ko-KR" altLang="en-US" sz="1800" b="1" dirty="0">
                <a:latin typeface="+mn-ea"/>
              </a:rPr>
              <a:t>실행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예 </a:t>
            </a:r>
            <a:r>
              <a:rPr lang="en-US" altLang="ko-KR" sz="1800" b="1" dirty="0">
                <a:latin typeface="+mn-ea"/>
              </a:rPr>
              <a:t>1</a:t>
            </a:r>
          </a:p>
          <a:p>
            <a:pPr marL="0" indent="0">
              <a:buNone/>
            </a:pPr>
            <a:r>
              <a:rPr lang="ko-KR" altLang="en-US" sz="1800" b="1" dirty="0">
                <a:latin typeface="+mn-ea"/>
              </a:rPr>
              <a:t>부산</a:t>
            </a:r>
            <a:r>
              <a:rPr lang="en-US" altLang="ko-KR" sz="1800" b="1" dirty="0">
                <a:latin typeface="+mn-ea"/>
              </a:rPr>
              <a:t>/</a:t>
            </a:r>
            <a:r>
              <a:rPr lang="ko-KR" altLang="en-US" sz="1800" b="1" dirty="0">
                <a:latin typeface="+mn-ea"/>
              </a:rPr>
              <a:t>광주</a:t>
            </a:r>
            <a:r>
              <a:rPr lang="en-US" altLang="ko-KR" sz="1800" b="1" dirty="0">
                <a:latin typeface="+mn-ea"/>
              </a:rPr>
              <a:t>? = </a:t>
            </a:r>
            <a:r>
              <a:rPr lang="ko-KR" altLang="en-US" sz="1800" b="1" dirty="0">
                <a:latin typeface="+mn-ea"/>
              </a:rPr>
              <a:t>부산</a:t>
            </a: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ko-KR" altLang="en-US" sz="1800" b="1" dirty="0">
                <a:latin typeface="+mn-ea"/>
              </a:rPr>
              <a:t>명령문</a:t>
            </a:r>
            <a:r>
              <a:rPr lang="en-US" altLang="ko-KR" sz="1800" b="1" dirty="0">
                <a:latin typeface="+mn-ea"/>
              </a:rPr>
              <a:t>1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직행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완행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? = 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완행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1800" b="1" dirty="0">
                <a:latin typeface="+mn-ea"/>
              </a:rPr>
              <a:t>명령문 </a:t>
            </a:r>
            <a:r>
              <a:rPr lang="en-US" altLang="ko-KR" sz="1800" b="1" dirty="0">
                <a:latin typeface="+mn-ea"/>
              </a:rPr>
              <a:t>2</a:t>
            </a:r>
          </a:p>
          <a:p>
            <a:pPr marL="0" indent="0">
              <a:buNone/>
            </a:pPr>
            <a:r>
              <a:rPr lang="ko-KR" altLang="en-US" sz="1800" b="1" dirty="0">
                <a:latin typeface="+mn-ea"/>
              </a:rPr>
              <a:t>명령문 </a:t>
            </a:r>
            <a:r>
              <a:rPr lang="en-US" altLang="ko-KR" sz="1800" b="1" dirty="0">
                <a:latin typeface="+mn-ea"/>
              </a:rPr>
              <a:t>3</a:t>
            </a:r>
          </a:p>
          <a:p>
            <a:pPr marL="0" indent="0">
              <a:buNone/>
            </a:pPr>
            <a:r>
              <a:rPr lang="ko-KR" altLang="en-US" sz="1800" b="1" dirty="0">
                <a:latin typeface="+mn-ea"/>
              </a:rPr>
              <a:t>명령문 </a:t>
            </a:r>
            <a:r>
              <a:rPr lang="en-US" altLang="ko-KR" sz="1800" b="1" dirty="0">
                <a:latin typeface="+mn-ea"/>
              </a:rPr>
              <a:t>5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600" b="1" dirty="0">
                <a:solidFill>
                  <a:srgbClr val="C00000"/>
                </a:solidFill>
                <a:latin typeface="+mn-ea"/>
              </a:rPr>
              <a:t>중첩 </a:t>
            </a:r>
            <a:r>
              <a:rPr lang="en-US" altLang="ko-KR" sz="3600" b="1" dirty="0">
                <a:solidFill>
                  <a:srgbClr val="C00000"/>
                </a:solidFill>
                <a:latin typeface="+mn-ea"/>
              </a:rPr>
              <a:t>if </a:t>
            </a:r>
            <a:r>
              <a:rPr lang="ko-KR" altLang="en-US" sz="3600" b="1" dirty="0">
                <a:solidFill>
                  <a:srgbClr val="C00000"/>
                </a:solidFill>
              </a:rPr>
              <a:t>문 </a:t>
            </a:r>
            <a:r>
              <a:rPr lang="en-US" altLang="ko-KR" sz="3600" b="1" dirty="0">
                <a:solidFill>
                  <a:srgbClr val="C00000"/>
                </a:solidFill>
              </a:rPr>
              <a:t>: </a:t>
            </a:r>
            <a:r>
              <a:rPr lang="ko-KR" altLang="en-US" sz="3600" b="1" dirty="0"/>
              <a:t>조건문 안에서 조건문을 실행해야 하는 경우에 사용한다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sp>
        <p:nvSpPr>
          <p:cNvPr id="32" name="타원형 설명선 31"/>
          <p:cNvSpPr/>
          <p:nvPr/>
        </p:nvSpPr>
        <p:spPr>
          <a:xfrm>
            <a:off x="1113157" y="6557667"/>
            <a:ext cx="2744790" cy="919256"/>
          </a:xfrm>
          <a:prstGeom prst="wedgeEllipseCallout">
            <a:avLst>
              <a:gd name="adj1" fmla="val 89196"/>
              <a:gd name="adj2" fmla="val -91771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중첩 </a:t>
            </a:r>
            <a:r>
              <a:rPr lang="en-US" altLang="ko-KR" sz="2000" b="1" dirty="0">
                <a:solidFill>
                  <a:schemeClr val="tx1"/>
                </a:solidFill>
              </a:rPr>
              <a:t>if </a:t>
            </a:r>
            <a:r>
              <a:rPr lang="ko-KR" altLang="en-US" sz="2000" b="1" dirty="0" err="1">
                <a:solidFill>
                  <a:schemeClr val="tx1"/>
                </a:solidFill>
              </a:rPr>
              <a:t>조건식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9149690" y="8507624"/>
            <a:ext cx="2304658" cy="919256"/>
          </a:xfrm>
          <a:prstGeom prst="wedgeEllipseCallout">
            <a:avLst>
              <a:gd name="adj1" fmla="val -106467"/>
              <a:gd name="adj2" fmla="val -18346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else </a:t>
            </a:r>
            <a:r>
              <a:rPr lang="ko-KR" altLang="en-US" sz="2000" b="1" dirty="0" err="1">
                <a:solidFill>
                  <a:schemeClr val="tx1"/>
                </a:solidFill>
              </a:rPr>
              <a:t>블록문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형 설명선 11"/>
          <p:cNvSpPr/>
          <p:nvPr/>
        </p:nvSpPr>
        <p:spPr>
          <a:xfrm>
            <a:off x="9361611" y="6399950"/>
            <a:ext cx="2092737" cy="1076973"/>
          </a:xfrm>
          <a:prstGeom prst="wedgeEllipseCallout">
            <a:avLst>
              <a:gd name="adj1" fmla="val -104460"/>
              <a:gd name="adj2" fmla="val 5040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중첩 </a:t>
            </a:r>
            <a:r>
              <a:rPr lang="en-US" altLang="ko-KR" sz="2000" b="1" dirty="0">
                <a:solidFill>
                  <a:schemeClr val="tx1"/>
                </a:solidFill>
              </a:rPr>
              <a:t>if</a:t>
            </a: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블록</a:t>
            </a:r>
          </a:p>
        </p:txBody>
      </p:sp>
      <p:sp>
        <p:nvSpPr>
          <p:cNvPr id="13" name="타원형 설명선 12"/>
          <p:cNvSpPr/>
          <p:nvPr/>
        </p:nvSpPr>
        <p:spPr>
          <a:xfrm>
            <a:off x="2059055" y="8424141"/>
            <a:ext cx="1829118" cy="919256"/>
          </a:xfrm>
          <a:prstGeom prst="wedgeEllipseCallout">
            <a:avLst>
              <a:gd name="adj1" fmla="val 154345"/>
              <a:gd name="adj2" fmla="val -37786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들여쓰기</a:t>
            </a:r>
          </a:p>
        </p:txBody>
      </p:sp>
      <p:sp>
        <p:nvSpPr>
          <p:cNvPr id="14" name="타원형 설명선 13"/>
          <p:cNvSpPr/>
          <p:nvPr/>
        </p:nvSpPr>
        <p:spPr>
          <a:xfrm>
            <a:off x="9078467" y="4127080"/>
            <a:ext cx="1829118" cy="919256"/>
          </a:xfrm>
          <a:prstGeom prst="wedgeEllipseCallout">
            <a:avLst>
              <a:gd name="adj1" fmla="val -166112"/>
              <a:gd name="adj2" fmla="val 163238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콜론 </a:t>
            </a:r>
            <a:r>
              <a:rPr lang="en-US" altLang="ko-KR" sz="2000" b="1" dirty="0">
                <a:solidFill>
                  <a:schemeClr val="tx1"/>
                </a:solidFill>
              </a:rPr>
              <a:t>‘:’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864667" y="4136953"/>
            <a:ext cx="1829118" cy="919256"/>
          </a:xfrm>
          <a:prstGeom prst="wedgeEllipseCallout">
            <a:avLst>
              <a:gd name="adj1" fmla="val 112601"/>
              <a:gd name="adj2" fmla="val -21533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if </a:t>
            </a:r>
            <a:r>
              <a:rPr lang="ko-KR" altLang="en-US" sz="2000" b="1" dirty="0" err="1">
                <a:solidFill>
                  <a:schemeClr val="tx1"/>
                </a:solidFill>
              </a:rPr>
              <a:t>조건식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내용 개체 틀 6"/>
          <p:cNvSpPr>
            <a:spLocks noGrp="1"/>
          </p:cNvSpPr>
          <p:nvPr>
            <p:ph sz="half" idx="4294967295"/>
          </p:nvPr>
        </p:nvSpPr>
        <p:spPr>
          <a:xfrm>
            <a:off x="15123619" y="7476923"/>
            <a:ext cx="2446904" cy="2523293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>
                <a:latin typeface="+mn-ea"/>
              </a:rPr>
              <a:t># </a:t>
            </a:r>
            <a:r>
              <a:rPr lang="ko-KR" altLang="en-US" sz="1800" b="1" dirty="0">
                <a:latin typeface="+mn-ea"/>
              </a:rPr>
              <a:t>실행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예 </a:t>
            </a:r>
            <a:r>
              <a:rPr lang="en-US" altLang="ko-KR" sz="1800" b="1" dirty="0">
                <a:latin typeface="+mn-ea"/>
              </a:rPr>
              <a:t>2</a:t>
            </a:r>
          </a:p>
          <a:p>
            <a:pPr marL="0" indent="0">
              <a:buNone/>
            </a:pPr>
            <a:r>
              <a:rPr lang="ko-KR" altLang="en-US" sz="1800" b="1" dirty="0">
                <a:latin typeface="+mn-ea"/>
              </a:rPr>
              <a:t>부산</a:t>
            </a:r>
            <a:r>
              <a:rPr lang="en-US" altLang="ko-KR" sz="1800" b="1" dirty="0">
                <a:latin typeface="+mn-ea"/>
              </a:rPr>
              <a:t>/</a:t>
            </a:r>
            <a:r>
              <a:rPr lang="ko-KR" altLang="en-US" sz="1800" b="1" dirty="0">
                <a:latin typeface="+mn-ea"/>
              </a:rPr>
              <a:t>광주</a:t>
            </a:r>
            <a:r>
              <a:rPr lang="en-US" altLang="ko-KR" sz="1800" b="1" dirty="0">
                <a:latin typeface="+mn-ea"/>
              </a:rPr>
              <a:t>? = </a:t>
            </a:r>
            <a:r>
              <a:rPr lang="ko-KR" altLang="en-US" sz="1800" b="1" dirty="0">
                <a:latin typeface="+mn-ea"/>
              </a:rPr>
              <a:t>부산</a:t>
            </a:r>
            <a:endParaRPr lang="en-US" altLang="ko-KR" sz="1800" b="1" dirty="0">
              <a:latin typeface="+mn-ea"/>
            </a:endParaRPr>
          </a:p>
          <a:p>
            <a:pPr marL="0" indent="0">
              <a:buNone/>
            </a:pPr>
            <a:r>
              <a:rPr lang="ko-KR" altLang="en-US" sz="1800" b="1" dirty="0">
                <a:latin typeface="+mn-ea"/>
              </a:rPr>
              <a:t>명령문</a:t>
            </a:r>
            <a:r>
              <a:rPr lang="en-US" altLang="ko-KR" sz="1800" b="1" dirty="0">
                <a:latin typeface="+mn-ea"/>
              </a:rPr>
              <a:t>1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직행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완행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? = 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직행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1800" b="1" dirty="0">
                <a:latin typeface="+mn-ea"/>
              </a:rPr>
              <a:t>명령문 </a:t>
            </a:r>
            <a:r>
              <a:rPr lang="en-US" altLang="ko-KR" sz="1800" b="1" dirty="0">
                <a:latin typeface="+mn-ea"/>
              </a:rPr>
              <a:t>2</a:t>
            </a:r>
          </a:p>
          <a:p>
            <a:pPr marL="0" indent="0">
              <a:buNone/>
            </a:pPr>
            <a:r>
              <a:rPr lang="ko-KR" altLang="en-US" sz="1800" b="1" dirty="0">
                <a:latin typeface="+mn-ea"/>
              </a:rPr>
              <a:t>명령문 </a:t>
            </a:r>
            <a:r>
              <a:rPr lang="en-US" altLang="ko-KR" sz="1800" b="1" dirty="0">
                <a:latin typeface="+mn-ea"/>
              </a:rPr>
              <a:t>4</a:t>
            </a:r>
          </a:p>
          <a:p>
            <a:pPr marL="0" indent="0">
              <a:buNone/>
            </a:pPr>
            <a:r>
              <a:rPr lang="ko-KR" altLang="en-US" sz="1800" b="1" dirty="0">
                <a:latin typeface="+mn-ea"/>
              </a:rPr>
              <a:t>명령문 </a:t>
            </a:r>
            <a:r>
              <a:rPr lang="en-US" altLang="ko-KR" sz="1800" b="1" dirty="0">
                <a:latin typeface="+mn-ea"/>
              </a:rPr>
              <a:t>5</a:t>
            </a: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286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</a:rPr>
              <a:t>학습 내용 </a:t>
            </a:r>
            <a:r>
              <a:rPr lang="en-US" altLang="ko-KR" sz="3600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명제와 관계</a:t>
            </a:r>
            <a:r>
              <a:rPr lang="en-US" altLang="ko-KR" dirty="0"/>
              <a:t>/</a:t>
            </a:r>
            <a:r>
              <a:rPr lang="ko-KR" altLang="en-US" dirty="0"/>
              <a:t>논리 연산자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531367" y="2912840"/>
            <a:ext cx="11596781" cy="5327874"/>
            <a:chOff x="3531367" y="2942540"/>
            <a:chExt cx="11596781" cy="5082867"/>
          </a:xfrm>
        </p:grpSpPr>
        <p:sp>
          <p:nvSpPr>
            <p:cNvPr id="9" name="직사각형 8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2.1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명제와 관계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논리 연산자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2.2  if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2.3  if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else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2.4  if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elif else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2.5 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중첩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if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46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4294967295"/>
          </p:nvPr>
        </p:nvSpPr>
        <p:spPr>
          <a:xfrm>
            <a:off x="12529963" y="3486901"/>
            <a:ext cx="5040793" cy="452407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a = </a:t>
            </a:r>
            <a:r>
              <a:rPr lang="en-US" altLang="ko-KR" sz="2000" b="1" dirty="0" err="1">
                <a:latin typeface="+mn-ea"/>
              </a:rPr>
              <a:t>int</a:t>
            </a:r>
            <a:r>
              <a:rPr lang="en-US" altLang="ko-KR" sz="2000" b="1" dirty="0">
                <a:latin typeface="+mn-ea"/>
              </a:rPr>
              <a:t>(input(“</a:t>
            </a:r>
            <a:r>
              <a:rPr lang="ko-KR" altLang="en-US" sz="2000" b="1" dirty="0">
                <a:latin typeface="+mn-ea"/>
              </a:rPr>
              <a:t>출발 </a:t>
            </a:r>
            <a:r>
              <a:rPr lang="ko-KR" altLang="en-US" sz="2000" b="1" dirty="0" err="1">
                <a:latin typeface="+mn-ea"/>
              </a:rPr>
              <a:t>화물량</a:t>
            </a:r>
            <a:r>
              <a:rPr lang="en-US" altLang="ko-KR" sz="2000" b="1" dirty="0">
                <a:latin typeface="+mn-ea"/>
              </a:rPr>
              <a:t> =”))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&gt;= 2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    if a &gt;= 3: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        a = a + 1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    else: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        a = a + 2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    a = a + 3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else :</a:t>
            </a: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    a = a + 4</a:t>
            </a:r>
          </a:p>
          <a:p>
            <a:pPr marL="0" indent="0">
              <a:buNone/>
            </a:pP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print(“</a:t>
            </a:r>
            <a:r>
              <a:rPr lang="ko-KR" altLang="en-US" sz="2000" b="1" dirty="0">
                <a:latin typeface="+mn-ea"/>
              </a:rPr>
              <a:t>도착 </a:t>
            </a:r>
            <a:r>
              <a:rPr lang="ko-KR" altLang="en-US" sz="2000" b="1" dirty="0" err="1">
                <a:latin typeface="+mn-ea"/>
              </a:rPr>
              <a:t>화물량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=“, a)</a:t>
            </a:r>
          </a:p>
          <a:p>
            <a:pPr marL="0" indent="0">
              <a:buNone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4294967295"/>
          </p:nvPr>
        </p:nvSpPr>
        <p:spPr>
          <a:xfrm>
            <a:off x="12531160" y="8185666"/>
            <a:ext cx="2446904" cy="1783957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# </a:t>
            </a:r>
            <a:r>
              <a:rPr lang="ko-KR" altLang="en-US" sz="2000" b="1" dirty="0">
                <a:latin typeface="+mn-ea"/>
              </a:rPr>
              <a:t>실행 예 </a:t>
            </a:r>
            <a:r>
              <a:rPr lang="en-US" altLang="ko-KR" sz="2000" b="1" dirty="0">
                <a:latin typeface="+mn-ea"/>
              </a:rPr>
              <a:t>1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출발 </a:t>
            </a:r>
            <a:r>
              <a:rPr lang="ko-KR" altLang="en-US" sz="2000" b="1" dirty="0" err="1">
                <a:solidFill>
                  <a:srgbClr val="FF0000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= 2</a:t>
            </a:r>
          </a:p>
          <a:p>
            <a:pPr marL="0" indent="0">
              <a:buNone/>
            </a:pPr>
            <a:r>
              <a:rPr lang="ko-KR" altLang="en-US" sz="2000" b="1" dirty="0">
                <a:latin typeface="+mn-ea"/>
              </a:rPr>
              <a:t>도착 </a:t>
            </a:r>
            <a:r>
              <a:rPr lang="ko-KR" altLang="en-US" sz="2000" b="1" dirty="0" err="1">
                <a:latin typeface="+mn-ea"/>
              </a:rPr>
              <a:t>화물량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= 7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600" b="1" dirty="0">
                <a:solidFill>
                  <a:srgbClr val="C00000"/>
                </a:solidFill>
                <a:latin typeface="+mn-ea"/>
              </a:rPr>
              <a:t>중첩 </a:t>
            </a:r>
            <a:r>
              <a:rPr lang="en-US" altLang="ko-KR" sz="3600" b="1" dirty="0">
                <a:solidFill>
                  <a:srgbClr val="C00000"/>
                </a:solidFill>
                <a:latin typeface="+mn-ea"/>
              </a:rPr>
              <a:t>if </a:t>
            </a:r>
            <a:r>
              <a:rPr lang="ko-KR" altLang="en-US" sz="3600" b="1" dirty="0">
                <a:solidFill>
                  <a:srgbClr val="C00000"/>
                </a:solidFill>
              </a:rPr>
              <a:t>문 </a:t>
            </a:r>
            <a:r>
              <a:rPr lang="en-US" altLang="ko-KR" sz="3600" b="1" dirty="0">
                <a:solidFill>
                  <a:srgbClr val="C00000"/>
                </a:solidFill>
              </a:rPr>
              <a:t>: </a:t>
            </a:r>
            <a:r>
              <a:rPr lang="ko-KR" altLang="en-US" sz="3600" b="1" dirty="0"/>
              <a:t>조건문 안에서 조건문을 실행해야 하는 경우에 사용한다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cxnSp>
        <p:nvCxnSpPr>
          <p:cNvPr id="74" name="직선 연결선 73"/>
          <p:cNvCxnSpPr>
            <a:stCxn id="37" idx="6"/>
            <a:endCxn id="38" idx="2"/>
          </p:cNvCxnSpPr>
          <p:nvPr/>
        </p:nvCxnSpPr>
        <p:spPr>
          <a:xfrm flipV="1">
            <a:off x="3355909" y="5201741"/>
            <a:ext cx="1537416" cy="162068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56B026-D0A2-4DFF-BA5E-532FFE591E6D}"/>
              </a:ext>
            </a:extLst>
          </p:cNvPr>
          <p:cNvGrpSpPr/>
          <p:nvPr/>
        </p:nvGrpSpPr>
        <p:grpSpPr>
          <a:xfrm>
            <a:off x="3162397" y="5680093"/>
            <a:ext cx="1806726" cy="905154"/>
            <a:chOff x="1451014" y="5135670"/>
            <a:chExt cx="1129008" cy="603250"/>
          </a:xfrm>
        </p:grpSpPr>
        <p:pic>
          <p:nvPicPr>
            <p:cNvPr id="32" name="Picture 106" descr="입체아이콘-04">
              <a:extLst>
                <a:ext uri="{FF2B5EF4-FFF2-40B4-BE49-F238E27FC236}">
                  <a16:creationId xmlns:a16="http://schemas.microsoft.com/office/drawing/2014/main" id="{69AFE0BE-55AF-4904-A69F-CFDF25182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1451014" y="5135670"/>
              <a:ext cx="1129008" cy="6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CC4D8FA-E159-4F2D-8905-3C44DCCB69F4}"/>
                </a:ext>
              </a:extLst>
            </p:cNvPr>
            <p:cNvSpPr txBox="1"/>
            <p:nvPr/>
          </p:nvSpPr>
          <p:spPr>
            <a:xfrm>
              <a:off x="1585992" y="5245896"/>
              <a:ext cx="732446" cy="246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</a:rPr>
                <a:t>if a &gt;= 2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타원 36"/>
          <p:cNvSpPr>
            <a:spLocks noChangeAspect="1"/>
          </p:cNvSpPr>
          <p:nvPr/>
        </p:nvSpPr>
        <p:spPr>
          <a:xfrm>
            <a:off x="2203709" y="6282255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대전역</a:t>
            </a:r>
          </a:p>
        </p:txBody>
      </p:sp>
      <p:sp>
        <p:nvSpPr>
          <p:cNvPr id="38" name="타원 37"/>
          <p:cNvSpPr>
            <a:spLocks noChangeAspect="1"/>
          </p:cNvSpPr>
          <p:nvPr/>
        </p:nvSpPr>
        <p:spPr>
          <a:xfrm>
            <a:off x="4893324" y="4661575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대구역</a:t>
            </a:r>
          </a:p>
        </p:txBody>
      </p:sp>
      <p:sp>
        <p:nvSpPr>
          <p:cNvPr id="39" name="타원 38"/>
          <p:cNvSpPr>
            <a:spLocks noChangeAspect="1"/>
          </p:cNvSpPr>
          <p:nvPr/>
        </p:nvSpPr>
        <p:spPr>
          <a:xfrm>
            <a:off x="7197980" y="3581122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울산역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stCxn id="38" idx="6"/>
            <a:endCxn id="39" idx="2"/>
          </p:cNvCxnSpPr>
          <p:nvPr/>
        </p:nvCxnSpPr>
        <p:spPr>
          <a:xfrm flipV="1">
            <a:off x="6045524" y="4121288"/>
            <a:ext cx="1152456" cy="1080453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8" idx="6"/>
            <a:endCxn id="72" idx="2"/>
          </p:cNvCxnSpPr>
          <p:nvPr/>
        </p:nvCxnSpPr>
        <p:spPr>
          <a:xfrm>
            <a:off x="6045524" y="5201742"/>
            <a:ext cx="1152456" cy="108057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127737" y="7756141"/>
            <a:ext cx="1229743" cy="1011156"/>
            <a:chOff x="971521" y="4760295"/>
            <a:chExt cx="768456" cy="673896"/>
          </a:xfrm>
        </p:grpSpPr>
        <p:sp>
          <p:nvSpPr>
            <p:cNvPr id="45" name="직사각형 44"/>
            <p:cNvSpPr/>
            <p:nvPr/>
          </p:nvSpPr>
          <p:spPr>
            <a:xfrm>
              <a:off x="983892" y="4760295"/>
              <a:ext cx="108012" cy="3240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631964" y="4760295"/>
              <a:ext cx="108012" cy="3240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83892" y="5084331"/>
              <a:ext cx="756084" cy="1080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71521" y="5157192"/>
              <a:ext cx="76845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/>
                <a:t>a</a:t>
              </a:r>
              <a:endParaRPr lang="ko-KR" altLang="en-US" sz="2000" dirty="0"/>
            </a:p>
          </p:txBody>
        </p:sp>
      </p:grpSp>
      <p:sp>
        <p:nvSpPr>
          <p:cNvPr id="65" name="타원 64"/>
          <p:cNvSpPr>
            <a:spLocks noChangeAspect="1"/>
          </p:cNvSpPr>
          <p:nvPr/>
        </p:nvSpPr>
        <p:spPr>
          <a:xfrm>
            <a:off x="9771048" y="4661575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부산역</a:t>
            </a: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4902335" y="8010980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100" b="1" dirty="0">
                <a:solidFill>
                  <a:schemeClr val="tx1"/>
                </a:solidFill>
              </a:rPr>
              <a:t>광주역</a:t>
            </a:r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7197980" y="5742148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합천역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/>
          <p:cNvCxnSpPr>
            <a:stCxn id="37" idx="6"/>
            <a:endCxn id="70" idx="2"/>
          </p:cNvCxnSpPr>
          <p:nvPr/>
        </p:nvCxnSpPr>
        <p:spPr>
          <a:xfrm>
            <a:off x="3355910" y="6822422"/>
            <a:ext cx="1546427" cy="172872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556B026-D0A2-4DFF-BA5E-532FFE591E6D}"/>
              </a:ext>
            </a:extLst>
          </p:cNvPr>
          <p:cNvGrpSpPr/>
          <p:nvPr/>
        </p:nvGrpSpPr>
        <p:grpSpPr>
          <a:xfrm>
            <a:off x="5473179" y="3735878"/>
            <a:ext cx="1806726" cy="905154"/>
            <a:chOff x="1526851" y="4560007"/>
            <a:chExt cx="1129008" cy="603250"/>
          </a:xfrm>
        </p:grpSpPr>
        <p:pic>
          <p:nvPicPr>
            <p:cNvPr id="77" name="Picture 106" descr="입체아이콘-04">
              <a:extLst>
                <a:ext uri="{FF2B5EF4-FFF2-40B4-BE49-F238E27FC236}">
                  <a16:creationId xmlns:a16="http://schemas.microsoft.com/office/drawing/2014/main" id="{69AFE0BE-55AF-4904-A69F-CFDF25182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1526851" y="4560007"/>
              <a:ext cx="1129008" cy="6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CC4D8FA-E159-4F2D-8905-3C44DCCB69F4}"/>
                </a:ext>
              </a:extLst>
            </p:cNvPr>
            <p:cNvSpPr txBox="1"/>
            <p:nvPr/>
          </p:nvSpPr>
          <p:spPr>
            <a:xfrm>
              <a:off x="1661829" y="4670233"/>
              <a:ext cx="732446" cy="246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</a:rPr>
                <a:t>if a &gt;= 3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직선 연결선 87"/>
          <p:cNvCxnSpPr>
            <a:stCxn id="39" idx="6"/>
            <a:endCxn id="65" idx="2"/>
          </p:cNvCxnSpPr>
          <p:nvPr/>
        </p:nvCxnSpPr>
        <p:spPr>
          <a:xfrm>
            <a:off x="8350181" y="4121288"/>
            <a:ext cx="1420867" cy="1080453"/>
          </a:xfrm>
          <a:prstGeom prst="line">
            <a:avLst/>
          </a:prstGeom>
          <a:ln w="57150">
            <a:solidFill>
              <a:srgbClr val="3333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2" idx="6"/>
            <a:endCxn id="65" idx="2"/>
          </p:cNvCxnSpPr>
          <p:nvPr/>
        </p:nvCxnSpPr>
        <p:spPr>
          <a:xfrm flipV="1">
            <a:off x="8350181" y="5201742"/>
            <a:ext cx="1420867" cy="1080573"/>
          </a:xfrm>
          <a:prstGeom prst="line">
            <a:avLst/>
          </a:prstGeom>
          <a:ln w="57150">
            <a:solidFill>
              <a:srgbClr val="3333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6B8F8A4-ACE2-40C6-BAE2-DD652FD7F07B}"/>
              </a:ext>
            </a:extLst>
          </p:cNvPr>
          <p:cNvGrpSpPr/>
          <p:nvPr/>
        </p:nvGrpSpPr>
        <p:grpSpPr>
          <a:xfrm>
            <a:off x="5473179" y="5865167"/>
            <a:ext cx="1806726" cy="905154"/>
            <a:chOff x="1621979" y="4278089"/>
            <a:chExt cx="1129008" cy="603250"/>
          </a:xfrm>
        </p:grpSpPr>
        <p:pic>
          <p:nvPicPr>
            <p:cNvPr id="80" name="Picture 106" descr="입체아이콘-04">
              <a:extLst>
                <a:ext uri="{FF2B5EF4-FFF2-40B4-BE49-F238E27FC236}">
                  <a16:creationId xmlns:a16="http://schemas.microsoft.com/office/drawing/2014/main" id="{F9BE5F1E-670A-4122-A6F9-C4920A1A5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1621979" y="4278089"/>
              <a:ext cx="1129008" cy="6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46E6E8E-44D4-4B8B-ABA5-015AC1000C4E}"/>
                </a:ext>
              </a:extLst>
            </p:cNvPr>
            <p:cNvSpPr txBox="1"/>
            <p:nvPr/>
          </p:nvSpPr>
          <p:spPr>
            <a:xfrm>
              <a:off x="1900798" y="4350097"/>
              <a:ext cx="409897" cy="266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else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B8F8A4-ACE2-40C6-BAE2-DD652FD7F07B}"/>
              </a:ext>
            </a:extLst>
          </p:cNvPr>
          <p:cNvGrpSpPr/>
          <p:nvPr/>
        </p:nvGrpSpPr>
        <p:grpSpPr>
          <a:xfrm>
            <a:off x="3179574" y="7233319"/>
            <a:ext cx="1806726" cy="905154"/>
            <a:chOff x="1652004" y="3677821"/>
            <a:chExt cx="1129008" cy="603250"/>
          </a:xfrm>
        </p:grpSpPr>
        <p:pic>
          <p:nvPicPr>
            <p:cNvPr id="35" name="Picture 106" descr="입체아이콘-04">
              <a:extLst>
                <a:ext uri="{FF2B5EF4-FFF2-40B4-BE49-F238E27FC236}">
                  <a16:creationId xmlns:a16="http://schemas.microsoft.com/office/drawing/2014/main" id="{F9BE5F1E-670A-4122-A6F9-C4920A1A5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1652004" y="3677821"/>
              <a:ext cx="1129008" cy="6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46E6E8E-44D4-4B8B-ABA5-015AC1000C4E}"/>
                </a:ext>
              </a:extLst>
            </p:cNvPr>
            <p:cNvSpPr txBox="1"/>
            <p:nvPr/>
          </p:nvSpPr>
          <p:spPr>
            <a:xfrm>
              <a:off x="1930824" y="3749829"/>
              <a:ext cx="409897" cy="266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else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4388587" y="9358432"/>
            <a:ext cx="2179698" cy="657357"/>
          </a:xfrm>
          <a:prstGeom prst="rect">
            <a:avLst/>
          </a:prstGeom>
        </p:spPr>
        <p:txBody>
          <a:bodyPr wrap="none" lIns="163321" tIns="81660" rIns="163321" bIns="8166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a + 4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684296" y="4585768"/>
            <a:ext cx="2179698" cy="657357"/>
          </a:xfrm>
          <a:prstGeom prst="rect">
            <a:avLst/>
          </a:prstGeom>
        </p:spPr>
        <p:txBody>
          <a:bodyPr wrap="none" lIns="163321" tIns="81660" rIns="163321" bIns="8166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a + 1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807030" y="7080018"/>
            <a:ext cx="2179698" cy="657357"/>
          </a:xfrm>
          <a:prstGeom prst="rect">
            <a:avLst/>
          </a:prstGeom>
        </p:spPr>
        <p:txBody>
          <a:bodyPr wrap="none" lIns="163321" tIns="81660" rIns="163321" bIns="8166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a + 2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342153" y="5850073"/>
            <a:ext cx="2179698" cy="657357"/>
          </a:xfrm>
          <a:prstGeom prst="rect">
            <a:avLst/>
          </a:prstGeom>
        </p:spPr>
        <p:txBody>
          <a:bodyPr wrap="none" lIns="163321" tIns="81660" rIns="163321" bIns="8166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a + 3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836925" y="6914690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10874020" y="6914690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9836925" y="7400894"/>
            <a:ext cx="1209944" cy="162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9817128" y="7510219"/>
            <a:ext cx="1229743" cy="415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a</a:t>
            </a:r>
            <a:endParaRPr lang="ko-KR" altLang="en-US" sz="2000" dirty="0"/>
          </a:p>
        </p:txBody>
      </p:sp>
      <p:sp>
        <p:nvSpPr>
          <p:cNvPr id="51" name="내용 개체 틀 6"/>
          <p:cNvSpPr>
            <a:spLocks noGrp="1"/>
          </p:cNvSpPr>
          <p:nvPr>
            <p:ph sz="half" idx="4294967295"/>
          </p:nvPr>
        </p:nvSpPr>
        <p:spPr>
          <a:xfrm>
            <a:off x="15122251" y="8169423"/>
            <a:ext cx="2446904" cy="1783957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+mn-ea"/>
              </a:rPr>
              <a:t># </a:t>
            </a:r>
            <a:r>
              <a:rPr lang="ko-KR" altLang="en-US" sz="2000" b="1" dirty="0">
                <a:latin typeface="+mn-ea"/>
              </a:rPr>
              <a:t>실행 예 </a:t>
            </a:r>
            <a:r>
              <a:rPr lang="en-US" altLang="ko-KR" sz="2000" b="1" dirty="0">
                <a:latin typeface="+mn-ea"/>
              </a:rPr>
              <a:t>2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출발 </a:t>
            </a:r>
            <a:r>
              <a:rPr lang="ko-KR" altLang="en-US" sz="2000" b="1" dirty="0" err="1">
                <a:solidFill>
                  <a:srgbClr val="FF0000"/>
                </a:solidFill>
                <a:latin typeface="+mn-ea"/>
              </a:rPr>
              <a:t>화물량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= 5</a:t>
            </a:r>
          </a:p>
          <a:p>
            <a:pPr marL="0" indent="0">
              <a:buNone/>
            </a:pPr>
            <a:r>
              <a:rPr lang="ko-KR" altLang="en-US" sz="2000" b="1" dirty="0">
                <a:latin typeface="+mn-ea"/>
              </a:rPr>
              <a:t>도착 </a:t>
            </a:r>
            <a:r>
              <a:rPr lang="ko-KR" altLang="en-US" sz="2000" b="1" dirty="0" err="1">
                <a:latin typeface="+mn-ea"/>
              </a:rPr>
              <a:t>화물량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= 9</a:t>
            </a:r>
          </a:p>
        </p:txBody>
      </p:sp>
      <p:sp>
        <p:nvSpPr>
          <p:cNvPr id="52" name="타원 51"/>
          <p:cNvSpPr/>
          <p:nvPr/>
        </p:nvSpPr>
        <p:spPr>
          <a:xfrm>
            <a:off x="2393221" y="7530165"/>
            <a:ext cx="742628" cy="6963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아래로 구부러진 화살표 55"/>
          <p:cNvSpPr/>
          <p:nvPr/>
        </p:nvSpPr>
        <p:spPr>
          <a:xfrm>
            <a:off x="1187337" y="6729263"/>
            <a:ext cx="1645860" cy="763895"/>
          </a:xfrm>
          <a:prstGeom prst="curvedDownArrow">
            <a:avLst>
              <a:gd name="adj1" fmla="val 15363"/>
              <a:gd name="adj2" fmla="val 36855"/>
              <a:gd name="adj3" fmla="val 233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93A7428-E7D7-4D2B-864C-9EA6EECEB56F}"/>
              </a:ext>
            </a:extLst>
          </p:cNvPr>
          <p:cNvGrpSpPr/>
          <p:nvPr/>
        </p:nvGrpSpPr>
        <p:grpSpPr>
          <a:xfrm>
            <a:off x="813067" y="7566738"/>
            <a:ext cx="854182" cy="875537"/>
            <a:chOff x="1332281" y="3902323"/>
            <a:chExt cx="854182" cy="87553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E4A5DEF-A7EE-4382-B304-DB0373973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81" y="3902323"/>
              <a:ext cx="854182" cy="875537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DDC05A-E829-478A-A841-73285F03C5FB}"/>
                </a:ext>
              </a:extLst>
            </p:cNvPr>
            <p:cNvSpPr txBox="1"/>
            <p:nvPr/>
          </p:nvSpPr>
          <p:spPr>
            <a:xfrm>
              <a:off x="1470312" y="3930419"/>
              <a:ext cx="597534" cy="718913"/>
            </a:xfrm>
            <a:prstGeom prst="rect">
              <a:avLst/>
            </a:prstGeom>
            <a:noFill/>
          </p:spPr>
          <p:txBody>
            <a:bodyPr wrap="none" lIns="163321" tIns="81660" rIns="163321" bIns="8166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2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B10F3-CA55-44BF-9FA8-B2A5C6AAD2EC}"/>
              </a:ext>
            </a:extLst>
          </p:cNvPr>
          <p:cNvGrpSpPr/>
          <p:nvPr/>
        </p:nvGrpSpPr>
        <p:grpSpPr>
          <a:xfrm>
            <a:off x="10016511" y="6516393"/>
            <a:ext cx="854182" cy="875537"/>
            <a:chOff x="1332281" y="3902323"/>
            <a:chExt cx="854182" cy="875537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D374F53-4046-4B9D-B013-01B311770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81" y="3902323"/>
              <a:ext cx="854182" cy="875537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558BB7F-3C41-44B2-9468-0CDF89AD6EA2}"/>
                </a:ext>
              </a:extLst>
            </p:cNvPr>
            <p:cNvSpPr txBox="1"/>
            <p:nvPr/>
          </p:nvSpPr>
          <p:spPr>
            <a:xfrm>
              <a:off x="1470312" y="3930419"/>
              <a:ext cx="597534" cy="718913"/>
            </a:xfrm>
            <a:prstGeom prst="rect">
              <a:avLst/>
            </a:prstGeom>
            <a:noFill/>
          </p:spPr>
          <p:txBody>
            <a:bodyPr wrap="none" lIns="163321" tIns="81660" rIns="163321" bIns="8166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7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035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</a:rPr>
              <a:t>보기</a:t>
            </a:r>
            <a:r>
              <a:rPr lang="en-US" altLang="ko-KR" sz="3600" dirty="0">
                <a:solidFill>
                  <a:srgbClr val="C00000"/>
                </a:solidFill>
              </a:rPr>
              <a:t> </a:t>
            </a:r>
            <a:r>
              <a:rPr lang="ko-KR" altLang="en-US" sz="3600" dirty="0">
                <a:solidFill>
                  <a:srgbClr val="C00000"/>
                </a:solidFill>
              </a:rPr>
              <a:t>문제 </a:t>
            </a:r>
            <a:r>
              <a:rPr lang="en-US" altLang="ko-KR" sz="3600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if elif else 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/>
              <a:t>중첩</a:t>
            </a:r>
            <a:r>
              <a:rPr lang="en-US" altLang="ko-KR" dirty="0"/>
              <a:t> if</a:t>
            </a:r>
            <a:r>
              <a:rPr lang="ko-KR" altLang="en-US" dirty="0"/>
              <a:t> 문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531367" y="2912840"/>
            <a:ext cx="11596781" cy="5327874"/>
            <a:chOff x="3531367" y="2942540"/>
            <a:chExt cx="11596781" cy="5082867"/>
          </a:xfrm>
        </p:grpSpPr>
        <p:sp>
          <p:nvSpPr>
            <p:cNvPr id="9" name="직사각형 8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2.1 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명제와 관계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논리 연산자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2.2  if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2.3  if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else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2.4  if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elif else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2.5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중첩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if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418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if elif else 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/>
              <a:t>중첩</a:t>
            </a:r>
            <a:r>
              <a:rPr lang="en-US" altLang="ko-KR" dirty="0"/>
              <a:t> if</a:t>
            </a:r>
            <a:r>
              <a:rPr lang="ko-KR" altLang="en-US" dirty="0"/>
              <a:t> 문 </a:t>
            </a:r>
            <a:r>
              <a:rPr lang="en-US" altLang="ko-KR" dirty="0"/>
              <a:t>: 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4627" y="2480295"/>
            <a:ext cx="792088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주사위 </a:t>
            </a:r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</a:rPr>
              <a:t>개를 던졌을 때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첫 번째 수가 크면 합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두 번째 수가 크면 곱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같으면 합</a:t>
            </a:r>
            <a:r>
              <a:rPr lang="en-US" altLang="ko-KR" sz="2000" b="1" dirty="0">
                <a:solidFill>
                  <a:schemeClr val="tx1"/>
                </a:solidFill>
              </a:rPr>
              <a:t>+</a:t>
            </a:r>
            <a:r>
              <a:rPr lang="ko-KR" altLang="en-US" sz="2000" b="1" dirty="0">
                <a:solidFill>
                  <a:schemeClr val="tx1"/>
                </a:solidFill>
              </a:rPr>
              <a:t>곱으로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구분하여 출력하는 프로그램을 작성하라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4627" y="4136973"/>
            <a:ext cx="7920658" cy="4464101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dice1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(input(“dice1 = ”))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dice2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(input(“dice2 = ”))</a:t>
            </a:r>
          </a:p>
          <a:p>
            <a:pPr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dice1 &gt; dice2 :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print(dice1 + dice2)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 dice2 &gt; dice1 :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print(dice1 * dice2)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: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print(dice1 + dice2 + dice1 * dice2)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4627" y="8745537"/>
            <a:ext cx="7920658" cy="144011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dice1 = 3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dice2 = 5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6337" y="2452917"/>
            <a:ext cx="792021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주사위 </a:t>
            </a:r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</a:rPr>
              <a:t>개를 던졌을 때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두 주사위 합이 </a:t>
            </a:r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en-US" sz="2000" b="1" dirty="0">
                <a:solidFill>
                  <a:schemeClr val="tx1"/>
                </a:solidFill>
              </a:rPr>
              <a:t>이상</a:t>
            </a:r>
            <a:r>
              <a:rPr lang="en-US" altLang="ko-KR" sz="2000" b="1" dirty="0">
                <a:solidFill>
                  <a:schemeClr val="tx1"/>
                </a:solidFill>
              </a:rPr>
              <a:t>, 5</a:t>
            </a:r>
            <a:r>
              <a:rPr lang="ko-KR" altLang="en-US" sz="2000" b="1" dirty="0">
                <a:solidFill>
                  <a:schemeClr val="tx1"/>
                </a:solidFill>
              </a:rPr>
              <a:t>이하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기타로 구분하여 출력하는 프로그램을 작성하라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866313" y="4109596"/>
            <a:ext cx="7920234" cy="6048672"/>
            <a:chOff x="9866313" y="4109596"/>
            <a:chExt cx="7920234" cy="604867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7920234" cy="4491478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dice1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= 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(input(“dice1 = ”))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dice2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= 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(input(“dice2 = ”))</a:t>
              </a:r>
            </a:p>
            <a:p>
              <a:pPr>
                <a:lnSpc>
                  <a:spcPct val="125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sum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= dice1 + dice2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 sum &gt;= 10 :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   print(“sum &gt;= 10”)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elif sum &lt;= 5 :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   print(“sum &lt;= 5”)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else :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   print(“5 &lt; sum &lt; 10)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866313" y="8745537"/>
              <a:ext cx="7920234" cy="1412731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dice1 = 3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dice2 = 5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 &lt; sum &lt;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7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if elif else 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/>
              <a:t>중첩</a:t>
            </a:r>
            <a:r>
              <a:rPr lang="en-US" altLang="ko-KR" dirty="0"/>
              <a:t> if</a:t>
            </a:r>
            <a:r>
              <a:rPr lang="ko-KR" altLang="en-US" dirty="0"/>
              <a:t> 문 </a:t>
            </a:r>
            <a:r>
              <a:rPr lang="en-US" altLang="ko-KR" dirty="0"/>
              <a:t>: 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4627" y="2480295"/>
            <a:ext cx="792088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주사위 </a:t>
            </a:r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</a:rPr>
              <a:t>개를 던졌을 때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모두 짝수 또는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모두 홀수인 경우를 판별하는 프로그램을 작성하라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4627" y="4136974"/>
            <a:ext cx="7920658" cy="4464101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dice1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(input(“dice1 = ”))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dice2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(input(“dice2 = ”))</a:t>
            </a:r>
          </a:p>
          <a:p>
            <a:pPr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dice1 % 2 == 0 :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</a:t>
            </a:r>
            <a:r>
              <a:rPr lang="ko-KR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dice2 % 2 == 0 :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print(“All dices are even!”)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: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if</a:t>
            </a:r>
            <a:r>
              <a:rPr lang="ko-KR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dice2 % 2 ==1 :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print(“All dices are odd!”)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4627" y="8745487"/>
            <a:ext cx="7920658" cy="144016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dice1 = 3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dice2 = 5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>
              <a:lnSpc>
                <a:spcPct val="125000"/>
              </a:lnSpc>
            </a:pP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6337" y="2452917"/>
            <a:ext cx="792021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주사위 </a:t>
            </a:r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</a:rPr>
              <a:t>개를 던졌을 때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두 주사위 합이 </a:t>
            </a:r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</a:rPr>
              <a:t> 또는</a:t>
            </a:r>
            <a:r>
              <a:rPr lang="en-US" altLang="ko-KR" sz="2000" b="1" dirty="0">
                <a:solidFill>
                  <a:schemeClr val="tx1"/>
                </a:solidFill>
              </a:rPr>
              <a:t> 4</a:t>
            </a:r>
            <a:r>
              <a:rPr lang="ko-KR" altLang="en-US" sz="2000" b="1" dirty="0">
                <a:solidFill>
                  <a:schemeClr val="tx1"/>
                </a:solidFill>
              </a:rPr>
              <a:t>의 배수인지 판별하는 프로그램을 작성하라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866313" y="4109596"/>
            <a:ext cx="7920234" cy="6048672"/>
            <a:chOff x="9866313" y="4109596"/>
            <a:chExt cx="7920234" cy="604867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7920234" cy="4491480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dice1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= 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(input(“dice1 = ”))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dice2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= 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(input(“dice2 = ”))</a:t>
              </a:r>
            </a:p>
            <a:p>
              <a:pPr>
                <a:lnSpc>
                  <a:spcPct val="120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sum = dice1 + dice2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 sum %2 == 0 :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if sum %4 == 0 :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       print(sum , “is multiple of 2 and 4.”)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else :</a:t>
              </a:r>
            </a:p>
            <a:p>
              <a:r>
                <a:rPr lang="en-US" altLang="ko-KR" sz="2000" b="1" dirty="0">
                  <a:solidFill>
                    <a:schemeClr val="tx1"/>
                  </a:solidFill>
                </a:rPr>
                <a:t>        print(sum , “is multiple of 2.”)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else :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   print(sum , “is not multiple of 2 or 4.”)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866337" y="8745487"/>
              <a:ext cx="7920210" cy="1412781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dice1 = 3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dice2 = 5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 is multiple of 2 and 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6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예시 문제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531367" y="4425006"/>
            <a:ext cx="11596781" cy="3815707"/>
            <a:chOff x="3531367" y="2942540"/>
            <a:chExt cx="11596781" cy="5082867"/>
          </a:xfrm>
        </p:grpSpPr>
        <p:sp>
          <p:nvSpPr>
            <p:cNvPr id="9" name="직사각형 8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예제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  Card Game</a:t>
              </a:r>
            </a:p>
            <a:p>
              <a:pPr marL="642996">
                <a:lnSpc>
                  <a:spcPct val="200000"/>
                </a:lnSpc>
              </a:pP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예제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  Big Sale Event</a:t>
              </a:r>
            </a:p>
            <a:p>
              <a:pPr marL="642996">
                <a:lnSpc>
                  <a:spcPct val="200000"/>
                </a:lnSpc>
              </a:pP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예제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3  Ball-Dice Game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312939" y="2984847"/>
            <a:ext cx="11593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예시 문제</a:t>
            </a:r>
          </a:p>
        </p:txBody>
      </p:sp>
    </p:spTree>
    <p:extLst>
      <p:ext uri="{BB962C8B-B14F-4D97-AF65-F5344CB8AC3E}">
        <p14:creationId xmlns:p14="http://schemas.microsoft.com/office/powerpoint/2010/main" val="2545352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예시 문제</a:t>
            </a:r>
            <a:r>
              <a:rPr lang="en-US" altLang="ko-KR" dirty="0">
                <a:solidFill>
                  <a:srgbClr val="C00000"/>
                </a:solidFill>
              </a:rPr>
              <a:t> 1 : </a:t>
            </a:r>
            <a:r>
              <a:rPr lang="en-US" altLang="ko-KR" dirty="0"/>
              <a:t>Card Game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레벨 </a:t>
            </a:r>
            <a:r>
              <a:rPr lang="en-US" altLang="ko-KR" dirty="0"/>
              <a:t>#2 (</a:t>
            </a:r>
            <a:r>
              <a:rPr lang="ko-KR" altLang="en-US" dirty="0"/>
              <a:t>문제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4825" y="2481264"/>
            <a:ext cx="17281722" cy="1943099"/>
          </a:xfrm>
          <a:prstGeom prst="roundRect">
            <a:avLst>
              <a:gd name="adj" fmla="val 1621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철수는 친구들과 재미있게 놀기 위하여 간단한 카드 게임을 제작하려고 한다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철수는 친구 영희를 불러 카드 게임을 하려고 한다</a:t>
            </a:r>
            <a:r>
              <a:rPr lang="en-US" altLang="ko-KR" sz="2000" b="1" dirty="0">
                <a:solidFill>
                  <a:schemeClr val="tx1"/>
                </a:solidFill>
              </a:rPr>
              <a:t>. 2 ~ 10 </a:t>
            </a:r>
            <a:r>
              <a:rPr lang="ko-KR" altLang="en-US" sz="2000" b="1" dirty="0">
                <a:solidFill>
                  <a:schemeClr val="tx1"/>
                </a:solidFill>
              </a:rPr>
              <a:t>까지의 카드 중 두 개를 입력 받아 합을 구하고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나눈 나머지 값이 카드 점수라고 한다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철수와 영희의 카드 점수를 계산하고 승자를 결정하는 프로그램</a:t>
            </a:r>
            <a:r>
              <a:rPr lang="ko-KR" altLang="en-US" sz="2000" b="1" dirty="0">
                <a:solidFill>
                  <a:schemeClr val="tx1"/>
                </a:solidFill>
              </a:rPr>
              <a:t>을 아래 실행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순서를 참조하여 작성하라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825" y="4713288"/>
            <a:ext cx="17281722" cy="5472113"/>
          </a:xfrm>
          <a:prstGeom prst="roundRect">
            <a:avLst>
              <a:gd name="adj" fmla="val 746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게임 참여 인원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: 2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철수와 영희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 2)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철수와 영희는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장의 카드 번호를 입력 받는다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(2~10)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3)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각자 카드 번호를 합하여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으로 나눈 나머지 값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카드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점수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를 계산한다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4)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카드 점수를 출력한다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Step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5)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카드 점수를 기준으로 승자를 결정하여 출력한다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4"/>
          <p:cNvGrpSpPr>
            <a:grpSpLocks noChangeAspect="1"/>
          </p:cNvGrpSpPr>
          <p:nvPr/>
        </p:nvGrpSpPr>
        <p:grpSpPr>
          <a:xfrm>
            <a:off x="11233819" y="7617170"/>
            <a:ext cx="2737277" cy="2405881"/>
            <a:chOff x="8458462" y="7008584"/>
            <a:chExt cx="3649703" cy="3207841"/>
          </a:xfrm>
        </p:grpSpPr>
        <p:grpSp>
          <p:nvGrpSpPr>
            <p:cNvPr id="6" name="그룹 5"/>
            <p:cNvGrpSpPr>
              <a:grpSpLocks noChangeAspect="1"/>
            </p:cNvGrpSpPr>
            <p:nvPr/>
          </p:nvGrpSpPr>
          <p:grpSpPr>
            <a:xfrm>
              <a:off x="8458462" y="7008584"/>
              <a:ext cx="3649703" cy="2592000"/>
              <a:chOff x="3444143" y="3218933"/>
              <a:chExt cx="4562129" cy="3240000"/>
            </a:xfrm>
          </p:grpSpPr>
          <p:pic>
            <p:nvPicPr>
              <p:cNvPr id="7" name="Picture 2" descr="C:\Users\obs\Desktop\Python\Python_예제유제\card\c_7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4143" y="3218933"/>
                <a:ext cx="2173052" cy="32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3" descr="C:\Users\obs\Desktop\Python\Python_예제유제\card\d_8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3220" y="3218933"/>
                <a:ext cx="2173052" cy="32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직사각형 13"/>
            <p:cNvSpPr/>
            <p:nvPr/>
          </p:nvSpPr>
          <p:spPr>
            <a:xfrm>
              <a:off x="8962518" y="9600872"/>
              <a:ext cx="2676375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(7+8)%10=5</a:t>
              </a:r>
              <a:endParaRPr lang="ko-KR" altLang="en-US" sz="2400" dirty="0"/>
            </a:p>
          </p:txBody>
        </p:sp>
      </p:grp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14834219" y="7655507"/>
            <a:ext cx="2729590" cy="2409206"/>
            <a:chOff x="14003078" y="7004150"/>
            <a:chExt cx="3639453" cy="3212275"/>
          </a:xfrm>
        </p:grpSpPr>
        <p:grpSp>
          <p:nvGrpSpPr>
            <p:cNvPr id="11" name="그룹 10"/>
            <p:cNvGrpSpPr>
              <a:grpSpLocks noChangeAspect="1"/>
            </p:cNvGrpSpPr>
            <p:nvPr/>
          </p:nvGrpSpPr>
          <p:grpSpPr>
            <a:xfrm>
              <a:off x="14003078" y="7004150"/>
              <a:ext cx="3639453" cy="2592000"/>
              <a:chOff x="10140887" y="3200871"/>
              <a:chExt cx="4549316" cy="3240000"/>
            </a:xfrm>
          </p:grpSpPr>
          <p:pic>
            <p:nvPicPr>
              <p:cNvPr id="12" name="Picture 7" descr="C:\Users\obs\Desktop\Python\Python_예제유제\card\h_2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40887" y="3200871"/>
                <a:ext cx="2173052" cy="32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C:\Users\obs\Desktop\Python\Python_예제유제\card\s_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17151" y="3200871"/>
                <a:ext cx="2173052" cy="32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직사각형 14"/>
            <p:cNvSpPr/>
            <p:nvPr/>
          </p:nvSpPr>
          <p:spPr>
            <a:xfrm>
              <a:off x="14507134" y="9600872"/>
              <a:ext cx="2676374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(2+5)%10=7</a:t>
              </a:r>
              <a:endParaRPr lang="ko-KR" altLang="en-US" sz="2400" dirty="0"/>
            </a:p>
          </p:txBody>
        </p:sp>
      </p:grpSp>
      <p:grpSp>
        <p:nvGrpSpPr>
          <p:cNvPr id="16" name="그룹 15"/>
          <p:cNvGrpSpPr>
            <a:grpSpLocks noChangeAspect="1"/>
          </p:cNvGrpSpPr>
          <p:nvPr/>
        </p:nvGrpSpPr>
        <p:grpSpPr>
          <a:xfrm>
            <a:off x="16781792" y="1076743"/>
            <a:ext cx="1364795" cy="972000"/>
            <a:chOff x="10140887" y="3200871"/>
            <a:chExt cx="4549316" cy="3240000"/>
          </a:xfrm>
        </p:grpSpPr>
        <p:pic>
          <p:nvPicPr>
            <p:cNvPr id="17" name="Picture 7" descr="C:\Users\obs\Desktop\Python\Python_예제유제\card\h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0887" y="3200871"/>
              <a:ext cx="2173052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obs\Desktop\Python\Python_예제유제\card\s_5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7151" y="3200871"/>
              <a:ext cx="2173052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1734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예시 문제</a:t>
            </a:r>
            <a:r>
              <a:rPr lang="en-US" altLang="ko-KR" dirty="0">
                <a:solidFill>
                  <a:srgbClr val="C00000"/>
                </a:solidFill>
              </a:rPr>
              <a:t> 1 : </a:t>
            </a:r>
            <a:r>
              <a:rPr lang="en-US" altLang="ko-KR" dirty="0"/>
              <a:t>Card Game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레벨 </a:t>
            </a:r>
            <a:r>
              <a:rPr lang="en-US" altLang="ko-KR" dirty="0"/>
              <a:t>#2 (</a:t>
            </a:r>
            <a:r>
              <a:rPr lang="ko-KR" altLang="en-US" dirty="0"/>
              <a:t>프로그램 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16595" y="2481264"/>
            <a:ext cx="5760541" cy="7704138"/>
          </a:xfrm>
          <a:prstGeom prst="roundRect">
            <a:avLst>
              <a:gd name="adj" fmla="val 746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print("*** Start Card Game (Level #2) ***")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i="1" dirty="0">
                <a:solidFill>
                  <a:schemeClr val="tx1"/>
                </a:solidFill>
              </a:rPr>
              <a:t># </a:t>
            </a:r>
            <a:r>
              <a:rPr lang="ko-KR" altLang="en-US" sz="2000" b="1" i="1" dirty="0">
                <a:solidFill>
                  <a:schemeClr val="tx1"/>
                </a:solidFill>
              </a:rPr>
              <a:t>입력</a:t>
            </a:r>
            <a:br>
              <a:rPr lang="ko-KR" altLang="en-US" sz="2000" b="1" i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print("*** Input 1st User Cards ***")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card1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(input("Card1 (2~10) = "))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card2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(input("Card2 (2~10) = "))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score1 = (card1 + card2) % 10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print("*** Input 2nd User Cards ***")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card1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(input("Card1 (2~10) = "))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card2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(input("Card2 (2~10) = "))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score2 = (card1 + card2) % 10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313939" y="2481509"/>
            <a:ext cx="5760640" cy="7704138"/>
          </a:xfrm>
          <a:prstGeom prst="roundRect">
            <a:avLst>
              <a:gd name="adj" fmla="val 746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*** Start Card Game (Level #2) ***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*** Input 1st User Cards ***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Card1 (2~10) = 6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Card2 (2~10) = 9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*** Input 2nd User Cards ***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Card1 (2~10) = 3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Card2 (2~10) = 4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*** Game Result ***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1st User Score = 5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2nd User Score = 7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2nd User Win !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*** Stop Card Game (Level #2) ***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265267" y="2480791"/>
            <a:ext cx="5760541" cy="7704138"/>
          </a:xfrm>
          <a:prstGeom prst="roundRect">
            <a:avLst>
              <a:gd name="adj" fmla="val 746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50000"/>
              </a:lnSpc>
            </a:pPr>
            <a:r>
              <a:rPr lang="en-US" altLang="ko-KR" sz="2000" b="1" i="1" dirty="0">
                <a:solidFill>
                  <a:schemeClr val="tx1"/>
                </a:solidFill>
              </a:rPr>
              <a:t># </a:t>
            </a:r>
            <a:r>
              <a:rPr lang="ko-KR" altLang="en-US" sz="2000" b="1" i="1" dirty="0">
                <a:solidFill>
                  <a:schemeClr val="tx1"/>
                </a:solidFill>
              </a:rPr>
              <a:t>출력</a:t>
            </a:r>
            <a:br>
              <a:rPr lang="ko-KR" altLang="en-US" sz="2000" b="1" i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print("*** Game Result ***")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print("1st User Score =", score1)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print("2nd User Score =", score2)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score1 &gt; score2 :</a:t>
            </a:r>
            <a:b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print("1st User Win !")</a:t>
            </a:r>
            <a:b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 score1 &lt; score2 :</a:t>
            </a:r>
            <a:b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print("2nd User Win !")</a:t>
            </a:r>
            <a:b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:</a:t>
            </a:r>
            <a:b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print("Draw")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print("*** Stop Card Game (Level #2) ***")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br>
              <a:rPr lang="en-US" altLang="ko-KR" sz="2000" b="1" dirty="0">
                <a:solidFill>
                  <a:schemeClr val="tx1"/>
                </a:solidFill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16781792" y="1076743"/>
            <a:ext cx="1364795" cy="972000"/>
            <a:chOff x="10140887" y="3200871"/>
            <a:chExt cx="4549316" cy="3240000"/>
          </a:xfrm>
        </p:grpSpPr>
        <p:pic>
          <p:nvPicPr>
            <p:cNvPr id="10" name="Picture 7" descr="C:\Users\obs\Desktop\Python\Python_예제유제\card\h_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0887" y="3200871"/>
              <a:ext cx="2173052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C:\Users\obs\Desktop\Python\Python_예제유제\card\s_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7151" y="3200871"/>
              <a:ext cx="2173052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5795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예시 문제</a:t>
            </a:r>
            <a:r>
              <a:rPr lang="en-US" altLang="ko-KR" dirty="0">
                <a:solidFill>
                  <a:srgbClr val="C00000"/>
                </a:solidFill>
              </a:rPr>
              <a:t> 2 : </a:t>
            </a:r>
            <a:r>
              <a:rPr lang="en-US" altLang="ko-KR" dirty="0"/>
              <a:t>Big Sale Event : </a:t>
            </a:r>
            <a:r>
              <a:rPr lang="ko-KR" altLang="en-US" dirty="0"/>
              <a:t>레벨</a:t>
            </a:r>
            <a:r>
              <a:rPr lang="en-US" altLang="ko-KR" dirty="0"/>
              <a:t> #2 (</a:t>
            </a:r>
            <a:r>
              <a:rPr lang="ko-KR" altLang="en-US" dirty="0"/>
              <a:t>문제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4825" y="2481264"/>
            <a:ext cx="17281722" cy="1943099"/>
          </a:xfrm>
          <a:prstGeom prst="roundRect">
            <a:avLst>
              <a:gd name="adj" fmla="val 16215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파이썬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백화점 식료품 코너에서 아래와 같이 채소를 판매 하고 있다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고객이 고른 상품 번호 및 상품의 개수를 입력하면 고객이 지불해야 할 금액을 출력하는 프로그램을 다음 실행 순서를 참고하여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825" y="4713288"/>
            <a:ext cx="17281722" cy="5472113"/>
          </a:xfrm>
          <a:prstGeom prst="roundRect">
            <a:avLst>
              <a:gd name="adj" fmla="val 746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 1)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상품 목록을 출력하라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우하단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표 참조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고객이 고른 상품 번호를 입력 받는다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(1~3,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예외 사항은 고려하지 않는다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즉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에러 체크를 하지 않는다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3)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고객이 고른 상품 개수를 입력 받는다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(0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이상의 정수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4)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상품 번호와 상품 개수를 고려하여 고객이 지불해야 할 금액을 계산하여 출력한다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pPr fontAlgn="base">
              <a:lnSpc>
                <a:spcPct val="150000"/>
              </a:lnSpc>
            </a:pPr>
            <a:endParaRPr lang="en-US" altLang="ko-KR" sz="54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87813"/>
              </p:ext>
            </p:extLst>
          </p:nvPr>
        </p:nvGraphicFramePr>
        <p:xfrm>
          <a:off x="9865668" y="7305327"/>
          <a:ext cx="7200800" cy="26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1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상품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상품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판매 가격</a:t>
                      </a: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배추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5000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2000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상추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3000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2" descr="C:\Users\obs\Desktop\Python\Python_PPT_Final\사은행사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8869" y="100761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16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예시 문제</a:t>
            </a:r>
            <a:r>
              <a:rPr lang="en-US" altLang="ko-KR" dirty="0">
                <a:solidFill>
                  <a:srgbClr val="C00000"/>
                </a:solidFill>
              </a:rPr>
              <a:t> 2 : </a:t>
            </a:r>
            <a:r>
              <a:rPr lang="en-US" altLang="ko-KR" dirty="0"/>
              <a:t>Big Sale Event : </a:t>
            </a:r>
            <a:r>
              <a:rPr lang="ko-KR" altLang="en-US" dirty="0"/>
              <a:t>레벨 </a:t>
            </a:r>
            <a:r>
              <a:rPr lang="en-US" altLang="ko-KR" dirty="0"/>
              <a:t>#2 (</a:t>
            </a:r>
            <a:r>
              <a:rPr lang="ko-KR" altLang="en-US" dirty="0"/>
              <a:t>프로그램 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16595" y="2481264"/>
            <a:ext cx="5760541" cy="7704138"/>
          </a:xfrm>
          <a:prstGeom prst="roundRect">
            <a:avLst>
              <a:gd name="adj" fmla="val 746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print ("*** Start Big Sale Event 1 (Level #2) ***")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i="1" dirty="0">
                <a:solidFill>
                  <a:schemeClr val="tx1"/>
                </a:solidFill>
              </a:rPr>
              <a:t># </a:t>
            </a:r>
            <a:r>
              <a:rPr lang="ko-KR" altLang="en-US" sz="2000" b="1" i="1" dirty="0">
                <a:solidFill>
                  <a:schemeClr val="tx1"/>
                </a:solidFill>
              </a:rPr>
              <a:t>기본 데이터</a:t>
            </a:r>
            <a:br>
              <a:rPr lang="ko-KR" altLang="en-US" sz="2000" b="1" i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price1 = 5000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price2 = 2000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price3 = 3000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i="1" dirty="0">
                <a:solidFill>
                  <a:schemeClr val="tx1"/>
                </a:solidFill>
              </a:rPr>
              <a:t># </a:t>
            </a:r>
            <a:r>
              <a:rPr lang="ko-KR" altLang="en-US" sz="2000" b="1" i="1" dirty="0">
                <a:solidFill>
                  <a:schemeClr val="tx1"/>
                </a:solidFill>
              </a:rPr>
              <a:t>입력</a:t>
            </a:r>
            <a:br>
              <a:rPr lang="ko-KR" altLang="en-US" sz="2000" b="1" i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print("*** Input ***")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print("1. Cabbage %d" % price1)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print("2. Daikon %d" % price2)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print("3. Lettuce %d" % price3)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idx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(input("Input item </a:t>
            </a: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idx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(1~3) ? = "))</a:t>
            </a:r>
            <a:b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(input("Input # of item (1~9) ? = "))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br>
              <a:rPr lang="en-US" altLang="ko-KR" sz="2000" b="1" dirty="0">
                <a:solidFill>
                  <a:schemeClr val="tx1"/>
                </a:solidFill>
              </a:rPr>
            </a:br>
            <a:endParaRPr lang="en-US" altLang="ko-KR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314038" y="2481509"/>
            <a:ext cx="5760541" cy="7704138"/>
          </a:xfrm>
          <a:prstGeom prst="roundRect">
            <a:avLst>
              <a:gd name="adj" fmla="val 746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*** Start Big Sale Event 1 (Level #2) ***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*** Input ***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1. Cabbage 5000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2. Daikon 2000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3. Lettuce 3000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Input item </a:t>
            </a:r>
            <a:r>
              <a:rPr lang="en-US" altLang="ko-KR" sz="2000" b="1" dirty="0" err="1">
                <a:solidFill>
                  <a:schemeClr val="tx1"/>
                </a:solidFill>
              </a:rPr>
              <a:t>idx</a:t>
            </a:r>
            <a:r>
              <a:rPr lang="en-US" altLang="ko-KR" sz="2000" b="1" dirty="0">
                <a:solidFill>
                  <a:schemeClr val="tx1"/>
                </a:solidFill>
              </a:rPr>
              <a:t> (1~3) ? = 2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Input # of item (1~9) ? = 3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*** Output ***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Total Price = 6000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*** Stop Big Sale Event (Level #2) ***</a:t>
            </a:r>
          </a:p>
        </p:txBody>
      </p:sp>
      <p:grpSp>
        <p:nvGrpSpPr>
          <p:cNvPr id="7" name="그룹 6"/>
          <p:cNvGrpSpPr>
            <a:grpSpLocks noChangeAspect="1"/>
          </p:cNvGrpSpPr>
          <p:nvPr/>
        </p:nvGrpSpPr>
        <p:grpSpPr>
          <a:xfrm>
            <a:off x="16781792" y="1076743"/>
            <a:ext cx="1364795" cy="972000"/>
            <a:chOff x="10140887" y="3200871"/>
            <a:chExt cx="4549316" cy="3240000"/>
          </a:xfrm>
        </p:grpSpPr>
        <p:pic>
          <p:nvPicPr>
            <p:cNvPr id="8" name="Picture 7" descr="C:\Users\obs\Desktop\Python\Python_예제유제\card\h_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0887" y="3200871"/>
              <a:ext cx="2173052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C:\Users\obs\Desktop\Python\Python_예제유제\card\s_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7151" y="3200871"/>
              <a:ext cx="2173052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모서리가 둥근 직사각형 10"/>
          <p:cNvSpPr/>
          <p:nvPr/>
        </p:nvSpPr>
        <p:spPr>
          <a:xfrm>
            <a:off x="6265267" y="2519031"/>
            <a:ext cx="5760541" cy="7704138"/>
          </a:xfrm>
          <a:prstGeom prst="roundRect">
            <a:avLst>
              <a:gd name="adj" fmla="val 746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50000"/>
              </a:lnSpc>
            </a:pPr>
            <a:r>
              <a:rPr lang="en-US" altLang="ko-KR" sz="2000" b="1" i="1" dirty="0">
                <a:solidFill>
                  <a:schemeClr val="tx1"/>
                </a:solidFill>
              </a:rPr>
              <a:t># if</a:t>
            </a:r>
            <a:br>
              <a:rPr lang="en-US" altLang="ko-KR" sz="2000" b="1" i="1" dirty="0">
                <a:solidFill>
                  <a:schemeClr val="tx1"/>
                </a:solidFill>
              </a:rPr>
            </a:br>
            <a:r>
              <a:rPr lang="en-US" altLang="ko-KR" sz="2000" b="1" dirty="0" err="1">
                <a:solidFill>
                  <a:schemeClr val="tx1"/>
                </a:solidFill>
              </a:rPr>
              <a:t>priceTotal</a:t>
            </a:r>
            <a:r>
              <a:rPr lang="en-US" altLang="ko-KR" sz="2000" b="1" dirty="0">
                <a:solidFill>
                  <a:schemeClr val="tx1"/>
                </a:solidFill>
              </a:rPr>
              <a:t> = 0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idx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1 :</a:t>
            </a:r>
            <a:b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priceTotal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price1*</a:t>
            </a: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b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 </a:t>
            </a:r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idx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2 :</a:t>
            </a:r>
            <a:b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priceTotal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price2*</a:t>
            </a: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b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 </a:t>
            </a:r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idx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3 :</a:t>
            </a:r>
            <a:b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priceTotal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price3*</a:t>
            </a: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i="1" dirty="0">
                <a:solidFill>
                  <a:schemeClr val="tx1"/>
                </a:solidFill>
              </a:rPr>
              <a:t># </a:t>
            </a:r>
            <a:r>
              <a:rPr lang="ko-KR" altLang="en-US" sz="2000" b="1" i="1" dirty="0">
                <a:solidFill>
                  <a:schemeClr val="tx1"/>
                </a:solidFill>
              </a:rPr>
              <a:t>출력</a:t>
            </a:r>
            <a:br>
              <a:rPr lang="ko-KR" altLang="en-US" sz="2000" b="1" i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print("*** Output ***")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print("Total Price =", </a:t>
            </a: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priceTotal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1800" b="1" dirty="0">
                <a:solidFill>
                  <a:schemeClr val="tx1"/>
                </a:solidFill>
              </a:rPr>
              <a:t>print ("*** Stop Big Sale Event (Level #2) ***")</a:t>
            </a:r>
            <a:endParaRPr lang="en-US" altLang="ko-KR" sz="18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3098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</a:rPr>
              <a:t>예시 문제 </a:t>
            </a:r>
            <a:r>
              <a:rPr lang="en-US" altLang="ko-KR" dirty="0">
                <a:solidFill>
                  <a:srgbClr val="C00000"/>
                </a:solidFill>
              </a:rPr>
              <a:t>3 </a:t>
            </a:r>
            <a:r>
              <a:rPr lang="en-US" altLang="ko-KR" sz="3600" dirty="0">
                <a:solidFill>
                  <a:srgbClr val="C00000"/>
                </a:solidFill>
              </a:rPr>
              <a:t>: </a:t>
            </a:r>
            <a:r>
              <a:rPr lang="en-US" altLang="ko-KR" sz="3600" dirty="0"/>
              <a:t>Ball-Dice Game</a:t>
            </a:r>
            <a:r>
              <a:rPr lang="ko-KR" altLang="en-US" sz="3600" dirty="0"/>
              <a:t> </a:t>
            </a:r>
            <a:r>
              <a:rPr lang="en-US" altLang="ko-KR" sz="3600" dirty="0"/>
              <a:t>: </a:t>
            </a:r>
            <a:r>
              <a:rPr lang="ko-KR" altLang="en-US" sz="3600" dirty="0"/>
              <a:t>레벨 </a:t>
            </a:r>
            <a:r>
              <a:rPr lang="en-US" altLang="ko-KR" sz="3600" dirty="0"/>
              <a:t>#1 (</a:t>
            </a:r>
            <a:r>
              <a:rPr lang="ko-KR" altLang="en-US" sz="3600" dirty="0"/>
              <a:t>문제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4825" y="2481264"/>
            <a:ext cx="17281722" cy="1943099"/>
          </a:xfrm>
          <a:prstGeom prst="roundRect">
            <a:avLst>
              <a:gd name="adj" fmla="val 16215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Ball-Dice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게임은 주머니 속에서 볼을 고른 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주사위를 던져서 점수가 많은 사람이 이기는 게임이다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철수는 영희와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Ball-Dice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게임을 하기로 하였다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각자 주사위를 던지고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주사위를 던져서 나온 값에 따라 승무패를 결정하는 프로그램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을 다음 실행 순서를 참고하여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825" y="4713288"/>
            <a:ext cx="17281722" cy="5472113"/>
          </a:xfrm>
          <a:prstGeom prst="roundRect">
            <a:avLst>
              <a:gd name="adj" fmla="val 746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 1)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게임 참여 인원은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명이다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Step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2)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각자 주사위를 던진다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주사위를 던져서 나온 값이 게임 점수이다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 3)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게임 점수를 이용하여 승무패를 결정한다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 4)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게임 결과를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출력한다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Picture 2" descr="C:\Users\obs\Desktop\Python\_Python_Final\images\balld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467" y="982271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49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4294967295"/>
          </p:nvPr>
        </p:nvSpPr>
        <p:spPr>
          <a:xfrm>
            <a:off x="1223332" y="5577341"/>
            <a:ext cx="10082871" cy="6482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참인지 거짓인지 명확하게 판별할 수 있는 문장이나 </a:t>
            </a:r>
            <a:r>
              <a:rPr lang="ko-KR" altLang="en-US" sz="2000" b="1" dirty="0">
                <a:solidFill>
                  <a:srgbClr val="FF0000"/>
                </a:solidFill>
              </a:rPr>
              <a:t>식 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en-US" altLang="ko-KR" sz="2000" b="1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ko-KR" altLang="en-US" sz="2000" b="1" dirty="0">
                <a:solidFill>
                  <a:srgbClr val="FF0000"/>
                </a:solidFill>
              </a:rPr>
              <a:t>코드화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600" b="1" dirty="0">
                <a:solidFill>
                  <a:srgbClr val="C00000"/>
                </a:solidFill>
              </a:rPr>
              <a:t>명제 </a:t>
            </a:r>
            <a:r>
              <a:rPr lang="en-US" altLang="ko-KR" sz="3600" b="1" dirty="0">
                <a:solidFill>
                  <a:srgbClr val="C00000"/>
                </a:solidFill>
              </a:rPr>
              <a:t>: </a:t>
            </a:r>
            <a:r>
              <a:rPr lang="ko-KR" altLang="en-US" sz="3600" b="1" dirty="0"/>
              <a:t>참과 거짓을 정확히 구별할 수 있는 식이나 문장이다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1223332" y="9142765"/>
            <a:ext cx="10082871" cy="6482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변수의 값에 따라 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거짓을 결정할 수 있는 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16070" y="3308318"/>
            <a:ext cx="4177189" cy="718913"/>
          </a:xfrm>
          <a:prstGeom prst="rect">
            <a:avLst/>
          </a:prstGeom>
        </p:spPr>
        <p:txBody>
          <a:bodyPr wrap="square" lIns="163321" tIns="81660" rIns="163321" bIns="81660">
            <a:spAutoFit/>
          </a:bodyPr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+ 3 &lt; 4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폭발 1 9"/>
          <p:cNvSpPr/>
          <p:nvPr/>
        </p:nvSpPr>
        <p:spPr>
          <a:xfrm>
            <a:off x="2768140" y="4081250"/>
            <a:ext cx="2673050" cy="1372023"/>
          </a:xfrm>
          <a:prstGeom prst="irregularSeal1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37275" y="3308319"/>
            <a:ext cx="4177189" cy="718913"/>
          </a:xfrm>
          <a:prstGeom prst="rect">
            <a:avLst/>
          </a:prstGeom>
        </p:spPr>
        <p:txBody>
          <a:bodyPr wrap="square" lIns="163321" tIns="81660" rIns="163321" bIns="81660">
            <a:spAutoFit/>
          </a:bodyPr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+ 3 = 5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폭발 1 12"/>
          <p:cNvSpPr/>
          <p:nvPr/>
        </p:nvSpPr>
        <p:spPr>
          <a:xfrm>
            <a:off x="7089344" y="3989157"/>
            <a:ext cx="2673050" cy="1372023"/>
          </a:xfrm>
          <a:prstGeom prst="irregularSeal1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ko-KR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16795" y="6523862"/>
            <a:ext cx="4177189" cy="1272911"/>
          </a:xfrm>
          <a:prstGeom prst="rect">
            <a:avLst/>
          </a:prstGeom>
        </p:spPr>
        <p:txBody>
          <a:bodyPr wrap="square" lIns="163321" tIns="81660" rIns="163321" bIns="81660">
            <a:spAutoFit/>
          </a:bodyPr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2</a:t>
            </a:r>
          </a:p>
          <a:p>
            <a:pPr algn="ctr"/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&lt; 5</a:t>
            </a:r>
            <a:endParaRPr lang="ko-KR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폭발 1 15"/>
          <p:cNvSpPr/>
          <p:nvPr/>
        </p:nvSpPr>
        <p:spPr>
          <a:xfrm>
            <a:off x="6873295" y="7662696"/>
            <a:ext cx="2673050" cy="1372023"/>
          </a:xfrm>
          <a:prstGeom prst="irregularSeal1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폭발 1 16"/>
          <p:cNvSpPr/>
          <p:nvPr/>
        </p:nvSpPr>
        <p:spPr>
          <a:xfrm>
            <a:off x="2768865" y="7662696"/>
            <a:ext cx="2673050" cy="1372023"/>
          </a:xfrm>
          <a:prstGeom prst="irregularSeal1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ko-KR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65267" y="6523862"/>
            <a:ext cx="4177189" cy="1272911"/>
          </a:xfrm>
          <a:prstGeom prst="rect">
            <a:avLst/>
          </a:prstGeom>
        </p:spPr>
        <p:txBody>
          <a:bodyPr wrap="square" lIns="163321" tIns="81660" rIns="163321" bIns="81660">
            <a:spAutoFit/>
          </a:bodyPr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6</a:t>
            </a:r>
          </a:p>
          <a:p>
            <a:pPr algn="ctr"/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&lt; 5</a:t>
            </a:r>
            <a:endParaRPr lang="ko-KR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30138" y="3416300"/>
            <a:ext cx="5040312" cy="1441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다음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개의 명제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조건의 결과를 구하라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1)2+3 &lt; 4, 2)2+3 == 5, 3)2&lt;5, 4)6&lt;5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2529963" y="5001071"/>
            <a:ext cx="2520331" cy="4972516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명제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print(2+3 &lt; 4)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print(2+3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==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5)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조건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x = 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print(x &lt; 5)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x = 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print(x &lt; 5)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193964" y="5001071"/>
            <a:ext cx="2376558" cy="4972516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12597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</a:rPr>
              <a:t>예시 문제 </a:t>
            </a:r>
            <a:r>
              <a:rPr lang="en-US" altLang="ko-KR" dirty="0">
                <a:solidFill>
                  <a:srgbClr val="C00000"/>
                </a:solidFill>
              </a:rPr>
              <a:t>3 </a:t>
            </a:r>
            <a:r>
              <a:rPr lang="en-US" altLang="ko-KR" sz="3600" dirty="0">
                <a:solidFill>
                  <a:srgbClr val="C00000"/>
                </a:solidFill>
              </a:rPr>
              <a:t>: </a:t>
            </a:r>
            <a:r>
              <a:rPr lang="en-US" altLang="ko-KR" sz="3600" dirty="0"/>
              <a:t>Ball-Dice Game</a:t>
            </a:r>
            <a:r>
              <a:rPr lang="ko-KR" altLang="en-US" sz="3600" dirty="0"/>
              <a:t> </a:t>
            </a:r>
            <a:r>
              <a:rPr lang="en-US" altLang="ko-KR" sz="3600" dirty="0"/>
              <a:t>: </a:t>
            </a:r>
            <a:r>
              <a:rPr lang="ko-KR" altLang="en-US" sz="3600" dirty="0"/>
              <a:t>레벨 </a:t>
            </a:r>
            <a:r>
              <a:rPr lang="en-US" altLang="ko-KR" sz="3600" dirty="0"/>
              <a:t>#1 (</a:t>
            </a:r>
            <a:r>
              <a:rPr lang="ko-KR" altLang="en-US" dirty="0"/>
              <a:t>프로그램 예시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08683" y="2481264"/>
            <a:ext cx="7920880" cy="7704138"/>
          </a:xfrm>
          <a:prstGeom prst="roundRect">
            <a:avLst>
              <a:gd name="adj" fmla="val 746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altLang="ko-KR" sz="1800" b="1" dirty="0">
                <a:solidFill>
                  <a:schemeClr val="tx1"/>
                </a:solidFill>
              </a:rPr>
              <a:t>print("*** Start Ball-Dice Game (Level #1) ***")</a:t>
            </a:r>
            <a:br>
              <a:rPr lang="en-US" altLang="ko-KR" sz="1800" b="1" dirty="0">
                <a:solidFill>
                  <a:schemeClr val="tx1"/>
                </a:solidFill>
              </a:rPr>
            </a:br>
            <a:br>
              <a:rPr lang="en-US" altLang="ko-KR" sz="1800" b="1" dirty="0">
                <a:solidFill>
                  <a:schemeClr val="tx1"/>
                </a:solidFill>
              </a:rPr>
            </a:br>
            <a:r>
              <a:rPr lang="en-US" altLang="ko-KR" sz="1800" b="1" i="1" dirty="0">
                <a:solidFill>
                  <a:schemeClr val="tx1"/>
                </a:solidFill>
              </a:rPr>
              <a:t># </a:t>
            </a:r>
            <a:r>
              <a:rPr lang="ko-KR" altLang="en-US" sz="1800" b="1" i="1" dirty="0">
                <a:solidFill>
                  <a:schemeClr val="tx1"/>
                </a:solidFill>
              </a:rPr>
              <a:t>입력</a:t>
            </a:r>
            <a:br>
              <a:rPr lang="ko-KR" altLang="en-US" sz="1800" b="1" i="1" dirty="0">
                <a:solidFill>
                  <a:schemeClr val="tx1"/>
                </a:solidFill>
              </a:rPr>
            </a:br>
            <a:r>
              <a:rPr lang="en-US" altLang="ko-KR" sz="1800" b="1" dirty="0">
                <a:solidFill>
                  <a:schemeClr val="tx1"/>
                </a:solidFill>
              </a:rPr>
              <a:t>print()</a:t>
            </a:r>
            <a:br>
              <a:rPr lang="en-US" altLang="ko-KR" sz="1800" b="1" dirty="0">
                <a:solidFill>
                  <a:schemeClr val="tx1"/>
                </a:solidFill>
              </a:rPr>
            </a:br>
            <a:r>
              <a:rPr lang="en-US" altLang="ko-KR" sz="1800" b="1" dirty="0">
                <a:solidFill>
                  <a:schemeClr val="tx1"/>
                </a:solidFill>
              </a:rPr>
              <a:t>print("*** Input ***")</a:t>
            </a:r>
            <a:br>
              <a:rPr lang="en-US" altLang="ko-KR" sz="1800" b="1" dirty="0">
                <a:solidFill>
                  <a:schemeClr val="tx1"/>
                </a:solidFill>
              </a:rPr>
            </a:br>
            <a:r>
              <a:rPr lang="en-US" altLang="ko-KR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score1 = </a:t>
            </a:r>
            <a:r>
              <a:rPr lang="en-US" altLang="ko-KR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(input("Input 1st User's Dice (1~6) = "))</a:t>
            </a:r>
            <a:br>
              <a:rPr lang="en-US" altLang="ko-KR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score2 = </a:t>
            </a:r>
            <a:r>
              <a:rPr lang="en-US" altLang="ko-KR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(input("Input 2nd User's Dice (1~6) = "))</a:t>
            </a:r>
            <a:br>
              <a:rPr lang="en-US" altLang="ko-KR" sz="1800" b="1" dirty="0">
                <a:solidFill>
                  <a:schemeClr val="tx1"/>
                </a:solidFill>
              </a:rPr>
            </a:br>
            <a:br>
              <a:rPr lang="en-US" altLang="ko-KR" sz="1800" b="1" dirty="0">
                <a:solidFill>
                  <a:schemeClr val="tx1"/>
                </a:solidFill>
              </a:rPr>
            </a:br>
            <a:r>
              <a:rPr lang="en-US" altLang="ko-KR" sz="1800" b="1" i="1" dirty="0">
                <a:solidFill>
                  <a:schemeClr val="tx1"/>
                </a:solidFill>
              </a:rPr>
              <a:t># </a:t>
            </a:r>
            <a:r>
              <a:rPr lang="ko-KR" altLang="en-US" sz="1800" b="1" i="1" dirty="0">
                <a:solidFill>
                  <a:schemeClr val="tx1"/>
                </a:solidFill>
              </a:rPr>
              <a:t>출력</a:t>
            </a:r>
            <a:br>
              <a:rPr lang="ko-KR" altLang="en-US" sz="1800" b="1" i="1" dirty="0">
                <a:solidFill>
                  <a:schemeClr val="tx1"/>
                </a:solidFill>
              </a:rPr>
            </a:br>
            <a:r>
              <a:rPr lang="en-US" altLang="ko-KR" sz="1800" b="1" dirty="0">
                <a:solidFill>
                  <a:schemeClr val="tx1"/>
                </a:solidFill>
              </a:rPr>
              <a:t>print()</a:t>
            </a:r>
            <a:br>
              <a:rPr lang="en-US" altLang="ko-KR" sz="1800" b="1" dirty="0">
                <a:solidFill>
                  <a:schemeClr val="tx1"/>
                </a:solidFill>
              </a:rPr>
            </a:br>
            <a:r>
              <a:rPr lang="en-US" altLang="ko-KR" sz="1800" b="1" dirty="0">
                <a:solidFill>
                  <a:schemeClr val="tx1"/>
                </a:solidFill>
              </a:rPr>
              <a:t>print("*** Game Result ***")</a:t>
            </a:r>
            <a:br>
              <a:rPr lang="en-US" altLang="ko-KR" sz="1800" b="1" dirty="0">
                <a:solidFill>
                  <a:schemeClr val="tx1"/>
                </a:solidFill>
              </a:rPr>
            </a:br>
            <a:r>
              <a:rPr lang="en-US" altLang="ko-K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score1 &gt; score2 :</a:t>
            </a:r>
            <a:br>
              <a:rPr lang="en-US" altLang="ko-KR" sz="1800" b="1" dirty="0">
                <a:solidFill>
                  <a:schemeClr val="tx1"/>
                </a:solidFill>
              </a:rPr>
            </a:br>
            <a:r>
              <a:rPr lang="en-US" altLang="ko-KR" sz="1800" b="1" dirty="0">
                <a:solidFill>
                  <a:schemeClr val="tx1"/>
                </a:solidFill>
              </a:rPr>
              <a:t>    print("1st User Win !")</a:t>
            </a:r>
            <a:br>
              <a:rPr lang="en-US" altLang="ko-KR" sz="1800" b="1" dirty="0">
                <a:solidFill>
                  <a:schemeClr val="tx1"/>
                </a:solidFill>
              </a:rPr>
            </a:br>
            <a:r>
              <a:rPr lang="en-US" altLang="ko-K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 score2 &gt; score1 :</a:t>
            </a:r>
            <a:br>
              <a:rPr lang="en-US" altLang="ko-KR" sz="1800" b="1" dirty="0">
                <a:solidFill>
                  <a:schemeClr val="tx1"/>
                </a:solidFill>
              </a:rPr>
            </a:br>
            <a:r>
              <a:rPr lang="en-US" altLang="ko-KR" sz="1800" b="1" dirty="0">
                <a:solidFill>
                  <a:schemeClr val="tx1"/>
                </a:solidFill>
              </a:rPr>
              <a:t>    print("2nd User Win !")</a:t>
            </a:r>
            <a:br>
              <a:rPr lang="en-US" altLang="ko-KR" sz="1800" b="1" dirty="0">
                <a:solidFill>
                  <a:schemeClr val="tx1"/>
                </a:solidFill>
              </a:rPr>
            </a:br>
            <a:r>
              <a:rPr lang="en-US" altLang="ko-K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:</a:t>
            </a:r>
            <a:br>
              <a:rPr lang="en-US" altLang="ko-KR" sz="1800" b="1" dirty="0">
                <a:solidFill>
                  <a:schemeClr val="tx1"/>
                </a:solidFill>
              </a:rPr>
            </a:br>
            <a:r>
              <a:rPr lang="en-US" altLang="ko-KR" sz="1800" b="1" dirty="0">
                <a:solidFill>
                  <a:schemeClr val="tx1"/>
                </a:solidFill>
              </a:rPr>
              <a:t>    print("Draw")</a:t>
            </a:r>
            <a:br>
              <a:rPr lang="en-US" altLang="ko-KR" sz="1800" b="1" dirty="0">
                <a:solidFill>
                  <a:schemeClr val="tx1"/>
                </a:solidFill>
              </a:rPr>
            </a:br>
            <a:br>
              <a:rPr lang="en-US" altLang="ko-KR" sz="1800" b="1" dirty="0">
                <a:solidFill>
                  <a:schemeClr val="tx1"/>
                </a:solidFill>
              </a:rPr>
            </a:br>
            <a:r>
              <a:rPr lang="en-US" altLang="ko-KR" sz="1800" b="1" dirty="0">
                <a:solidFill>
                  <a:schemeClr val="tx1"/>
                </a:solidFill>
              </a:rPr>
              <a:t>print()</a:t>
            </a:r>
            <a:br>
              <a:rPr lang="en-US" altLang="ko-KR" sz="1800" b="1" dirty="0">
                <a:solidFill>
                  <a:schemeClr val="tx1"/>
                </a:solidFill>
              </a:rPr>
            </a:br>
            <a:r>
              <a:rPr lang="en-US" altLang="ko-KR" sz="1800" b="1" dirty="0">
                <a:solidFill>
                  <a:schemeClr val="tx1"/>
                </a:solidFill>
              </a:rPr>
              <a:t>print("*** Stop Ball-Dice Game (Level #1) ***"))</a:t>
            </a:r>
            <a:endParaRPr lang="en-US" altLang="ko-KR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9702" y="2481509"/>
            <a:ext cx="7920781" cy="3600204"/>
          </a:xfrm>
          <a:prstGeom prst="roundRect">
            <a:avLst>
              <a:gd name="adj" fmla="val 746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*** Start Ball-Dice Game (Level #1) ***</a:t>
            </a:r>
          </a:p>
          <a:p>
            <a:pPr fontAlgn="base"/>
            <a:endParaRPr lang="en-US" altLang="ko-KR" sz="1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base"/>
            <a:r>
              <a:rPr lang="en-US" altLang="ko-KR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*** Input ***</a:t>
            </a:r>
          </a:p>
          <a:p>
            <a:pPr fontAlgn="base"/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Input 1st User's Dice (1~6) = 3</a:t>
            </a:r>
          </a:p>
          <a:p>
            <a:pPr fontAlgn="base"/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Input 2nd User's Dice (1~6) = 5</a:t>
            </a:r>
          </a:p>
          <a:p>
            <a:pPr fontAlgn="base"/>
            <a:endParaRPr lang="en-US" altLang="ko-KR" sz="1800" b="1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*** Game Result ***</a:t>
            </a:r>
          </a:p>
          <a:p>
            <a:pPr fontAlgn="base"/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2nd User Win !</a:t>
            </a:r>
          </a:p>
          <a:p>
            <a:pPr fontAlgn="base"/>
            <a:endParaRPr lang="en-US" altLang="ko-KR" sz="1800" b="1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*** Stop Ball-Dice Game (Level #1) ***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9286738" y="6224588"/>
            <a:ext cx="7920781" cy="3953577"/>
          </a:xfrm>
          <a:prstGeom prst="roundRect">
            <a:avLst>
              <a:gd name="adj" fmla="val 746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*** Start Ball-Dice Game (Level #1) ***</a:t>
            </a:r>
          </a:p>
          <a:p>
            <a:pPr fontAlgn="base"/>
            <a:endParaRPr lang="en-US" altLang="ko-KR" sz="1800" b="1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*** Input ***</a:t>
            </a:r>
          </a:p>
          <a:p>
            <a:pPr fontAlgn="base"/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Input 1st User's Dice (1~6) = 4</a:t>
            </a:r>
          </a:p>
          <a:p>
            <a:pPr fontAlgn="base"/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Input 2nd User's Dice (1~6) = 4</a:t>
            </a:r>
          </a:p>
          <a:p>
            <a:pPr fontAlgn="base"/>
            <a:endParaRPr lang="en-US" altLang="ko-KR" sz="1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base"/>
            <a:r>
              <a:rPr lang="en-US" altLang="ko-KR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*** Game Result ***</a:t>
            </a:r>
          </a:p>
          <a:p>
            <a:pPr fontAlgn="base"/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Draw</a:t>
            </a:r>
          </a:p>
          <a:p>
            <a:pPr fontAlgn="base"/>
            <a:endParaRPr lang="en-US" altLang="ko-KR" sz="1800" b="1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*** Stop Ball-Dice Game (Level #1) ***</a:t>
            </a:r>
          </a:p>
        </p:txBody>
      </p:sp>
      <p:pic>
        <p:nvPicPr>
          <p:cNvPr id="8" name="Picture 2" descr="C:\Users\obs\Desktop\Python\_Python_Final\images\balld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467" y="982271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477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</a:rPr>
              <a:t>예시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3 </a:t>
            </a:r>
            <a:r>
              <a:rPr lang="en-US" altLang="ko-KR" sz="3600" dirty="0">
                <a:solidFill>
                  <a:srgbClr val="C00000"/>
                </a:solidFill>
              </a:rPr>
              <a:t>: </a:t>
            </a:r>
            <a:r>
              <a:rPr lang="en-US" altLang="ko-KR" sz="3600" dirty="0"/>
              <a:t>Ball-Dice Game</a:t>
            </a:r>
            <a:r>
              <a:rPr lang="ko-KR" altLang="en-US" sz="3600" dirty="0"/>
              <a:t> </a:t>
            </a:r>
            <a:r>
              <a:rPr lang="en-US" altLang="ko-KR" sz="3600" dirty="0"/>
              <a:t>: </a:t>
            </a:r>
            <a:r>
              <a:rPr lang="ko-KR" altLang="en-US" sz="3600" dirty="0"/>
              <a:t>레벨 </a:t>
            </a:r>
            <a:r>
              <a:rPr lang="en-US" altLang="ko-KR" sz="3600" dirty="0"/>
              <a:t>#2 (</a:t>
            </a:r>
            <a:r>
              <a:rPr lang="ko-KR" altLang="en-US" sz="3600" dirty="0"/>
              <a:t>문제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4825" y="2481264"/>
            <a:ext cx="17281722" cy="1943099"/>
          </a:xfrm>
          <a:prstGeom prst="roundRect">
            <a:avLst>
              <a:gd name="adj" fmla="val 16215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Ball-Dice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게임은 주머니 속에서 볼을 고른 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주사위를 던져서 점수가 많은 사람이 이기는 게임이다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철수는 영희와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Ball-Dice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게임을 하기로 하였다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주머니 속에서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볼을 하나 고르고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볼의 색상에 따라 수행 과정이 달라지는 프로그램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을 다음 실행 순서를 참고하여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825" y="4713288"/>
            <a:ext cx="17281722" cy="5472113"/>
          </a:xfrm>
          <a:prstGeom prst="roundRect">
            <a:avLst>
              <a:gd name="adj" fmla="val 746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 1)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게임 참여 인원은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명이다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Step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2)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주머니 속에는 파란색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빨강색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개가 들어 있다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주머니 속에서 볼을 꺼내어 색상을 확인한 후 다시 주머니 속에 넣는다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Step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2-1)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빨강색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주사위를 던지지 않는다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Step 2-2)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파란색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주사위를 던진다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주사위를 던져서 나온 값이 게임 점수이다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 3)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게임 점수를 이용하여 승무패를 결정한다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 4)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게임 결과를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출력한다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Picture 2" descr="C:\Users\obs\Desktop\Python\_Python_Final\images\balld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467" y="982271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860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</a:rPr>
              <a:t>예시 문제 </a:t>
            </a:r>
            <a:r>
              <a:rPr lang="en-US" altLang="ko-KR" dirty="0">
                <a:solidFill>
                  <a:srgbClr val="C00000"/>
                </a:solidFill>
              </a:rPr>
              <a:t>3 </a:t>
            </a:r>
            <a:r>
              <a:rPr lang="en-US" altLang="ko-KR" sz="3600" dirty="0">
                <a:solidFill>
                  <a:srgbClr val="C00000"/>
                </a:solidFill>
              </a:rPr>
              <a:t>: </a:t>
            </a:r>
            <a:r>
              <a:rPr lang="en-US" altLang="ko-KR" sz="3600" dirty="0"/>
              <a:t>Ball-Dice Game</a:t>
            </a:r>
            <a:r>
              <a:rPr lang="ko-KR" altLang="en-US" sz="3600" dirty="0"/>
              <a:t> </a:t>
            </a:r>
            <a:r>
              <a:rPr lang="en-US" altLang="ko-KR" sz="3600" dirty="0"/>
              <a:t>: </a:t>
            </a:r>
            <a:r>
              <a:rPr lang="ko-KR" altLang="en-US" sz="3600" dirty="0"/>
              <a:t>레벨 </a:t>
            </a:r>
            <a:r>
              <a:rPr lang="en-US" altLang="ko-KR" sz="3600" dirty="0"/>
              <a:t>#2 (</a:t>
            </a:r>
            <a:r>
              <a:rPr lang="ko-KR" altLang="en-US" dirty="0"/>
              <a:t>프로그램 예시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08683" y="2481264"/>
            <a:ext cx="7920880" cy="7704138"/>
          </a:xfrm>
          <a:prstGeom prst="roundRect">
            <a:avLst>
              <a:gd name="adj" fmla="val 746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print("*** Start Ball-Dice Game (Level #2) ***")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i="1" dirty="0">
                <a:solidFill>
                  <a:schemeClr val="tx1"/>
                </a:solidFill>
              </a:rPr>
              <a:t># </a:t>
            </a:r>
            <a:r>
              <a:rPr lang="ko-KR" altLang="en-US" sz="2000" b="1" i="1" dirty="0">
                <a:solidFill>
                  <a:schemeClr val="tx1"/>
                </a:solidFill>
              </a:rPr>
              <a:t>입력</a:t>
            </a:r>
            <a:br>
              <a:rPr lang="ko-KR" altLang="en-US" sz="2000" b="1" i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print("*** 1st User ***")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print("1. Red")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print("2. Blue")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= </a:t>
            </a: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(input("Input Ball Color (1~2) = "))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score1 = 0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color == 2 :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    score1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(input("Input Dice (1~6) = "))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print("*** 2nd User ***")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print("1. Red")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print("2. Blue")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= </a:t>
            </a: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(input("Input Ball Color (1~2) = "))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score2 = 0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color == 2 :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    score2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(input("Input Dice (1~6) = "))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9702" y="2481508"/>
            <a:ext cx="7920781" cy="7703893"/>
          </a:xfrm>
          <a:prstGeom prst="roundRect">
            <a:avLst>
              <a:gd name="adj" fmla="val 746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altLang="ko-KR" sz="2000" b="1" i="1" dirty="0">
                <a:solidFill>
                  <a:schemeClr val="tx1"/>
                </a:solidFill>
              </a:rPr>
              <a:t># </a:t>
            </a:r>
            <a:r>
              <a:rPr lang="ko-KR" altLang="en-US" sz="2000" b="1" i="1" dirty="0">
                <a:solidFill>
                  <a:schemeClr val="tx1"/>
                </a:solidFill>
              </a:rPr>
              <a:t>출력</a:t>
            </a:r>
            <a:br>
              <a:rPr lang="ko-KR" altLang="en-US" sz="2000" b="1" i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print("*** Game Result ***")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print("1st User's Score =", score1)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print("2nd User's Score =", score2)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score1 &gt; score2 :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    print("1st User Win !")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 score2 &gt; score1 :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    print("2nd User Win !")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: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    print("Draw")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print("*** Stop Ball-Dice Game (Level #2) ***")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Picture 2" descr="C:\Users\obs\Desktop\Python\_Python_Final\images\balld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467" y="982271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4708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</a:rPr>
              <a:t>예시 문제 </a:t>
            </a:r>
            <a:r>
              <a:rPr lang="en-US" altLang="ko-KR" dirty="0">
                <a:solidFill>
                  <a:srgbClr val="C00000"/>
                </a:solidFill>
              </a:rPr>
              <a:t>3 </a:t>
            </a:r>
            <a:r>
              <a:rPr lang="en-US" altLang="ko-KR" sz="3600" dirty="0">
                <a:solidFill>
                  <a:srgbClr val="C00000"/>
                </a:solidFill>
              </a:rPr>
              <a:t>: </a:t>
            </a:r>
            <a:r>
              <a:rPr lang="en-US" altLang="ko-KR" sz="3600" dirty="0"/>
              <a:t>Ball-Dice Game</a:t>
            </a:r>
            <a:r>
              <a:rPr lang="ko-KR" altLang="en-US" sz="3600" dirty="0"/>
              <a:t> </a:t>
            </a:r>
            <a:r>
              <a:rPr lang="en-US" altLang="ko-KR" sz="3600" dirty="0"/>
              <a:t>: </a:t>
            </a:r>
            <a:r>
              <a:rPr lang="ko-KR" altLang="en-US" sz="3600" dirty="0"/>
              <a:t>레벨 </a:t>
            </a:r>
            <a:r>
              <a:rPr lang="en-US" altLang="ko-KR" sz="3600" dirty="0"/>
              <a:t>#2 (</a:t>
            </a:r>
            <a:r>
              <a:rPr lang="ko-KR" altLang="en-US" dirty="0"/>
              <a:t>실행결과 예시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08683" y="2481264"/>
            <a:ext cx="7920880" cy="7704138"/>
          </a:xfrm>
          <a:prstGeom prst="roundRect">
            <a:avLst>
              <a:gd name="adj" fmla="val 746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*** Start Ball-Dice Game (Level #2) ***</a:t>
            </a:r>
          </a:p>
          <a:p>
            <a:pPr fontAlgn="base"/>
            <a:endParaRPr lang="en-US" altLang="ko-KR" sz="2000" b="1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*** 1st User ***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1. Red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2. Blue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Input Ball Color (1~2) = 2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Input Dice (1~6) = 4</a:t>
            </a:r>
          </a:p>
          <a:p>
            <a:pPr fontAlgn="base"/>
            <a:endParaRPr lang="en-US" altLang="ko-KR" sz="2000" b="1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*** 2nd User ***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1. Red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2. Blue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Input Ball Color (1~2) = 2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Input Dice (1~6) = 6</a:t>
            </a:r>
          </a:p>
          <a:p>
            <a:pPr fontAlgn="base"/>
            <a:endParaRPr lang="en-US" altLang="ko-KR" sz="2000" b="1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*** Game Result ***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1st User's Score = 4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2nd User's Score = 6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2nd User Win !</a:t>
            </a:r>
          </a:p>
          <a:p>
            <a:pPr fontAlgn="base"/>
            <a:endParaRPr lang="en-US" altLang="ko-KR" sz="2000" b="1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*** Stop Ball-Dice Game (Level #2) ***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9702" y="2481508"/>
            <a:ext cx="7920781" cy="7703893"/>
          </a:xfrm>
          <a:prstGeom prst="roundRect">
            <a:avLst>
              <a:gd name="adj" fmla="val 746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*** Start Ball-Dice Game (Level #2) ***</a:t>
            </a:r>
          </a:p>
          <a:p>
            <a:pPr fontAlgn="base"/>
            <a:endParaRPr lang="en-US" altLang="ko-KR" sz="2000" b="1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*** 1st User ***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1. Red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2. Blue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Input Ball Color (1~2) = 1</a:t>
            </a:r>
          </a:p>
          <a:p>
            <a:pPr fontAlgn="base"/>
            <a:endParaRPr lang="en-US" altLang="ko-KR" sz="2000" b="1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*** 2nd User ***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1. Red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2. Blue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Input Ball Color (1~2) = 2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Input Dice (1~6) = 1</a:t>
            </a:r>
          </a:p>
          <a:p>
            <a:pPr fontAlgn="base"/>
            <a:endParaRPr lang="en-US" altLang="ko-KR" sz="2000" b="1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*** Game Result ***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1st User's Score = 0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2nd User's Score = 1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2nd User Win !</a:t>
            </a:r>
          </a:p>
          <a:p>
            <a:pPr fontAlgn="base"/>
            <a:endParaRPr lang="en-US" altLang="ko-KR" sz="2000" b="1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*** Stop Ball-Dice Game (Level #2) ***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Picture 2" descr="C:\Users\obs\Desktop\Python\_Python_Final\images\balld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467" y="982271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970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596207"/>
            <a:ext cx="5987227" cy="1656888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169711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31367" y="1400671"/>
            <a:ext cx="11596781" cy="8023980"/>
            <a:chOff x="3531367" y="2942540"/>
            <a:chExt cx="11596781" cy="5082867"/>
          </a:xfrm>
        </p:grpSpPr>
        <p:sp>
          <p:nvSpPr>
            <p:cNvPr id="14" name="직사각형 13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1. OT &amp;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변수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연산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입출력 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2.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산술 연산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조건문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(if, elif, else</a:t>
              </a:r>
              <a:r>
                <a:rPr lang="en-US" altLang="ko-KR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2. </a:t>
              </a:r>
              <a:r>
                <a:rPr lang="ko-KR" altLang="en-US" sz="36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반복문</a:t>
              </a: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en-US" altLang="ko-KR" sz="36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While+for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4.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함수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+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리스트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175000"/>
                </a:lnSpc>
              </a:pPr>
              <a:endParaRPr lang="ko-KR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8" name="제목 2"/>
          <p:cNvSpPr txBox="1">
            <a:spLocks/>
          </p:cNvSpPr>
          <p:nvPr/>
        </p:nvSpPr>
        <p:spPr>
          <a:xfrm>
            <a:off x="459139" y="0"/>
            <a:ext cx="15312336" cy="931319"/>
          </a:xfrm>
          <a:prstGeom prst="rect">
            <a:avLst/>
          </a:prstGeom>
        </p:spPr>
        <p:txBody>
          <a:bodyPr lIns="163321" tIns="81660" rIns="163321" bIns="8166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62732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600" b="1" dirty="0">
                <a:solidFill>
                  <a:srgbClr val="C00000"/>
                </a:solidFill>
              </a:rPr>
              <a:t>관계 연산자 </a:t>
            </a:r>
            <a:r>
              <a:rPr lang="en-US" altLang="ko-KR" sz="3600" b="1" dirty="0">
                <a:solidFill>
                  <a:srgbClr val="C00000"/>
                </a:solidFill>
              </a:rPr>
              <a:t>: </a:t>
            </a:r>
            <a:r>
              <a:rPr lang="ko-KR" altLang="en-US" sz="3600" b="1" dirty="0" err="1"/>
              <a:t>조건식에서</a:t>
            </a:r>
            <a:r>
              <a:rPr lang="ko-KR" altLang="en-US" sz="3600" b="1" dirty="0"/>
              <a:t> 두 개의 </a:t>
            </a:r>
            <a:r>
              <a:rPr lang="ko-KR" altLang="en-US" sz="3600" b="1" dirty="0" err="1"/>
              <a:t>피연산자를</a:t>
            </a:r>
            <a:r>
              <a:rPr lang="ko-KR" altLang="en-US" sz="3600" b="1" dirty="0"/>
              <a:t> 비교할 때 사용한다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sp>
        <p:nvSpPr>
          <p:cNvPr id="24" name="직사각형 23"/>
          <p:cNvSpPr/>
          <p:nvPr/>
        </p:nvSpPr>
        <p:spPr>
          <a:xfrm>
            <a:off x="1698379" y="3795831"/>
            <a:ext cx="230466" cy="648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81173" y="3795831"/>
            <a:ext cx="230466" cy="648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698379" y="4444102"/>
            <a:ext cx="1613259" cy="216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233501" y="3795831"/>
            <a:ext cx="230466" cy="648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16294" y="3795831"/>
            <a:ext cx="230466" cy="648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233501" y="4444102"/>
            <a:ext cx="1613259" cy="216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81173" y="3700857"/>
            <a:ext cx="1382794" cy="826635"/>
          </a:xfrm>
          <a:prstGeom prst="rect">
            <a:avLst/>
          </a:prstGeom>
        </p:spPr>
        <p:txBody>
          <a:bodyPr wrap="square" lIns="163321" tIns="81660" rIns="163321" bIns="81660">
            <a:spAutoFit/>
          </a:bodyPr>
          <a:lstStyle/>
          <a:p>
            <a:pPr algn="ctr"/>
            <a:r>
              <a:rPr lang="en-US" altLang="ko-KR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폭발 1 10"/>
          <p:cNvSpPr/>
          <p:nvPr/>
        </p:nvSpPr>
        <p:spPr>
          <a:xfrm>
            <a:off x="2671225" y="4349128"/>
            <a:ext cx="2138440" cy="1372023"/>
          </a:xfrm>
          <a:prstGeom prst="irregularSeal1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r>
              <a:rPr lang="en-US" altLang="ko-KR" sz="29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ko-KR" altLang="en-US" sz="29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53389" y="3787785"/>
            <a:ext cx="230466" cy="648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36183" y="3787785"/>
            <a:ext cx="230466" cy="648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653389" y="4436057"/>
            <a:ext cx="1613259" cy="216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188512" y="3787785"/>
            <a:ext cx="230466" cy="648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0571305" y="3787785"/>
            <a:ext cx="230466" cy="648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188512" y="4436057"/>
            <a:ext cx="1613259" cy="216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036183" y="3700857"/>
            <a:ext cx="1382795" cy="826635"/>
          </a:xfrm>
          <a:prstGeom prst="rect">
            <a:avLst/>
          </a:prstGeom>
        </p:spPr>
        <p:txBody>
          <a:bodyPr wrap="square" lIns="163321" tIns="81660" rIns="163321" bIns="81660">
            <a:spAutoFit/>
          </a:bodyPr>
          <a:lstStyle/>
          <a:p>
            <a:pPr algn="ctr"/>
            <a:r>
              <a:rPr lang="en-US" altLang="ko-KR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endParaRPr lang="ko-KR" alt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폭발 1 50"/>
          <p:cNvSpPr/>
          <p:nvPr/>
        </p:nvSpPr>
        <p:spPr>
          <a:xfrm>
            <a:off x="7626237" y="4349128"/>
            <a:ext cx="2138440" cy="1372023"/>
          </a:xfrm>
          <a:prstGeom prst="irregularSeal1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r>
              <a:rPr lang="en-US" altLang="ko-KR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ko-KR" altLang="en-US" sz="2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76172"/>
              </p:ext>
            </p:extLst>
          </p:nvPr>
        </p:nvGraphicFramePr>
        <p:xfrm>
          <a:off x="1195618" y="7306066"/>
          <a:ext cx="10182218" cy="176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2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6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연산</a:t>
                      </a: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연산</a:t>
                      </a: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182912" marR="182912" marT="68601" marB="686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20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== y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같은가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x != y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와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 y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가 다른가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20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&gt; y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 y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보다 큰가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x &lt; y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보다 작은가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&gt;= y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 y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보다 크거나 같은가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x &lt;= y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 y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보다 작거나 같은가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내용 개체 틀 5"/>
          <p:cNvSpPr>
            <a:spLocks noGrp="1"/>
          </p:cNvSpPr>
          <p:nvPr>
            <p:ph sz="half" idx="4294967295"/>
          </p:nvPr>
        </p:nvSpPr>
        <p:spPr>
          <a:xfrm>
            <a:off x="1195617" y="5793360"/>
            <a:ext cx="10110210" cy="6482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latin typeface="+mn-ea"/>
              </a:rPr>
              <a:t>관계 연산자의 결과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 참</a:t>
            </a:r>
            <a:r>
              <a:rPr lang="en-US" altLang="ko-KR" sz="2000" b="1" dirty="0">
                <a:latin typeface="+mn-ea"/>
              </a:rPr>
              <a:t>(True) </a:t>
            </a:r>
            <a:r>
              <a:rPr lang="ko-KR" altLang="en-US" sz="2000" b="1" dirty="0">
                <a:latin typeface="+mn-ea"/>
              </a:rPr>
              <a:t>또는 거짓</a:t>
            </a:r>
            <a:r>
              <a:rPr lang="en-US" altLang="ko-KR" sz="2000" b="1" dirty="0">
                <a:latin typeface="+mn-ea"/>
              </a:rPr>
              <a:t>(False)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5" name="내용 개체 틀 5"/>
          <p:cNvSpPr>
            <a:spLocks noGrp="1"/>
          </p:cNvSpPr>
          <p:nvPr>
            <p:ph sz="half" idx="4294967295"/>
          </p:nvPr>
        </p:nvSpPr>
        <p:spPr>
          <a:xfrm>
            <a:off x="1195617" y="9142837"/>
            <a:ext cx="10182218" cy="6482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latin typeface="+mn-ea"/>
              </a:rPr>
              <a:t>‘=‘ </a:t>
            </a:r>
            <a:r>
              <a:rPr lang="ko-KR" altLang="en-US" sz="2000" b="1" dirty="0">
                <a:latin typeface="+mn-ea"/>
              </a:rPr>
              <a:t>변수에 값을 저장하는 대입 연산자</a:t>
            </a:r>
            <a:r>
              <a:rPr lang="en-US" altLang="ko-KR" sz="2000" b="1" dirty="0">
                <a:latin typeface="+mn-ea"/>
              </a:rPr>
              <a:t>   </a:t>
            </a:r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vs</a:t>
            </a:r>
            <a:r>
              <a:rPr lang="en-US" altLang="ko-KR" sz="3200" b="1" dirty="0">
                <a:latin typeface="+mn-ea"/>
              </a:rPr>
              <a:t>   </a:t>
            </a:r>
            <a:r>
              <a:rPr lang="en-US" altLang="ko-KR" sz="2000" b="1" dirty="0">
                <a:latin typeface="+mn-ea"/>
              </a:rPr>
              <a:t>‘==‘ </a:t>
            </a:r>
            <a:r>
              <a:rPr lang="ko-KR" altLang="en-US" sz="2000" b="1" dirty="0">
                <a:latin typeface="+mn-ea"/>
              </a:rPr>
              <a:t>비교 연산자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2530138" y="3416300"/>
            <a:ext cx="5040312" cy="1441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각각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x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y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값에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1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을 대입하고 비교 연산자를 이용하여 결과값을 출력하라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529963" y="5001071"/>
            <a:ext cx="2520331" cy="4972516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대입 연산자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x = 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y = 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비교 연산자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print(x == y) print(x != y)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print(x &gt; y)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print(x &lt; y)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print(x &gt;= y)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print(x &lt;= y)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193964" y="5001071"/>
            <a:ext cx="2376558" cy="4972516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False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3672AA1-91C5-4B92-8C83-BBB4EF1B1ED8}"/>
              </a:ext>
            </a:extLst>
          </p:cNvPr>
          <p:cNvGrpSpPr/>
          <p:nvPr/>
        </p:nvGrpSpPr>
        <p:grpSpPr>
          <a:xfrm>
            <a:off x="6874783" y="3295396"/>
            <a:ext cx="1143000" cy="1171575"/>
            <a:chOff x="7839852" y="3845472"/>
            <a:chExt cx="1143000" cy="1171575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70A5F0DE-2BBE-49CA-8703-70927622F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852" y="3845472"/>
              <a:ext cx="1143000" cy="1171575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F97212F-4092-4DE5-B63B-4CE8AB3BF27D}"/>
                </a:ext>
              </a:extLst>
            </p:cNvPr>
            <p:cNvSpPr txBox="1"/>
            <p:nvPr/>
          </p:nvSpPr>
          <p:spPr>
            <a:xfrm>
              <a:off x="8189163" y="4053359"/>
              <a:ext cx="452368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>
                  <a:solidFill>
                    <a:schemeClr val="bg1"/>
                  </a:solidFill>
                </a:rPr>
                <a:t>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4E9C7C0-DD67-43D8-A03B-C65B525E60B5}"/>
              </a:ext>
            </a:extLst>
          </p:cNvPr>
          <p:cNvGrpSpPr/>
          <p:nvPr/>
        </p:nvGrpSpPr>
        <p:grpSpPr>
          <a:xfrm>
            <a:off x="1925364" y="3299279"/>
            <a:ext cx="1143000" cy="1171575"/>
            <a:chOff x="7839852" y="3845472"/>
            <a:chExt cx="1143000" cy="1171575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9035272F-7E94-49E3-AA03-1F945BF5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852" y="3845472"/>
              <a:ext cx="1143000" cy="117157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25BF4F1-B68F-44E1-86A4-AF589803A52D}"/>
                </a:ext>
              </a:extLst>
            </p:cNvPr>
            <p:cNvSpPr txBox="1"/>
            <p:nvPr/>
          </p:nvSpPr>
          <p:spPr>
            <a:xfrm>
              <a:off x="8189163" y="4053359"/>
              <a:ext cx="452368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>
                  <a:solidFill>
                    <a:schemeClr val="bg1"/>
                  </a:solidFill>
                </a:rPr>
                <a:t>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59BAD3-F17E-4DC8-86FE-8D474E1B5B81}"/>
              </a:ext>
            </a:extLst>
          </p:cNvPr>
          <p:cNvGrpSpPr/>
          <p:nvPr/>
        </p:nvGrpSpPr>
        <p:grpSpPr>
          <a:xfrm>
            <a:off x="9423515" y="3295396"/>
            <a:ext cx="1143000" cy="1171575"/>
            <a:chOff x="7839852" y="3845472"/>
            <a:chExt cx="1143000" cy="1171575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AAD2DD77-445F-42E8-A4C5-2B47D0AD8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852" y="3845472"/>
              <a:ext cx="1143000" cy="11715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A34608-9A87-4403-BBE8-AAB6A4BAB21D}"/>
                </a:ext>
              </a:extLst>
            </p:cNvPr>
            <p:cNvSpPr txBox="1"/>
            <p:nvPr/>
          </p:nvSpPr>
          <p:spPr>
            <a:xfrm>
              <a:off x="8189163" y="4053359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7FE49FE-3D9A-4B64-9CD8-9621E685895D}"/>
              </a:ext>
            </a:extLst>
          </p:cNvPr>
          <p:cNvGrpSpPr/>
          <p:nvPr/>
        </p:nvGrpSpPr>
        <p:grpSpPr>
          <a:xfrm>
            <a:off x="4474096" y="3305510"/>
            <a:ext cx="1143000" cy="1171575"/>
            <a:chOff x="7839852" y="3845472"/>
            <a:chExt cx="1143000" cy="1171575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2F03B93D-4457-4CD9-9E78-B03120B3D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852" y="3845472"/>
              <a:ext cx="1143000" cy="1171575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E8E4C96-D30B-4A7E-B5BC-C8205005F000}"/>
                </a:ext>
              </a:extLst>
            </p:cNvPr>
            <p:cNvSpPr txBox="1"/>
            <p:nvPr/>
          </p:nvSpPr>
          <p:spPr>
            <a:xfrm>
              <a:off x="8189163" y="4053359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46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4294967295"/>
          </p:nvPr>
        </p:nvSpPr>
        <p:spPr>
          <a:xfrm>
            <a:off x="1195618" y="5685314"/>
            <a:ext cx="10110210" cy="6482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논리 연산자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복잡한 조건을 조합하여 참과 거짓을 판단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294967295"/>
          </p:nvPr>
        </p:nvSpPr>
        <p:spPr>
          <a:xfrm>
            <a:off x="1195617" y="9249415"/>
            <a:ext cx="10110210" cy="6482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latin typeface="+mn-ea"/>
              </a:rPr>
              <a:t>10 &lt;= x and x &lt;= 20   </a:t>
            </a:r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vs</a:t>
            </a:r>
            <a:r>
              <a:rPr lang="en-US" altLang="ko-KR" sz="2000" b="1" dirty="0">
                <a:latin typeface="+mn-ea"/>
                <a:sym typeface="Wingdings" pitchFamily="2" charset="2"/>
              </a:rPr>
              <a:t>   </a:t>
            </a:r>
            <a:r>
              <a:rPr lang="en-US" altLang="ko-KR" sz="2000" b="1" dirty="0">
                <a:latin typeface="+mn-ea"/>
              </a:rPr>
              <a:t>10 &lt;= x &lt;= 20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600" b="1" dirty="0">
                <a:solidFill>
                  <a:srgbClr val="C00000"/>
                </a:solidFill>
              </a:rPr>
              <a:t>논리 연산자 </a:t>
            </a:r>
            <a:r>
              <a:rPr lang="en-US" altLang="ko-KR" sz="3600" b="1" dirty="0">
                <a:solidFill>
                  <a:srgbClr val="C00000"/>
                </a:solidFill>
              </a:rPr>
              <a:t>: </a:t>
            </a:r>
            <a:r>
              <a:rPr lang="ko-KR" altLang="en-US" sz="3600" b="1" dirty="0"/>
              <a:t>여러 개의 조건을 조합하여 </a:t>
            </a:r>
            <a:r>
              <a:rPr lang="ko-KR" altLang="en-US" sz="3600" b="1" dirty="0" err="1"/>
              <a:t>조건식을</a:t>
            </a:r>
            <a:r>
              <a:rPr lang="ko-KR" altLang="en-US" sz="3600" b="1" dirty="0"/>
              <a:t> 판단할 때 사용한다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2649"/>
              </p:ext>
            </p:extLst>
          </p:nvPr>
        </p:nvGraphicFramePr>
        <p:xfrm>
          <a:off x="1195617" y="6765768"/>
          <a:ext cx="10110210" cy="237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3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연산</a:t>
                      </a: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182912" marR="182912" marT="68601" marB="686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20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and y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AND </a:t>
                      </a:r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연산</a:t>
                      </a:r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 x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모두</a:t>
                      </a:r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참이면 참</a:t>
                      </a:r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그렇지 않으면 거짓</a:t>
                      </a:r>
                      <a:endParaRPr lang="en-US" altLang="ko-KR" sz="2000" baseline="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가 거짓이면  </a:t>
                      </a:r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y 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는 계산하지 않고 거짓으로 판명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20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or y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OR</a:t>
                      </a:r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연산</a:t>
                      </a:r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: x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나 </a:t>
                      </a:r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중에서 하나만 참이면 참</a:t>
                      </a:r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모두 거짓이면 거짓</a:t>
                      </a:r>
                      <a:endParaRPr lang="en-US" altLang="ko-KR" sz="2000" baseline="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참이면 </a:t>
                      </a:r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y 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는 계산하지 않고 참으로 판명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not x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NOT</a:t>
                      </a:r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연산</a:t>
                      </a:r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: x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가 참이면 거짓</a:t>
                      </a:r>
                      <a:r>
                        <a:rPr lang="en-US" altLang="ko-KR" sz="2000" baseline="0" dirty="0">
                          <a:latin typeface="+mn-ea"/>
                          <a:ea typeface="+mn-ea"/>
                        </a:rPr>
                        <a:t>, x</a:t>
                      </a:r>
                      <a:r>
                        <a:rPr lang="ko-KR" altLang="en-US" sz="2000" baseline="0" dirty="0">
                          <a:latin typeface="+mn-ea"/>
                          <a:ea typeface="+mn-ea"/>
                        </a:rPr>
                        <a:t>가 거짓이면 참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82912" marR="182912" marT="68601" marB="686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728763" y="3727428"/>
            <a:ext cx="230466" cy="648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111557" y="3727428"/>
            <a:ext cx="230466" cy="648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28763" y="4375699"/>
            <a:ext cx="1613259" cy="216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033419" y="3727428"/>
            <a:ext cx="230466" cy="648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416213" y="3727428"/>
            <a:ext cx="230466" cy="648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033419" y="4375699"/>
            <a:ext cx="1613259" cy="216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96324" y="3632454"/>
            <a:ext cx="1382794" cy="826635"/>
          </a:xfrm>
          <a:prstGeom prst="rect">
            <a:avLst/>
          </a:prstGeom>
        </p:spPr>
        <p:txBody>
          <a:bodyPr wrap="square" lIns="163321" tIns="81660" rIns="163321" bIns="81660">
            <a:spAutoFit/>
          </a:bodyPr>
          <a:lstStyle/>
          <a:p>
            <a:pPr algn="ctr"/>
            <a:r>
              <a:rPr lang="en-US" altLang="ko-KR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14239" y="3719382"/>
            <a:ext cx="230466" cy="648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297033" y="3719382"/>
            <a:ext cx="230466" cy="648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4239" y="4367654"/>
            <a:ext cx="1613259" cy="216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431858" y="3478529"/>
            <a:ext cx="478027" cy="718913"/>
          </a:xfrm>
          <a:prstGeom prst="rect">
            <a:avLst/>
          </a:prstGeom>
          <a:noFill/>
        </p:spPr>
        <p:txBody>
          <a:bodyPr wrap="none" lIns="163321" tIns="81660" rIns="163321" bIns="81660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218896" y="3719382"/>
            <a:ext cx="230466" cy="648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0601689" y="3719382"/>
            <a:ext cx="230466" cy="648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218896" y="4367654"/>
            <a:ext cx="1613259" cy="216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166558" y="3632454"/>
            <a:ext cx="1382795" cy="826635"/>
          </a:xfrm>
          <a:prstGeom prst="rect">
            <a:avLst/>
          </a:prstGeom>
        </p:spPr>
        <p:txBody>
          <a:bodyPr wrap="square" lIns="163321" tIns="81660" rIns="163321" bIns="81660">
            <a:spAutoFit/>
          </a:bodyPr>
          <a:lstStyle/>
          <a:p>
            <a:pPr algn="ctr"/>
            <a:r>
              <a:rPr lang="en-US" altLang="ko-KR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endParaRPr lang="ko-KR" altLang="en-US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폭발 1 32"/>
          <p:cNvSpPr/>
          <p:nvPr/>
        </p:nvSpPr>
        <p:spPr>
          <a:xfrm>
            <a:off x="4840048" y="4272679"/>
            <a:ext cx="2880820" cy="1372023"/>
          </a:xfrm>
          <a:prstGeom prst="irregularSeal1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31446" y="3696060"/>
            <a:ext cx="1382795" cy="718913"/>
          </a:xfrm>
          <a:prstGeom prst="rect">
            <a:avLst/>
          </a:prstGeom>
        </p:spPr>
        <p:txBody>
          <a:bodyPr wrap="square" lIns="163321" tIns="81660" rIns="163321" bIns="81660">
            <a:spAutoFit/>
          </a:bodyPr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2530138" y="3416300"/>
            <a:ext cx="5040312" cy="1441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논리 연산자를 이용하여 값을 출력하라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529963" y="5001071"/>
            <a:ext cx="3096344" cy="4972516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print(True and True)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print(True and False)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print(False and False)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print(True or True)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print(True or False)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print(False or False)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print(not True)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print(not False)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5770225" y="5001071"/>
            <a:ext cx="1800296" cy="4972516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True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0C70921-BAE0-4CB4-AF09-F951BF7226E3}"/>
              </a:ext>
            </a:extLst>
          </p:cNvPr>
          <p:cNvGrpSpPr/>
          <p:nvPr/>
        </p:nvGrpSpPr>
        <p:grpSpPr>
          <a:xfrm>
            <a:off x="9423515" y="3231082"/>
            <a:ext cx="1143000" cy="1171575"/>
            <a:chOff x="7839852" y="3845472"/>
            <a:chExt cx="1143000" cy="1171575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02F4986-D4D6-4D24-BFEE-C6C4BAE73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852" y="3845472"/>
              <a:ext cx="1143000" cy="117157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B92640-AFEF-44D7-8541-B76996D631B3}"/>
                </a:ext>
              </a:extLst>
            </p:cNvPr>
            <p:cNvSpPr txBox="1"/>
            <p:nvPr/>
          </p:nvSpPr>
          <p:spPr>
            <a:xfrm>
              <a:off x="8189163" y="4053359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5BB1B1C-C6F3-4973-8154-B5E2371F66B5}"/>
              </a:ext>
            </a:extLst>
          </p:cNvPr>
          <p:cNvGrpSpPr/>
          <p:nvPr/>
        </p:nvGrpSpPr>
        <p:grpSpPr>
          <a:xfrm>
            <a:off x="4263138" y="3217195"/>
            <a:ext cx="1143000" cy="1171575"/>
            <a:chOff x="7839852" y="3845472"/>
            <a:chExt cx="1143000" cy="1171575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8AEEC7A-A346-4FAB-A931-B6915D725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852" y="3845472"/>
              <a:ext cx="1143000" cy="1171575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76B04B-CFA4-415E-B6DD-83D3F06875E8}"/>
                </a:ext>
              </a:extLst>
            </p:cNvPr>
            <p:cNvSpPr txBox="1"/>
            <p:nvPr/>
          </p:nvSpPr>
          <p:spPr>
            <a:xfrm>
              <a:off x="8189163" y="4053359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402206F-781C-40EA-94B5-0351CAE2D13F}"/>
              </a:ext>
            </a:extLst>
          </p:cNvPr>
          <p:cNvGrpSpPr/>
          <p:nvPr/>
        </p:nvGrpSpPr>
        <p:grpSpPr>
          <a:xfrm>
            <a:off x="7137714" y="3225001"/>
            <a:ext cx="1143000" cy="1171575"/>
            <a:chOff x="7839852" y="3845472"/>
            <a:chExt cx="1143000" cy="1171575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75B3297-24B3-4399-8E98-1EC1BF89D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852" y="3845472"/>
              <a:ext cx="1143000" cy="1171575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581E81-2046-4705-A345-72C8A3D1095B}"/>
                </a:ext>
              </a:extLst>
            </p:cNvPr>
            <p:cNvSpPr txBox="1"/>
            <p:nvPr/>
          </p:nvSpPr>
          <p:spPr>
            <a:xfrm>
              <a:off x="8189163" y="4053359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780C697-37AA-4D02-9D42-F3AA2C7988E8}"/>
              </a:ext>
            </a:extLst>
          </p:cNvPr>
          <p:cNvGrpSpPr/>
          <p:nvPr/>
        </p:nvGrpSpPr>
        <p:grpSpPr>
          <a:xfrm>
            <a:off x="1969279" y="3213698"/>
            <a:ext cx="1143000" cy="1171575"/>
            <a:chOff x="7839852" y="3845472"/>
            <a:chExt cx="1143000" cy="1171575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2AA93467-CD19-4DB7-87B4-1B79B2050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852" y="3845472"/>
              <a:ext cx="1143000" cy="117157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3A27EF-38FC-4BD1-8095-5488A6B9EDA8}"/>
                </a:ext>
              </a:extLst>
            </p:cNvPr>
            <p:cNvSpPr txBox="1"/>
            <p:nvPr/>
          </p:nvSpPr>
          <p:spPr>
            <a:xfrm>
              <a:off x="8189163" y="4053359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78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조건문 </a:t>
            </a:r>
            <a:r>
              <a:rPr lang="en-US" altLang="ko-KR" dirty="0"/>
              <a:t>(if, else, elif)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</a:rPr>
              <a:t>학습 내용 </a:t>
            </a:r>
            <a:r>
              <a:rPr lang="en-US" altLang="ko-KR" sz="3600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조건문 </a:t>
            </a:r>
            <a:r>
              <a:rPr lang="en-US" altLang="ko-KR" dirty="0"/>
              <a:t>– if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531367" y="2912840"/>
            <a:ext cx="11596781" cy="5327874"/>
            <a:chOff x="3531367" y="2942540"/>
            <a:chExt cx="11596781" cy="5082867"/>
          </a:xfrm>
        </p:grpSpPr>
        <p:sp>
          <p:nvSpPr>
            <p:cNvPr id="9" name="직사각형 8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2.1 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명제와 관계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논리 연산자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2.2  if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2.3  if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else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2.4  if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elif else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2.5 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중첩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if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8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C00000"/>
                </a:solidFill>
              </a:rPr>
              <a:t>if (</a:t>
            </a:r>
            <a:r>
              <a:rPr lang="ko-KR" altLang="en-US" sz="3600" b="1" dirty="0">
                <a:solidFill>
                  <a:srgbClr val="C00000"/>
                </a:solidFill>
              </a:rPr>
              <a:t>명제</a:t>
            </a:r>
            <a:r>
              <a:rPr lang="en-US" altLang="ko-KR" sz="3600" b="1" dirty="0">
                <a:solidFill>
                  <a:srgbClr val="C00000"/>
                </a:solidFill>
              </a:rPr>
              <a:t>, </a:t>
            </a:r>
            <a:r>
              <a:rPr lang="ko-KR" altLang="en-US" sz="3600" b="1" dirty="0" err="1">
                <a:solidFill>
                  <a:srgbClr val="C00000"/>
                </a:solidFill>
              </a:rPr>
              <a:t>조건식</a:t>
            </a:r>
            <a:r>
              <a:rPr lang="en-US" altLang="ko-KR" sz="3600" b="1" dirty="0">
                <a:solidFill>
                  <a:srgbClr val="C00000"/>
                </a:solidFill>
              </a:rPr>
              <a:t>) : </a:t>
            </a:r>
            <a:r>
              <a:rPr lang="ko-KR" altLang="en-US" sz="3600" b="1" dirty="0"/>
              <a:t>조건식이 참이면 </a:t>
            </a:r>
            <a:r>
              <a:rPr lang="en-US" altLang="ko-KR" sz="3600" b="1" dirty="0"/>
              <a:t>if </a:t>
            </a:r>
            <a:r>
              <a:rPr lang="ko-KR" altLang="en-US" sz="3600" b="1" dirty="0" err="1"/>
              <a:t>블록문을</a:t>
            </a:r>
            <a:r>
              <a:rPr lang="ko-KR" altLang="en-US" sz="3600" b="1" dirty="0"/>
              <a:t> 실행한다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graphicFrame>
        <p:nvGraphicFramePr>
          <p:cNvPr id="11" name="내용 개체 틀 2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74416811"/>
              </p:ext>
            </p:extLst>
          </p:nvPr>
        </p:nvGraphicFramePr>
        <p:xfrm>
          <a:off x="1944985" y="3560911"/>
          <a:ext cx="5040362" cy="627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3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8101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# </a:t>
                      </a:r>
                      <a:r>
                        <a:rPr lang="ko-KR" altLang="en-US" sz="2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en-US" altLang="ko-KR" sz="24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a = 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b = 1</a:t>
                      </a:r>
                      <a:endParaRPr lang="en-US" altLang="ko-KR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4850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   # if (</a:t>
                      </a:r>
                      <a:r>
                        <a:rPr lang="ko-KR" altLang="en-US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명제</a:t>
                      </a: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b="1" i="0" u="non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조건식</a:t>
                      </a: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   if</a:t>
                      </a:r>
                      <a:r>
                        <a:rPr lang="ko-KR" altLang="en-US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2400" b="1" i="0" u="none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&gt; b</a:t>
                      </a:r>
                      <a:r>
                        <a:rPr lang="en-US" altLang="ko-KR" sz="24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:</a:t>
                      </a:r>
                      <a:endParaRPr lang="ko-KR" altLang="en-US" sz="2400" b="1" i="0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1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c = a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a = b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b = c</a:t>
                      </a:r>
                      <a:endParaRPr lang="en-US" altLang="ko-KR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54017" marB="5401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4850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#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lang="en-US" altLang="ko-KR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print(“a =“, a)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print(“b =“, b)</a:t>
                      </a:r>
                    </a:p>
                  </a:txBody>
                  <a:tcPr marL="0" marR="0" marT="54017" marB="5401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타원형 설명선 35"/>
          <p:cNvSpPr/>
          <p:nvPr/>
        </p:nvSpPr>
        <p:spPr>
          <a:xfrm>
            <a:off x="7273379" y="7365678"/>
            <a:ext cx="4464496" cy="1558052"/>
          </a:xfrm>
          <a:prstGeom prst="wedgeEllipseCallout">
            <a:avLst>
              <a:gd name="adj1" fmla="val -78610"/>
              <a:gd name="adj2" fmla="val -46275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if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ko-KR" altLang="en-US" sz="2400" b="1" dirty="0" err="1">
                <a:solidFill>
                  <a:schemeClr val="tx1"/>
                </a:solidFill>
              </a:rPr>
              <a:t>블록문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</a:rPr>
              <a:t>조건식이 참이면 실행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타원형 설명선 11"/>
          <p:cNvSpPr/>
          <p:nvPr/>
        </p:nvSpPr>
        <p:spPr>
          <a:xfrm>
            <a:off x="7633419" y="4040248"/>
            <a:ext cx="3384376" cy="1872208"/>
          </a:xfrm>
          <a:prstGeom prst="wedgeEllipseCallout">
            <a:avLst>
              <a:gd name="adj1" fmla="val -99861"/>
              <a:gd name="adj2" fmla="val 54621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if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ko-KR" altLang="en-US" sz="2400" b="1" dirty="0" err="1">
                <a:solidFill>
                  <a:schemeClr val="tx1"/>
                </a:solidFill>
              </a:rPr>
              <a:t>조건식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530138" y="3416300"/>
            <a:ext cx="5040312" cy="1441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a=2, b=1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일 때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a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값이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b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보다 클 경우 두 변수 값을 바꾸는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529963" y="5001071"/>
            <a:ext cx="2520331" cy="4972516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입력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a = 2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b = 1</a:t>
            </a:r>
          </a:p>
          <a:p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if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조건문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if a &gt; b :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c = a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a = b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b = c</a:t>
            </a:r>
          </a:p>
          <a:p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출력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print(“a =“, a)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print(“b =“, b)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193964" y="5001071"/>
            <a:ext cx="2376558" cy="4972516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a = 1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b = 2</a:t>
            </a:r>
          </a:p>
        </p:txBody>
      </p:sp>
    </p:spTree>
    <p:extLst>
      <p:ext uri="{BB962C8B-B14F-4D97-AF65-F5344CB8AC3E}">
        <p14:creationId xmlns:p14="http://schemas.microsoft.com/office/powerpoint/2010/main" val="175355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(if, else, 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4294967295"/>
          </p:nvPr>
        </p:nvSpPr>
        <p:spPr>
          <a:xfrm>
            <a:off x="1174256" y="8817295"/>
            <a:ext cx="10203965" cy="648272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ko-KR" altLang="en-US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조건문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상황에 따라 서로 다른 결정을 내림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4294967295"/>
          </p:nvPr>
        </p:nvSpPr>
        <p:spPr>
          <a:xfrm>
            <a:off x="1444193" y="1177707"/>
            <a:ext cx="16106004" cy="83406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ko-KR" altLang="en-US" sz="3600" b="1" dirty="0">
                <a:solidFill>
                  <a:srgbClr val="C00000"/>
                </a:solidFill>
              </a:rPr>
              <a:t>조건문 </a:t>
            </a:r>
            <a:r>
              <a:rPr lang="en-US" altLang="ko-KR" sz="3600" b="1" dirty="0">
                <a:solidFill>
                  <a:srgbClr val="C00000"/>
                </a:solidFill>
              </a:rPr>
              <a:t>: </a:t>
            </a:r>
            <a:r>
              <a:rPr lang="ko-KR" altLang="en-US" sz="3600" b="1" dirty="0" err="1"/>
              <a:t>조건식에</a:t>
            </a:r>
            <a:r>
              <a:rPr lang="ko-KR" altLang="en-US" sz="3600" b="1" dirty="0"/>
              <a:t> 따라 실행하는 명령문이 달라지는 흐름 </a:t>
            </a:r>
            <a:r>
              <a:rPr lang="ko-KR" altLang="en-US" sz="3600" b="1" dirty="0" err="1"/>
              <a:t>제어문이다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556B026-D0A2-4DFF-BA5E-532FFE591E6D}"/>
              </a:ext>
            </a:extLst>
          </p:cNvPr>
          <p:cNvGrpSpPr/>
          <p:nvPr/>
        </p:nvGrpSpPr>
        <p:grpSpPr>
          <a:xfrm>
            <a:off x="5100264" y="4545111"/>
            <a:ext cx="1806726" cy="905154"/>
            <a:chOff x="1763688" y="4168836"/>
            <a:chExt cx="1129008" cy="603250"/>
          </a:xfrm>
        </p:grpSpPr>
        <p:pic>
          <p:nvPicPr>
            <p:cNvPr id="40" name="Picture 106" descr="입체아이콘-04">
              <a:extLst>
                <a:ext uri="{FF2B5EF4-FFF2-40B4-BE49-F238E27FC236}">
                  <a16:creationId xmlns:a16="http://schemas.microsoft.com/office/drawing/2014/main" id="{69AFE0BE-55AF-4904-A69F-CFDF25182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1763688" y="4168836"/>
              <a:ext cx="1129008" cy="6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C4D8FA-E159-4F2D-8905-3C44DCCB69F4}"/>
                </a:ext>
              </a:extLst>
            </p:cNvPr>
            <p:cNvSpPr txBox="1"/>
            <p:nvPr/>
          </p:nvSpPr>
          <p:spPr>
            <a:xfrm>
              <a:off x="1913763" y="4268110"/>
              <a:ext cx="732446" cy="246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</a:rPr>
                <a:t>if a == 1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087350" y="6798227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5" name="직사각형 54"/>
          <p:cNvSpPr/>
          <p:nvPr/>
        </p:nvSpPr>
        <p:spPr>
          <a:xfrm>
            <a:off x="3124445" y="6798227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6" name="직사각형 55"/>
          <p:cNvSpPr/>
          <p:nvPr/>
        </p:nvSpPr>
        <p:spPr>
          <a:xfrm>
            <a:off x="2087350" y="7284431"/>
            <a:ext cx="1209944" cy="162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8" name="직사각형 57"/>
          <p:cNvSpPr/>
          <p:nvPr/>
        </p:nvSpPr>
        <p:spPr>
          <a:xfrm>
            <a:off x="2067553" y="7393756"/>
            <a:ext cx="1229743" cy="415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45" name="타원 44"/>
          <p:cNvSpPr>
            <a:spLocks noChangeAspect="1"/>
          </p:cNvSpPr>
          <p:nvPr/>
        </p:nvSpPr>
        <p:spPr>
          <a:xfrm>
            <a:off x="2105707" y="5409354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서울역</a:t>
            </a:r>
          </a:p>
        </p:txBody>
      </p:sp>
      <p:sp>
        <p:nvSpPr>
          <p:cNvPr id="46" name="타원 45"/>
          <p:cNvSpPr>
            <a:spLocks noChangeAspect="1"/>
          </p:cNvSpPr>
          <p:nvPr/>
        </p:nvSpPr>
        <p:spPr>
          <a:xfrm>
            <a:off x="5025299" y="5409354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대전역</a:t>
            </a:r>
          </a:p>
        </p:txBody>
      </p:sp>
      <p:sp>
        <p:nvSpPr>
          <p:cNvPr id="47" name="타원 46"/>
          <p:cNvSpPr>
            <a:spLocks noChangeAspect="1"/>
          </p:cNvSpPr>
          <p:nvPr/>
        </p:nvSpPr>
        <p:spPr>
          <a:xfrm>
            <a:off x="7906119" y="3871854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부산역</a:t>
            </a:r>
          </a:p>
        </p:txBody>
      </p:sp>
      <p:sp>
        <p:nvSpPr>
          <p:cNvPr id="48" name="타원 47"/>
          <p:cNvSpPr>
            <a:spLocks noChangeAspect="1"/>
          </p:cNvSpPr>
          <p:nvPr/>
        </p:nvSpPr>
        <p:spPr>
          <a:xfrm>
            <a:off x="7905991" y="6824181"/>
            <a:ext cx="1152200" cy="1080333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광주역</a:t>
            </a:r>
          </a:p>
        </p:txBody>
      </p:sp>
      <p:cxnSp>
        <p:nvCxnSpPr>
          <p:cNvPr id="49" name="직선 연결선 48"/>
          <p:cNvCxnSpPr>
            <a:stCxn id="45" idx="6"/>
            <a:endCxn id="46" idx="2"/>
          </p:cNvCxnSpPr>
          <p:nvPr/>
        </p:nvCxnSpPr>
        <p:spPr>
          <a:xfrm>
            <a:off x="3257907" y="5949520"/>
            <a:ext cx="1767391" cy="0"/>
          </a:xfrm>
          <a:prstGeom prst="line">
            <a:avLst/>
          </a:prstGeom>
          <a:ln w="28575">
            <a:solidFill>
              <a:srgbClr val="3333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47" idx="2"/>
          </p:cNvCxnSpPr>
          <p:nvPr/>
        </p:nvCxnSpPr>
        <p:spPr>
          <a:xfrm flipV="1">
            <a:off x="6177499" y="4412021"/>
            <a:ext cx="1728620" cy="153750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6" idx="6"/>
            <a:endCxn id="48" idx="2"/>
          </p:cNvCxnSpPr>
          <p:nvPr/>
        </p:nvCxnSpPr>
        <p:spPr>
          <a:xfrm>
            <a:off x="6177499" y="5949521"/>
            <a:ext cx="1728492" cy="141482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9231785" y="4157242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2" name="직사각형 61"/>
          <p:cNvSpPr/>
          <p:nvPr/>
        </p:nvSpPr>
        <p:spPr>
          <a:xfrm>
            <a:off x="10268880" y="4157242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3" name="직사각형 62"/>
          <p:cNvSpPr/>
          <p:nvPr/>
        </p:nvSpPr>
        <p:spPr>
          <a:xfrm>
            <a:off x="9231785" y="4643446"/>
            <a:ext cx="1209944" cy="162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5" name="직사각형 64"/>
          <p:cNvSpPr/>
          <p:nvPr/>
        </p:nvSpPr>
        <p:spPr>
          <a:xfrm>
            <a:off x="9211988" y="4752771"/>
            <a:ext cx="1229743" cy="415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67" name="직사각형 66"/>
          <p:cNvSpPr/>
          <p:nvPr/>
        </p:nvSpPr>
        <p:spPr>
          <a:xfrm>
            <a:off x="9231785" y="7109570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9" name="직사각형 68"/>
          <p:cNvSpPr/>
          <p:nvPr/>
        </p:nvSpPr>
        <p:spPr>
          <a:xfrm>
            <a:off x="10268880" y="7109570"/>
            <a:ext cx="172849" cy="4862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0" name="직사각형 69"/>
          <p:cNvSpPr/>
          <p:nvPr/>
        </p:nvSpPr>
        <p:spPr>
          <a:xfrm>
            <a:off x="9231785" y="7595774"/>
            <a:ext cx="1209944" cy="162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2" name="직사각형 71"/>
          <p:cNvSpPr/>
          <p:nvPr/>
        </p:nvSpPr>
        <p:spPr>
          <a:xfrm>
            <a:off x="9211988" y="7705099"/>
            <a:ext cx="1229743" cy="415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556B026-D0A2-4DFF-BA5E-532FFE591E6D}"/>
              </a:ext>
            </a:extLst>
          </p:cNvPr>
          <p:cNvGrpSpPr/>
          <p:nvPr/>
        </p:nvGrpSpPr>
        <p:grpSpPr>
          <a:xfrm>
            <a:off x="5141021" y="6597973"/>
            <a:ext cx="1806726" cy="905154"/>
            <a:chOff x="1763688" y="4168836"/>
            <a:chExt cx="1129008" cy="603250"/>
          </a:xfrm>
        </p:grpSpPr>
        <p:pic>
          <p:nvPicPr>
            <p:cNvPr id="74" name="Picture 106" descr="입체아이콘-04">
              <a:extLst>
                <a:ext uri="{FF2B5EF4-FFF2-40B4-BE49-F238E27FC236}">
                  <a16:creationId xmlns:a16="http://schemas.microsoft.com/office/drawing/2014/main" id="{69AFE0BE-55AF-4904-A69F-CFDF25182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1763688" y="4168836"/>
              <a:ext cx="1129008" cy="6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CC4D8FA-E159-4F2D-8905-3C44DCCB69F4}"/>
                </a:ext>
              </a:extLst>
            </p:cNvPr>
            <p:cNvSpPr txBox="1"/>
            <p:nvPr/>
          </p:nvSpPr>
          <p:spPr>
            <a:xfrm>
              <a:off x="1913763" y="4253907"/>
              <a:ext cx="732446" cy="246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</a:rPr>
                <a:t>if a == 2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타원 77"/>
          <p:cNvSpPr/>
          <p:nvPr/>
        </p:nvSpPr>
        <p:spPr>
          <a:xfrm>
            <a:off x="2304827" y="6537011"/>
            <a:ext cx="742628" cy="6963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321" tIns="81660" rIns="163321" bIns="81660"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2530138" y="3416300"/>
            <a:ext cx="5040312" cy="1441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기차표가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이면 목적지가 부산역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기차표가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이면 목적지가 광주역인 조건문을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29963" y="5001071"/>
            <a:ext cx="5040487" cy="3023742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서울역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출발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”)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대전역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도착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”)</a:t>
            </a:r>
          </a:p>
          <a:p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== 1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부산역 도착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”)</a:t>
            </a:r>
          </a:p>
          <a:p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a == 2 :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   print(“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광주역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도착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”)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5122525" y="8188770"/>
            <a:ext cx="2447997" cy="185286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예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기차표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2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서울역 출발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대전역 도착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광주역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도착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2530137" y="8188770"/>
            <a:ext cx="2447925" cy="1852861"/>
          </a:xfrm>
          <a:prstGeom prst="roundRect">
            <a:avLst>
              <a:gd name="adj" fmla="val 4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예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기차표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1</a:t>
            </a: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서울역 출발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대전역 도착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부산역 도착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B3FAED3-B04B-454E-BEA9-306E0DA8E59F}"/>
              </a:ext>
            </a:extLst>
          </p:cNvPr>
          <p:cNvGrpSpPr/>
          <p:nvPr/>
        </p:nvGrpSpPr>
        <p:grpSpPr>
          <a:xfrm>
            <a:off x="9414696" y="3753763"/>
            <a:ext cx="854182" cy="875537"/>
            <a:chOff x="1332281" y="3902323"/>
            <a:chExt cx="854182" cy="875537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CE73B58-EDC0-4FBE-9D92-0F2A4036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81" y="3902323"/>
              <a:ext cx="854182" cy="87553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D3A98CF-7F74-4E0B-89DA-F0E3D304EB1D}"/>
                </a:ext>
              </a:extLst>
            </p:cNvPr>
            <p:cNvSpPr txBox="1"/>
            <p:nvPr/>
          </p:nvSpPr>
          <p:spPr>
            <a:xfrm>
              <a:off x="1470312" y="3930419"/>
              <a:ext cx="597534" cy="718913"/>
            </a:xfrm>
            <a:prstGeom prst="rect">
              <a:avLst/>
            </a:prstGeom>
            <a:noFill/>
          </p:spPr>
          <p:txBody>
            <a:bodyPr wrap="none" lIns="163321" tIns="81660" rIns="163321" bIns="8166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87964CE-F05F-400E-978C-D973FEA9EA80}"/>
              </a:ext>
            </a:extLst>
          </p:cNvPr>
          <p:cNvGrpSpPr/>
          <p:nvPr/>
        </p:nvGrpSpPr>
        <p:grpSpPr>
          <a:xfrm>
            <a:off x="9414696" y="6701262"/>
            <a:ext cx="854182" cy="875537"/>
            <a:chOff x="1332281" y="3902323"/>
            <a:chExt cx="854182" cy="875537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F2B9818E-0579-462A-AC30-C07BEC9A4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81" y="3902323"/>
              <a:ext cx="854182" cy="875537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688B557-AF6A-40E5-A1D0-D254490632FA}"/>
                </a:ext>
              </a:extLst>
            </p:cNvPr>
            <p:cNvSpPr txBox="1"/>
            <p:nvPr/>
          </p:nvSpPr>
          <p:spPr>
            <a:xfrm>
              <a:off x="1470312" y="3930419"/>
              <a:ext cx="597534" cy="718913"/>
            </a:xfrm>
            <a:prstGeom prst="rect">
              <a:avLst/>
            </a:prstGeom>
            <a:noFill/>
          </p:spPr>
          <p:txBody>
            <a:bodyPr wrap="none" lIns="163321" tIns="81660" rIns="163321" bIns="8166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2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74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5943</TotalTime>
  <Words>5411</Words>
  <Application>Microsoft Office PowerPoint</Application>
  <PresentationFormat>사용자 지정</PresentationFormat>
  <Paragraphs>1072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나눔고딕</vt:lpstr>
      <vt:lpstr>나눔바른고딕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Chapter 2. 조건문 (if, else, elif)</vt:lpstr>
      <vt:lpstr>PowerPoint 프레젠테이션</vt:lpstr>
    </vt:vector>
  </TitlesOfParts>
  <Company>MyCompany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임 헌영</cp:lastModifiedBy>
  <cp:revision>826</cp:revision>
  <dcterms:created xsi:type="dcterms:W3CDTF">2016-11-24T06:38:44Z</dcterms:created>
  <dcterms:modified xsi:type="dcterms:W3CDTF">2019-09-11T09:14:53Z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