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sldIdLst>
    <p:sldId id="536" r:id="rId3"/>
    <p:sldId id="460" r:id="rId4"/>
    <p:sldId id="538" r:id="rId5"/>
    <p:sldId id="537" r:id="rId6"/>
    <p:sldId id="556" r:id="rId7"/>
    <p:sldId id="539" r:id="rId8"/>
    <p:sldId id="557" r:id="rId9"/>
    <p:sldId id="540" r:id="rId10"/>
    <p:sldId id="558" r:id="rId11"/>
    <p:sldId id="541" r:id="rId12"/>
    <p:sldId id="559" r:id="rId13"/>
    <p:sldId id="542" r:id="rId14"/>
    <p:sldId id="543" r:id="rId15"/>
    <p:sldId id="560" r:id="rId16"/>
    <p:sldId id="544" r:id="rId17"/>
    <p:sldId id="561" r:id="rId18"/>
    <p:sldId id="547" r:id="rId19"/>
    <p:sldId id="548" r:id="rId20"/>
    <p:sldId id="564" r:id="rId21"/>
    <p:sldId id="549" r:id="rId22"/>
    <p:sldId id="565" r:id="rId23"/>
    <p:sldId id="566" r:id="rId24"/>
    <p:sldId id="554" r:id="rId25"/>
    <p:sldId id="555" r:id="rId26"/>
  </p:sldIdLst>
  <p:sldSz cx="18291175" cy="10290175"/>
  <p:notesSz cx="6797675" cy="9926638"/>
  <p:defaultTextStyle>
    <a:defPPr>
      <a:defRPr lang="ko-KR"/>
    </a:defPPr>
    <a:lvl1pPr marL="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  <p15:guide id="3" orient="horz" pos="5101">
          <p15:clr>
            <a:srgbClr val="A4A3A4"/>
          </p15:clr>
        </p15:guide>
        <p15:guide id="4" pos="8755">
          <p15:clr>
            <a:srgbClr val="A4A3A4"/>
          </p15:clr>
        </p15:guide>
        <p15:guide id="5" orient="horz" pos="5191">
          <p15:clr>
            <a:srgbClr val="A4A3A4"/>
          </p15:clr>
        </p15:guide>
        <p15:guide id="6" pos="3039">
          <p15:clr>
            <a:srgbClr val="A4A3A4"/>
          </p15:clr>
        </p15:guide>
        <p15:guide id="7" pos="848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" initials="L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33"/>
    <a:srgbClr val="00FF00"/>
    <a:srgbClr val="502604"/>
    <a:srgbClr val="C35D09"/>
    <a:srgbClr val="A92787"/>
    <a:srgbClr val="485925"/>
    <a:srgbClr val="9780B2"/>
    <a:srgbClr val="A9DA74"/>
    <a:srgbClr val="769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03" autoAdjust="0"/>
    <p:restoredTop sz="96763" autoAdjust="0"/>
  </p:normalViewPr>
  <p:slideViewPr>
    <p:cSldViewPr>
      <p:cViewPr varScale="1">
        <p:scale>
          <a:sx n="66" d="100"/>
          <a:sy n="66" d="100"/>
        </p:scale>
        <p:origin x="90" y="144"/>
      </p:cViewPr>
      <p:guideLst>
        <p:guide orient="horz" pos="2160"/>
        <p:guide pos="2925"/>
        <p:guide orient="horz" pos="5101"/>
        <p:guide pos="8755"/>
        <p:guide orient="horz" pos="5191"/>
        <p:guide pos="3039"/>
        <p:guide pos="84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52F86-5E5F-4996-943E-53D58BDAA75A}" type="datetimeFigureOut">
              <a:rPr lang="ko-KR" altLang="en-US" smtClean="0"/>
              <a:pPr/>
              <a:t>2019-09-14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12D86-EAC2-4B39-9798-1AB5582590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599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838" y="3196625"/>
            <a:ext cx="15547499" cy="22057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560" y="409701"/>
            <a:ext cx="6017671" cy="174361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1341" y="409702"/>
            <a:ext cx="10225275" cy="8782379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560" y="2153315"/>
            <a:ext cx="6017671" cy="70387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5198" y="7203123"/>
            <a:ext cx="10974705" cy="850369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5198" y="919446"/>
            <a:ext cx="10974705" cy="6174105"/>
          </a:xfrm>
        </p:spPr>
        <p:txBody>
          <a:bodyPr/>
          <a:lstStyle>
            <a:lvl1pPr marL="0" indent="0">
              <a:buNone/>
              <a:defRPr sz="5700"/>
            </a:lvl1pPr>
            <a:lvl2pPr marL="816605" indent="0">
              <a:buNone/>
              <a:defRPr sz="5000"/>
            </a:lvl2pPr>
            <a:lvl3pPr marL="1633210" indent="0">
              <a:buNone/>
              <a:defRPr sz="4300"/>
            </a:lvl3pPr>
            <a:lvl4pPr marL="2449815" indent="0">
              <a:buNone/>
              <a:defRPr sz="3600"/>
            </a:lvl4pPr>
            <a:lvl5pPr marL="3266420" indent="0">
              <a:buNone/>
              <a:defRPr sz="3600"/>
            </a:lvl5pPr>
            <a:lvl6pPr marL="4083025" indent="0">
              <a:buNone/>
              <a:defRPr sz="3600"/>
            </a:lvl6pPr>
            <a:lvl7pPr marL="4899630" indent="0">
              <a:buNone/>
              <a:defRPr sz="3600"/>
            </a:lvl7pPr>
            <a:lvl8pPr marL="5716234" indent="0">
              <a:buNone/>
              <a:defRPr sz="3600"/>
            </a:lvl8pPr>
            <a:lvl9pPr marL="6532839" indent="0">
              <a:buNone/>
              <a:defRPr sz="36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5198" y="8053492"/>
            <a:ext cx="10974705" cy="12076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61102" y="412085"/>
            <a:ext cx="4115514" cy="877999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559" y="412085"/>
            <a:ext cx="12041690" cy="877999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86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838" y="3196625"/>
            <a:ext cx="15547499" cy="22057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090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256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877" y="6612391"/>
            <a:ext cx="15547499" cy="2043743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877" y="4361416"/>
            <a:ext cx="15547499" cy="2250975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6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32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8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6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30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96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623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28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21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559" y="2401042"/>
            <a:ext cx="8078602" cy="679104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8014" y="2401042"/>
            <a:ext cx="8078602" cy="679104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66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303380"/>
            <a:ext cx="8081779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559" y="3263320"/>
            <a:ext cx="8081779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1664" y="2303380"/>
            <a:ext cx="8084953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1664" y="3263320"/>
            <a:ext cx="8084953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32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6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9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560" y="409701"/>
            <a:ext cx="6017671" cy="174361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1341" y="409702"/>
            <a:ext cx="10225275" cy="8782379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560" y="2153315"/>
            <a:ext cx="6017671" cy="70387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3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5198" y="7203123"/>
            <a:ext cx="10974705" cy="850369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5198" y="919446"/>
            <a:ext cx="10974705" cy="6174105"/>
          </a:xfrm>
        </p:spPr>
        <p:txBody>
          <a:bodyPr/>
          <a:lstStyle>
            <a:lvl1pPr marL="0" indent="0">
              <a:buNone/>
              <a:defRPr sz="5700"/>
            </a:lvl1pPr>
            <a:lvl2pPr marL="816605" indent="0">
              <a:buNone/>
              <a:defRPr sz="5000"/>
            </a:lvl2pPr>
            <a:lvl3pPr marL="1633210" indent="0">
              <a:buNone/>
              <a:defRPr sz="4300"/>
            </a:lvl3pPr>
            <a:lvl4pPr marL="2449815" indent="0">
              <a:buNone/>
              <a:defRPr sz="3600"/>
            </a:lvl4pPr>
            <a:lvl5pPr marL="3266420" indent="0">
              <a:buNone/>
              <a:defRPr sz="3600"/>
            </a:lvl5pPr>
            <a:lvl6pPr marL="4083025" indent="0">
              <a:buNone/>
              <a:defRPr sz="3600"/>
            </a:lvl6pPr>
            <a:lvl7pPr marL="4899630" indent="0">
              <a:buNone/>
              <a:defRPr sz="3600"/>
            </a:lvl7pPr>
            <a:lvl8pPr marL="5716234" indent="0">
              <a:buNone/>
              <a:defRPr sz="3600"/>
            </a:lvl8pPr>
            <a:lvl9pPr marL="6532839" indent="0">
              <a:buNone/>
              <a:defRPr sz="36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5198" y="8053492"/>
            <a:ext cx="10974705" cy="12076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855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466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61102" y="412085"/>
            <a:ext cx="4115514" cy="877999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559" y="412085"/>
            <a:ext cx="12041690" cy="877999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52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877" y="6612391"/>
            <a:ext cx="15547499" cy="2043743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877" y="4361416"/>
            <a:ext cx="15547499" cy="2250975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6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32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8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6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30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96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623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28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4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양쪽 모서리가 둥근 사각형 38"/>
          <p:cNvSpPr/>
          <p:nvPr userDrawn="1"/>
        </p:nvSpPr>
        <p:spPr>
          <a:xfrm rot="10800000">
            <a:off x="504825" y="2981568"/>
            <a:ext cx="11521582" cy="7203831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0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1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3" name="타원 42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도넛 43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Box 44"/>
          <p:cNvSpPr txBox="1"/>
          <p:nvPr userDrawn="1"/>
        </p:nvSpPr>
        <p:spPr>
          <a:xfrm>
            <a:off x="2190879" y="2766559"/>
            <a:ext cx="815739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46" name="양쪽 모서리가 둥근 사각형 45"/>
          <p:cNvSpPr/>
          <p:nvPr userDrawn="1"/>
        </p:nvSpPr>
        <p:spPr>
          <a:xfrm rot="10800000">
            <a:off x="12314483" y="2981565"/>
            <a:ext cx="5471865" cy="7203834"/>
          </a:xfrm>
          <a:prstGeom prst="round2SameRect">
            <a:avLst>
              <a:gd name="adj1" fmla="val 13584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3869680" y="2734721"/>
            <a:ext cx="2332691" cy="4770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프로그램 예시</a:t>
            </a:r>
            <a:r>
              <a:rPr kumimoji="0" lang="ko-KR" altLang="en-US" sz="2400" b="1" i="0" u="none" strike="noStrike" kern="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</a:rPr>
              <a:t> </a:t>
            </a:r>
          </a:p>
        </p:txBody>
      </p:sp>
      <p:grpSp>
        <p:nvGrpSpPr>
          <p:cNvPr id="48" name="그룹 21"/>
          <p:cNvGrpSpPr/>
          <p:nvPr userDrawn="1"/>
        </p:nvGrpSpPr>
        <p:grpSpPr>
          <a:xfrm>
            <a:off x="12882472" y="2602303"/>
            <a:ext cx="720000" cy="720000"/>
            <a:chOff x="7005695" y="1135413"/>
            <a:chExt cx="830008" cy="830009"/>
          </a:xfrm>
        </p:grpSpPr>
        <p:sp>
          <p:nvSpPr>
            <p:cNvPr id="49" name="타원 48"/>
            <p:cNvSpPr/>
            <p:nvPr/>
          </p:nvSpPr>
          <p:spPr>
            <a:xfrm rot="10800000">
              <a:off x="7005695" y="1135413"/>
              <a:ext cx="830008" cy="830009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744" y="1395728"/>
              <a:ext cx="416528" cy="300868"/>
            </a:xfrm>
            <a:prstGeom prst="rect">
              <a:avLst/>
            </a:prstGeom>
          </p:spPr>
        </p:pic>
        <p:sp>
          <p:nvSpPr>
            <p:cNvPr id="51" name="도넛 50"/>
            <p:cNvSpPr/>
            <p:nvPr/>
          </p:nvSpPr>
          <p:spPr>
            <a:xfrm rot="10800000">
              <a:off x="7090976" y="1208433"/>
              <a:ext cx="692069" cy="692071"/>
            </a:xfrm>
            <a:prstGeom prst="donut">
              <a:avLst>
                <a:gd name="adj" fmla="val 9371"/>
              </a:avLst>
            </a:prstGeom>
            <a:gradFill>
              <a:gsLst>
                <a:gs pos="0">
                  <a:srgbClr val="8CB30D"/>
                </a:gs>
                <a:gs pos="53000">
                  <a:srgbClr val="79A20A"/>
                </a:gs>
                <a:gs pos="100000">
                  <a:srgbClr val="A8C210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52" name="내용 개체 틀 2"/>
          <p:cNvSpPr>
            <a:spLocks noGrp="1"/>
          </p:cNvSpPr>
          <p:nvPr>
            <p:ph sz="half" idx="1"/>
          </p:nvPr>
        </p:nvSpPr>
        <p:spPr>
          <a:xfrm>
            <a:off x="1252536" y="5145087"/>
            <a:ext cx="998128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half" idx="13"/>
          </p:nvPr>
        </p:nvSpPr>
        <p:spPr>
          <a:xfrm>
            <a:off x="12529963" y="3453092"/>
            <a:ext cx="5040791" cy="30236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4" name="내용 개체 틀 2"/>
          <p:cNvSpPr>
            <a:spLocks noGrp="1"/>
          </p:cNvSpPr>
          <p:nvPr>
            <p:ph sz="half" idx="15"/>
          </p:nvPr>
        </p:nvSpPr>
        <p:spPr>
          <a:xfrm>
            <a:off x="1252536" y="8831209"/>
            <a:ext cx="10053291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5" name="내용 개체 틀 2"/>
          <p:cNvSpPr>
            <a:spLocks noGrp="1"/>
          </p:cNvSpPr>
          <p:nvPr>
            <p:ph sz="half" idx="16"/>
          </p:nvPr>
        </p:nvSpPr>
        <p:spPr>
          <a:xfrm>
            <a:off x="12531158" y="6656004"/>
            <a:ext cx="5039597" cy="316960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4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양쪽 모서리가 둥근 사각형 38"/>
          <p:cNvSpPr/>
          <p:nvPr userDrawn="1"/>
        </p:nvSpPr>
        <p:spPr>
          <a:xfrm rot="10800000">
            <a:off x="504825" y="2981570"/>
            <a:ext cx="11521582" cy="7203830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0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1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3" name="타원 42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도넛 43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Box 44"/>
          <p:cNvSpPr txBox="1"/>
          <p:nvPr userDrawn="1"/>
        </p:nvSpPr>
        <p:spPr>
          <a:xfrm>
            <a:off x="2190879" y="2766560"/>
            <a:ext cx="2058164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문제 및 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46" name="양쪽 모서리가 둥근 사각형 45"/>
          <p:cNvSpPr/>
          <p:nvPr userDrawn="1"/>
        </p:nvSpPr>
        <p:spPr>
          <a:xfrm rot="10800000">
            <a:off x="12314484" y="2981565"/>
            <a:ext cx="5471866" cy="7203835"/>
          </a:xfrm>
          <a:prstGeom prst="round2SameRect">
            <a:avLst>
              <a:gd name="adj1" fmla="val 13584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3869680" y="2734722"/>
            <a:ext cx="2332691" cy="4770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프로그램 예시</a:t>
            </a:r>
            <a:r>
              <a:rPr kumimoji="0" lang="ko-KR" altLang="en-US" sz="2400" b="1" i="0" u="none" strike="noStrike" kern="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</a:rPr>
              <a:t> </a:t>
            </a:r>
          </a:p>
        </p:txBody>
      </p:sp>
      <p:grpSp>
        <p:nvGrpSpPr>
          <p:cNvPr id="48" name="그룹 21"/>
          <p:cNvGrpSpPr/>
          <p:nvPr userDrawn="1"/>
        </p:nvGrpSpPr>
        <p:grpSpPr>
          <a:xfrm>
            <a:off x="12882472" y="2602304"/>
            <a:ext cx="720000" cy="720000"/>
            <a:chOff x="7005695" y="1135413"/>
            <a:chExt cx="830008" cy="830009"/>
          </a:xfrm>
        </p:grpSpPr>
        <p:sp>
          <p:nvSpPr>
            <p:cNvPr id="49" name="타원 48"/>
            <p:cNvSpPr/>
            <p:nvPr/>
          </p:nvSpPr>
          <p:spPr>
            <a:xfrm rot="10800000">
              <a:off x="7005695" y="1135413"/>
              <a:ext cx="830008" cy="830009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744" y="1395728"/>
              <a:ext cx="416528" cy="300868"/>
            </a:xfrm>
            <a:prstGeom prst="rect">
              <a:avLst/>
            </a:prstGeom>
          </p:spPr>
        </p:pic>
        <p:sp>
          <p:nvSpPr>
            <p:cNvPr id="51" name="도넛 50"/>
            <p:cNvSpPr/>
            <p:nvPr/>
          </p:nvSpPr>
          <p:spPr>
            <a:xfrm rot="10800000">
              <a:off x="7090976" y="1208433"/>
              <a:ext cx="692069" cy="692071"/>
            </a:xfrm>
            <a:prstGeom prst="donut">
              <a:avLst>
                <a:gd name="adj" fmla="val 9371"/>
              </a:avLst>
            </a:prstGeom>
            <a:gradFill>
              <a:gsLst>
                <a:gs pos="0">
                  <a:srgbClr val="8CB30D"/>
                </a:gs>
                <a:gs pos="53000">
                  <a:srgbClr val="79A20A"/>
                </a:gs>
                <a:gs pos="100000">
                  <a:srgbClr val="A8C210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52" name="내용 개체 틀 2"/>
          <p:cNvSpPr>
            <a:spLocks noGrp="1"/>
          </p:cNvSpPr>
          <p:nvPr>
            <p:ph sz="half" idx="1"/>
          </p:nvPr>
        </p:nvSpPr>
        <p:spPr>
          <a:xfrm>
            <a:off x="719373" y="5145087"/>
            <a:ext cx="1108902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half" idx="13"/>
          </p:nvPr>
        </p:nvSpPr>
        <p:spPr>
          <a:xfrm>
            <a:off x="12529963" y="3453092"/>
            <a:ext cx="5040791" cy="30236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4" name="내용 개체 틀 2"/>
          <p:cNvSpPr>
            <a:spLocks noGrp="1"/>
          </p:cNvSpPr>
          <p:nvPr>
            <p:ph sz="half" idx="15"/>
          </p:nvPr>
        </p:nvSpPr>
        <p:spPr>
          <a:xfrm>
            <a:off x="752000" y="8831209"/>
            <a:ext cx="11057883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5" name="내용 개체 틀 2"/>
          <p:cNvSpPr>
            <a:spLocks noGrp="1"/>
          </p:cNvSpPr>
          <p:nvPr>
            <p:ph sz="half" idx="16"/>
          </p:nvPr>
        </p:nvSpPr>
        <p:spPr>
          <a:xfrm>
            <a:off x="12531158" y="6656004"/>
            <a:ext cx="5039597" cy="316960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198046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7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0" name="직사각형 19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23" name="내용 개체 틀 2"/>
          <p:cNvSpPr>
            <a:spLocks noGrp="1"/>
          </p:cNvSpPr>
          <p:nvPr>
            <p:ph sz="half" idx="18"/>
          </p:nvPr>
        </p:nvSpPr>
        <p:spPr>
          <a:xfrm>
            <a:off x="1943537" y="4064635"/>
            <a:ext cx="14404102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29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71775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4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양쪽 모서리가 둥근 사각형 38"/>
          <p:cNvSpPr/>
          <p:nvPr userDrawn="1"/>
        </p:nvSpPr>
        <p:spPr>
          <a:xfrm rot="10800000">
            <a:off x="504825" y="2981567"/>
            <a:ext cx="17281722" cy="7203831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0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1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3" name="타원 42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도넛 43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Box 44"/>
          <p:cNvSpPr txBox="1"/>
          <p:nvPr userDrawn="1"/>
        </p:nvSpPr>
        <p:spPr>
          <a:xfrm>
            <a:off x="2190879" y="2766559"/>
            <a:ext cx="815739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52" name="내용 개체 틀 2"/>
          <p:cNvSpPr>
            <a:spLocks noGrp="1"/>
          </p:cNvSpPr>
          <p:nvPr>
            <p:ph sz="half" idx="1"/>
          </p:nvPr>
        </p:nvSpPr>
        <p:spPr>
          <a:xfrm>
            <a:off x="1252536" y="5145087"/>
            <a:ext cx="998128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4" name="내용 개체 틀 2"/>
          <p:cNvSpPr>
            <a:spLocks noGrp="1"/>
          </p:cNvSpPr>
          <p:nvPr>
            <p:ph sz="half" idx="15"/>
          </p:nvPr>
        </p:nvSpPr>
        <p:spPr>
          <a:xfrm>
            <a:off x="1252536" y="8831209"/>
            <a:ext cx="10053291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09810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303380"/>
            <a:ext cx="8081779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559" y="3263320"/>
            <a:ext cx="8081779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1664" y="2303380"/>
            <a:ext cx="8084953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1664" y="3263320"/>
            <a:ext cx="8084953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</p:spPr>
        <p:txBody>
          <a:bodyPr vert="horz" lIns="163321" tIns="81660" rIns="163321" bIns="8166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401042"/>
            <a:ext cx="16462058" cy="6791040"/>
          </a:xfrm>
          <a:prstGeom prst="rect">
            <a:avLst/>
          </a:prstGeom>
        </p:spPr>
        <p:txBody>
          <a:bodyPr vert="horz" lIns="163321" tIns="81660" rIns="163321" bIns="8166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C71DC-F15B-4C85-A933-2229AF2237A5}" type="datetimeFigureOut">
              <a:rPr lang="ko-KR" altLang="en-US" smtClean="0"/>
              <a:pPr/>
              <a:t>2019-09-14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73" r:id="rId5"/>
    <p:sldLayoutId id="2147483674" r:id="rId6"/>
    <p:sldLayoutId id="2147483675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xStyles>
    <p:titleStyle>
      <a:lvl1pPr algn="ctr" defTabSz="1633210" rtl="0" eaLnBrk="1" latinLnBrk="1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454" indent="-612454" algn="l" defTabSz="1633210" rtl="0" eaLnBrk="1" latinLnBrk="1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983" indent="-510378" algn="l" defTabSz="1633210" rtl="0" eaLnBrk="1" latinLnBrk="1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51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117" indent="-408302" algn="l" defTabSz="1633210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4722" indent="-408302" algn="l" defTabSz="1633210" rtl="0" eaLnBrk="1" latinLnBrk="1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132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93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453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114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0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1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1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42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302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63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6234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839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</p:spPr>
        <p:txBody>
          <a:bodyPr vert="horz" lIns="163321" tIns="81660" rIns="163321" bIns="8166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401042"/>
            <a:ext cx="16462058" cy="6791040"/>
          </a:xfrm>
          <a:prstGeom prst="rect">
            <a:avLst/>
          </a:prstGeom>
        </p:spPr>
        <p:txBody>
          <a:bodyPr vert="horz" lIns="163321" tIns="81660" rIns="163321" bIns="8166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38009-EE67-4B26-9F9A-ECF2A7D04906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66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1633210" rtl="0" eaLnBrk="1" latinLnBrk="1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454" indent="-612454" algn="l" defTabSz="1633210" rtl="0" eaLnBrk="1" latinLnBrk="1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983" indent="-510378" algn="l" defTabSz="1633210" rtl="0" eaLnBrk="1" latinLnBrk="1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51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117" indent="-408302" algn="l" defTabSz="1633210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4722" indent="-408302" algn="l" defTabSz="1633210" rtl="0" eaLnBrk="1" latinLnBrk="1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132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93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453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114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0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1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1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42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302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63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6234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839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64667" y="4765234"/>
            <a:ext cx="15839622" cy="1975132"/>
          </a:xfrm>
          <a:prstGeom prst="rect">
            <a:avLst/>
          </a:prstGeom>
        </p:spPr>
        <p:txBody>
          <a:bodyPr wrap="square" lIns="163299" tIns="81649" rIns="163299" bIns="81649">
            <a:spAutoFit/>
          </a:bodyPr>
          <a:lstStyle/>
          <a:p>
            <a:pPr marL="642964" algn="ctr">
              <a:lnSpc>
                <a:spcPct val="150000"/>
              </a:lnSpc>
            </a:pPr>
            <a:r>
              <a:rPr lang="en-US" altLang="ko-KR" sz="9002" b="1" dirty="0">
                <a:solidFill>
                  <a:srgbClr val="028077"/>
                </a:solidFill>
                <a:latin typeface="나눔바른고딕" panose="020B0600000101010101" charset="-127"/>
                <a:ea typeface="나눔바른고딕" panose="020B0600000101010101" charset="-127"/>
              </a:rPr>
              <a:t>Python - 3</a:t>
            </a:r>
            <a:r>
              <a:rPr lang="ko-KR" altLang="en-US" sz="9002" b="1" dirty="0">
                <a:solidFill>
                  <a:srgbClr val="028077"/>
                </a:solidFill>
                <a:latin typeface="나눔바른고딕" panose="020B0600000101010101" charset="-127"/>
                <a:ea typeface="나눔바른고딕" panose="020B0600000101010101" charset="-127"/>
              </a:rPr>
              <a:t>주차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5778" y="3400029"/>
            <a:ext cx="15839622" cy="1411709"/>
          </a:xfrm>
          <a:prstGeom prst="rect">
            <a:avLst/>
          </a:prstGeom>
          <a:noFill/>
        </p:spPr>
        <p:txBody>
          <a:bodyPr wrap="square" lIns="163299" tIns="81649" rIns="163299" bIns="81649" rtlCol="0">
            <a:spAutoFit/>
          </a:bodyPr>
          <a:lstStyle/>
          <a:p>
            <a:pPr algn="ctr"/>
            <a:r>
              <a:rPr lang="ko-KR" altLang="en-US" sz="8102" b="1" dirty="0">
                <a:solidFill>
                  <a:srgbClr val="485925"/>
                </a:solidFill>
                <a:latin typeface="+mn-ea"/>
              </a:rPr>
              <a:t>고급프로그래밍입문</a:t>
            </a:r>
            <a:r>
              <a:rPr lang="en-US" altLang="ko-KR" sz="8102" b="1">
                <a:solidFill>
                  <a:srgbClr val="485925"/>
                </a:solidFill>
                <a:latin typeface="+mn-ea"/>
              </a:rPr>
              <a:t>P</a:t>
            </a:r>
            <a:endParaRPr lang="ko-KR" altLang="en-US" sz="8102" b="1" dirty="0">
              <a:solidFill>
                <a:srgbClr val="485925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4258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/>
              <a:t>반복문 </a:t>
            </a:r>
            <a:r>
              <a:rPr lang="en-US" altLang="ko-KR" dirty="0"/>
              <a:t>(while)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1584176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 X 2 X 3 X …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과 같이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부터 하나씩 값을 증가시키면서 </a:t>
            </a:r>
            <a:r>
              <a:rPr lang="ko-KR" altLang="en-US" sz="2400" b="1" dirty="0" err="1">
                <a:solidFill>
                  <a:schemeClr val="tx1"/>
                </a:solidFill>
                <a:latin typeface="+mn-ea"/>
              </a:rPr>
              <a:t>팩토리얼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(factorial)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값을 구한다고 가정할 때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b="1" dirty="0" err="1">
                <a:solidFill>
                  <a:schemeClr val="tx1"/>
                </a:solidFill>
                <a:latin typeface="+mn-ea"/>
              </a:rPr>
              <a:t>팩토리얼값이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100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미만이면 계속 곱하는 프로그램을 작성하라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최종적으로 곱한 횟수와 </a:t>
            </a:r>
            <a:r>
              <a:rPr lang="ko-KR" altLang="en-US" sz="2400" b="1" dirty="0" err="1">
                <a:solidFill>
                  <a:schemeClr val="tx1"/>
                </a:solidFill>
                <a:latin typeface="+mn-ea"/>
              </a:rPr>
              <a:t>누적값을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출력한다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4136974"/>
            <a:ext cx="7200578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25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866313" y="4136974"/>
            <a:ext cx="7200154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ct val="125000"/>
              </a:lnSpc>
            </a:pP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= 5</a:t>
            </a:r>
          </a:p>
          <a:p>
            <a:pPr fontAlgn="base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Total = 120</a:t>
            </a:r>
          </a:p>
        </p:txBody>
      </p:sp>
    </p:spTree>
    <p:extLst>
      <p:ext uri="{BB962C8B-B14F-4D97-AF65-F5344CB8AC3E}">
        <p14:creationId xmlns:p14="http://schemas.microsoft.com/office/powerpoint/2010/main" val="69679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/>
              <a:t>반복문 </a:t>
            </a:r>
            <a:r>
              <a:rPr lang="en-US" altLang="ko-KR" dirty="0"/>
              <a:t>(while)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1584176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 X 2 X 3 X …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과 같이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부터 하나씩 값을 증가시키면서 </a:t>
            </a:r>
            <a:r>
              <a:rPr lang="ko-KR" altLang="en-US" sz="2400" b="1" dirty="0" err="1">
                <a:solidFill>
                  <a:schemeClr val="tx1"/>
                </a:solidFill>
                <a:latin typeface="+mn-ea"/>
              </a:rPr>
              <a:t>팩토리얼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(factorial)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값을 구한다고 가정할 때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b="1" dirty="0" err="1">
                <a:solidFill>
                  <a:schemeClr val="tx1"/>
                </a:solidFill>
                <a:latin typeface="+mn-ea"/>
              </a:rPr>
              <a:t>팩토리얼값이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100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미만이면 계속 곱하는 프로그램을 작성하라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최종적으로 곱한 횟수와 </a:t>
            </a:r>
            <a:r>
              <a:rPr lang="ko-KR" altLang="en-US" sz="2400" b="1" dirty="0" err="1">
                <a:solidFill>
                  <a:schemeClr val="tx1"/>
                </a:solidFill>
                <a:latin typeface="+mn-ea"/>
              </a:rPr>
              <a:t>누적값을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출력한다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4136974"/>
            <a:ext cx="7200578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25000"/>
              </a:lnSpc>
            </a:pP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= 0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total = 1</a:t>
            </a:r>
          </a:p>
          <a:p>
            <a:pPr fontAlgn="base" latinLnBrk="0">
              <a:lnSpc>
                <a:spcPct val="125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while total &lt; 100 :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+ 1 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total = total *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num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print("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=",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print("Total =", total)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866313" y="4136974"/>
            <a:ext cx="7200154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ct val="125000"/>
              </a:lnSpc>
            </a:pP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= 5</a:t>
            </a:r>
          </a:p>
          <a:p>
            <a:pPr fontAlgn="base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Total = 120</a:t>
            </a:r>
          </a:p>
        </p:txBody>
      </p:sp>
    </p:spTree>
    <p:extLst>
      <p:ext uri="{BB962C8B-B14F-4D97-AF65-F5344CB8AC3E}">
        <p14:creationId xmlns:p14="http://schemas.microsoft.com/office/powerpoint/2010/main" val="106206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/>
              <a:t>반복문 </a:t>
            </a:r>
            <a:r>
              <a:rPr lang="en-US" altLang="ko-KR" dirty="0"/>
              <a:t>(while)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</a:t>
            </a:r>
            <a:r>
              <a:rPr lang="ko-KR" altLang="en-US" sz="3600" dirty="0">
                <a:solidFill>
                  <a:srgbClr val="C00000"/>
                </a:solidFill>
              </a:rPr>
              <a:t> </a:t>
            </a:r>
            <a:r>
              <a:rPr lang="en-US" altLang="ko-KR" sz="3600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while</a:t>
            </a:r>
            <a:r>
              <a:rPr lang="ko-KR" altLang="en-US" dirty="0"/>
              <a:t> 반복문</a:t>
            </a:r>
            <a:endParaRPr lang="ko-KR" altLang="en-US" sz="3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0" y="8457455"/>
            <a:ext cx="5987227" cy="1656888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6342" y="2420357"/>
            <a:ext cx="4189339" cy="18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3531367" y="2912840"/>
            <a:ext cx="11596781" cy="5327874"/>
            <a:chOff x="3531367" y="2942540"/>
            <a:chExt cx="11596781" cy="5082867"/>
          </a:xfrm>
        </p:grpSpPr>
        <p:sp>
          <p:nvSpPr>
            <p:cNvPr id="14" name="직사각형 13"/>
            <p:cNvSpPr/>
            <p:nvPr/>
          </p:nvSpPr>
          <p:spPr>
            <a:xfrm>
              <a:off x="3687842" y="2984847"/>
              <a:ext cx="11440306" cy="5040559"/>
            </a:xfrm>
            <a:prstGeom prst="rect">
              <a:avLst/>
            </a:prstGeom>
            <a:solidFill>
              <a:srgbClr val="028077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4.1 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반복문의 필요성 및 종류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4.2  while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반복문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4.3 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무한루프와 </a:t>
              </a: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break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문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4.4  continue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문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5400000">
              <a:off x="1068171" y="5405736"/>
              <a:ext cx="5082867" cy="156475"/>
            </a:xfrm>
            <a:prstGeom prst="rect">
              <a:avLst/>
            </a:prstGeom>
            <a:pattFill prst="dkDnDiag">
              <a:fgClr>
                <a:srgbClr val="028077"/>
              </a:fgClr>
              <a:bgClr>
                <a:srgbClr val="22B9A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3600">
                <a:solidFill>
                  <a:srgbClr val="00206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7980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/>
              <a:t>반복문 </a:t>
            </a:r>
            <a:r>
              <a:rPr lang="en-US" altLang="ko-KR" dirty="0"/>
              <a:t>(while)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1584176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주사위를 던져서 나온 수를 누적한 값이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20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미만이면 주사위를 계속 던지는 프로그램을 작성하라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주사위 값이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이면 누적하지 않는다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주사위를 던진 횟수와 </a:t>
            </a:r>
            <a:r>
              <a:rPr lang="ko-KR" altLang="en-US" sz="2400" b="1" dirty="0" err="1">
                <a:solidFill>
                  <a:schemeClr val="tx1"/>
                </a:solidFill>
                <a:latin typeface="+mn-ea"/>
              </a:rPr>
              <a:t>누적값을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출력한다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.)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4136974"/>
            <a:ext cx="7200578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ct val="125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866313" y="4136974"/>
            <a:ext cx="7200154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5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4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3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1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6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2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5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Count = 7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Total = 22</a:t>
            </a:r>
          </a:p>
        </p:txBody>
      </p:sp>
    </p:spTree>
    <p:extLst>
      <p:ext uri="{BB962C8B-B14F-4D97-AF65-F5344CB8AC3E}">
        <p14:creationId xmlns:p14="http://schemas.microsoft.com/office/powerpoint/2010/main" val="15844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/>
              <a:t>반복문 </a:t>
            </a:r>
            <a:r>
              <a:rPr lang="en-US" altLang="ko-KR" dirty="0"/>
              <a:t>(while)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1584176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주사위를 던져서 나온 수를 누적한 값이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20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미만이면 주사위를 계속 던지는 프로그램을 작성하라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주사위 값이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이면 누적하지 않는다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주사위를 던진 횟수와 </a:t>
            </a:r>
            <a:r>
              <a:rPr lang="ko-KR" altLang="en-US" sz="2400" b="1" dirty="0" err="1">
                <a:solidFill>
                  <a:schemeClr val="tx1"/>
                </a:solidFill>
                <a:latin typeface="+mn-ea"/>
              </a:rPr>
              <a:t>누적값을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출력한다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.)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4136974"/>
            <a:ext cx="7200578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count = 0</a:t>
            </a:r>
          </a:p>
          <a:p>
            <a:pPr fontAlgn="base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total = 0</a:t>
            </a:r>
          </a:p>
          <a:p>
            <a:pPr fontAlgn="base">
              <a:lnSpc>
                <a:spcPct val="125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while total &lt; 20 :</a:t>
            </a:r>
          </a:p>
          <a:p>
            <a:pPr fontAlgn="base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count = count + 1</a:t>
            </a:r>
          </a:p>
          <a:p>
            <a:pPr fontAlgn="base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dice =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(input("dice = "))</a:t>
            </a:r>
          </a:p>
          <a:p>
            <a:pPr fontAlgn="base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if dice == 4 :</a:t>
            </a:r>
          </a:p>
          <a:p>
            <a:pPr fontAlgn="base">
              <a:lnSpc>
                <a:spcPct val="125000"/>
              </a:lnSpc>
            </a:pP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        continue</a:t>
            </a:r>
          </a:p>
          <a:p>
            <a:pPr fontAlgn="base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total = total + dice</a:t>
            </a:r>
          </a:p>
          <a:p>
            <a:pPr fontAlgn="base">
              <a:lnSpc>
                <a:spcPct val="125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print("Count =", count)</a:t>
            </a:r>
          </a:p>
          <a:p>
            <a:pPr fontAlgn="base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print("Total =", total)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866313" y="4136974"/>
            <a:ext cx="7200154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5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4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3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1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6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2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5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Count = 7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Total = 22</a:t>
            </a:r>
          </a:p>
        </p:txBody>
      </p:sp>
    </p:spTree>
    <p:extLst>
      <p:ext uri="{BB962C8B-B14F-4D97-AF65-F5344CB8AC3E}">
        <p14:creationId xmlns:p14="http://schemas.microsoft.com/office/powerpoint/2010/main" val="214051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/>
              <a:t>반복문 </a:t>
            </a:r>
            <a:r>
              <a:rPr lang="en-US" altLang="ko-KR" dirty="0"/>
              <a:t>(while)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1584176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주사위를 던져서 나온 수를 누적한 값이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20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미만이면 주사위를 계속 던지는 프로그램을 작성하라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주사위 값이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이면 누적하지 않고 더 이상 던지지 않는다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주사위를 던진 횟수와 </a:t>
            </a:r>
            <a:r>
              <a:rPr lang="ko-KR" altLang="en-US" sz="2400" b="1" dirty="0" err="1">
                <a:solidFill>
                  <a:schemeClr val="tx1"/>
                </a:solidFill>
                <a:latin typeface="+mn-ea"/>
              </a:rPr>
              <a:t>누적값을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출력한다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.)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4136974"/>
            <a:ext cx="7200578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ct val="125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866313" y="4136974"/>
            <a:ext cx="7200154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3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5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1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2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6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4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Count = 6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Total = 17</a:t>
            </a:r>
          </a:p>
        </p:txBody>
      </p:sp>
    </p:spTree>
    <p:extLst>
      <p:ext uri="{BB962C8B-B14F-4D97-AF65-F5344CB8AC3E}">
        <p14:creationId xmlns:p14="http://schemas.microsoft.com/office/powerpoint/2010/main" val="42311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/>
              <a:t>반복문 </a:t>
            </a:r>
            <a:r>
              <a:rPr lang="en-US" altLang="ko-KR" dirty="0"/>
              <a:t>(while)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1584176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주사위를 던져서 나온 수를 누적한 값이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20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미만이면 주사위를 계속 던지는 프로그램을 작성하라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주사위 값이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이면 누적하지 않고 더 이상 던지지 않는다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주사위를 던진 횟수와 </a:t>
            </a:r>
            <a:r>
              <a:rPr lang="ko-KR" altLang="en-US" sz="2400" b="1" dirty="0" err="1">
                <a:solidFill>
                  <a:schemeClr val="tx1"/>
                </a:solidFill>
                <a:latin typeface="+mn-ea"/>
              </a:rPr>
              <a:t>누적값을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출력한다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.)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4136974"/>
            <a:ext cx="7200578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count = 0</a:t>
            </a:r>
          </a:p>
          <a:p>
            <a:pPr fontAlgn="base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total = 0</a:t>
            </a:r>
          </a:p>
          <a:p>
            <a:pPr fontAlgn="base">
              <a:lnSpc>
                <a:spcPct val="125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while total &lt; 20 :</a:t>
            </a:r>
          </a:p>
          <a:p>
            <a:pPr fontAlgn="base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count = count + 1</a:t>
            </a:r>
          </a:p>
          <a:p>
            <a:pPr fontAlgn="base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dice =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(input("dice = "))</a:t>
            </a:r>
          </a:p>
          <a:p>
            <a:pPr fontAlgn="base">
              <a:lnSpc>
                <a:spcPct val="125000"/>
              </a:lnSpc>
            </a:pP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    if dice == 4 :</a:t>
            </a:r>
          </a:p>
          <a:p>
            <a:pPr fontAlgn="base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    break</a:t>
            </a:r>
          </a:p>
          <a:p>
            <a:pPr fontAlgn="base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total = total + dice</a:t>
            </a:r>
          </a:p>
          <a:p>
            <a:pPr fontAlgn="base">
              <a:lnSpc>
                <a:spcPct val="125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print("Count =", count)</a:t>
            </a:r>
          </a:p>
          <a:p>
            <a:pPr fontAlgn="base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print("Total =", total)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866313" y="4136974"/>
            <a:ext cx="7200154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3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5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1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2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6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4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Count = 6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Total = 17</a:t>
            </a:r>
          </a:p>
        </p:txBody>
      </p:sp>
    </p:spTree>
    <p:extLst>
      <p:ext uri="{BB962C8B-B14F-4D97-AF65-F5344CB8AC3E}">
        <p14:creationId xmlns:p14="http://schemas.microsoft.com/office/powerpoint/2010/main" val="354499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/>
              <a:t>반복문 </a:t>
            </a:r>
            <a:r>
              <a:rPr lang="en-US" altLang="ko-KR" dirty="0"/>
              <a:t>(while)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도전 문제</a:t>
            </a:r>
            <a:r>
              <a:rPr lang="ko-KR" altLang="en-US" sz="3600" dirty="0">
                <a:solidFill>
                  <a:srgbClr val="C00000"/>
                </a:solidFill>
              </a:rPr>
              <a:t> </a:t>
            </a:r>
            <a:r>
              <a:rPr lang="en-US" altLang="ko-KR" sz="3600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while</a:t>
            </a:r>
            <a:r>
              <a:rPr lang="ko-KR" altLang="en-US" dirty="0"/>
              <a:t> 반복문</a:t>
            </a:r>
            <a:endParaRPr lang="ko-KR" altLang="en-US" sz="3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0" y="8457455"/>
            <a:ext cx="5987227" cy="1656888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6342" y="2420357"/>
            <a:ext cx="4189339" cy="18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3531367" y="2912840"/>
            <a:ext cx="11596781" cy="5327874"/>
            <a:chOff x="3531367" y="2942540"/>
            <a:chExt cx="11596781" cy="5082867"/>
          </a:xfrm>
        </p:grpSpPr>
        <p:sp>
          <p:nvSpPr>
            <p:cNvPr id="14" name="직사각형 13"/>
            <p:cNvSpPr/>
            <p:nvPr/>
          </p:nvSpPr>
          <p:spPr>
            <a:xfrm>
              <a:off x="3687842" y="2984847"/>
              <a:ext cx="11440306" cy="5040559"/>
            </a:xfrm>
            <a:prstGeom prst="rect">
              <a:avLst/>
            </a:prstGeom>
            <a:solidFill>
              <a:srgbClr val="028077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4.1 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반복문의 필요성 및 종류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4.2  while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반복문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4.3 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무한루프와 </a:t>
              </a: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break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문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4.4  continue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문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5400000">
              <a:off x="1068171" y="5405736"/>
              <a:ext cx="5082867" cy="156475"/>
            </a:xfrm>
            <a:prstGeom prst="rect">
              <a:avLst/>
            </a:prstGeom>
            <a:pattFill prst="dkDnDiag">
              <a:fgClr>
                <a:srgbClr val="028077"/>
              </a:fgClr>
              <a:bgClr>
                <a:srgbClr val="22B9A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3600">
                <a:solidFill>
                  <a:srgbClr val="00206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721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/>
              <a:t>반복문 </a:t>
            </a:r>
            <a:r>
              <a:rPr lang="en-US" altLang="ko-KR" dirty="0"/>
              <a:t>(while)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도전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1584176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자연수를 입력 받고 각 자리수의 합을 구하는 프로그램을 작성하라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  <a:p>
            <a:pPr fontAlgn="base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예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1) 123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  <a:sym typeface="Wingdings" pitchFamily="2" charset="2"/>
              </a:rPr>
              <a:t>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 + 2 + 3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  <a:sym typeface="Wingdings" pitchFamily="2" charset="2"/>
              </a:rPr>
              <a:t>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6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  <a:p>
            <a:pPr fontAlgn="base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예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2) 6543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  <a:sym typeface="Wingdings" pitchFamily="2" charset="2"/>
              </a:rPr>
              <a:t>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6 + 5 + 4 + 3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  <a:sym typeface="Wingdings" pitchFamily="2" charset="2"/>
              </a:rPr>
              <a:t>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18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4136974"/>
            <a:ext cx="7200578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25000"/>
              </a:lnSpc>
            </a:pPr>
            <a:endParaRPr lang="pt-BR" altLang="ko-KR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866313" y="4136974"/>
            <a:ext cx="7200154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= 975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Result = 21</a:t>
            </a:r>
          </a:p>
          <a:p>
            <a:pPr fontAlgn="base" latinLnBrk="0">
              <a:lnSpc>
                <a:spcPct val="125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2]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= 7584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Result = 24</a:t>
            </a:r>
          </a:p>
          <a:p>
            <a:pPr fontAlgn="base" latinLnBrk="0">
              <a:lnSpc>
                <a:spcPct val="125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646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/>
              <a:t>반복문 </a:t>
            </a:r>
            <a:r>
              <a:rPr lang="en-US" altLang="ko-KR" dirty="0"/>
              <a:t>(while)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도전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1584176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자연수를 입력 받고 각 자리수의 합을 구하는 프로그램을 작성하라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  <a:p>
            <a:pPr fontAlgn="base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예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1) 123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  <a:sym typeface="Wingdings" pitchFamily="2" charset="2"/>
              </a:rPr>
              <a:t>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 + 2 + 3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  <a:sym typeface="Wingdings" pitchFamily="2" charset="2"/>
              </a:rPr>
              <a:t>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6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  <a:p>
            <a:pPr fontAlgn="base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예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2) 6543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  <a:sym typeface="Wingdings" pitchFamily="2" charset="2"/>
              </a:rPr>
              <a:t>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6 + 5 + 4 + 3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  <a:sym typeface="Wingdings" pitchFamily="2" charset="2"/>
              </a:rPr>
              <a:t>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18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4136974"/>
            <a:ext cx="7200578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25000"/>
              </a:lnSpc>
            </a:pPr>
            <a:r>
              <a:rPr lang="pt-BR" altLang="ko-KR" sz="2400" b="1" dirty="0">
                <a:solidFill>
                  <a:schemeClr val="tx1"/>
                </a:solidFill>
                <a:latin typeface="+mn-ea"/>
              </a:rPr>
              <a:t>num = int(input("num = "))</a:t>
            </a:r>
          </a:p>
          <a:p>
            <a:pPr fontAlgn="base" latinLnBrk="0">
              <a:lnSpc>
                <a:spcPct val="125000"/>
              </a:lnSpc>
            </a:pPr>
            <a:endParaRPr lang="pt-BR" altLang="ko-KR" sz="24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r>
              <a:rPr lang="pt-BR" altLang="ko-KR" sz="2400" b="1" dirty="0">
                <a:solidFill>
                  <a:schemeClr val="tx1"/>
                </a:solidFill>
                <a:latin typeface="+mn-ea"/>
              </a:rPr>
              <a:t>result = 0</a:t>
            </a:r>
          </a:p>
          <a:p>
            <a:pPr fontAlgn="base" latinLnBrk="0">
              <a:lnSpc>
                <a:spcPct val="125000"/>
              </a:lnSpc>
            </a:pPr>
            <a:r>
              <a:rPr lang="pt-BR" altLang="ko-KR" sz="2400" b="1" dirty="0">
                <a:solidFill>
                  <a:schemeClr val="tx1"/>
                </a:solidFill>
                <a:latin typeface="+mn-ea"/>
              </a:rPr>
              <a:t>while num &gt; 0 :</a:t>
            </a:r>
          </a:p>
          <a:p>
            <a:pPr fontAlgn="base" latinLnBrk="0">
              <a:lnSpc>
                <a:spcPct val="125000"/>
              </a:lnSpc>
            </a:pPr>
            <a:r>
              <a:rPr lang="pt-BR" altLang="ko-KR" sz="2400" b="1" dirty="0">
                <a:solidFill>
                  <a:schemeClr val="tx1"/>
                </a:solidFill>
                <a:latin typeface="+mn-ea"/>
              </a:rPr>
              <a:t>    result += num % 10</a:t>
            </a:r>
          </a:p>
          <a:p>
            <a:pPr fontAlgn="base" latinLnBrk="0">
              <a:lnSpc>
                <a:spcPct val="125000"/>
              </a:lnSpc>
            </a:pPr>
            <a:r>
              <a:rPr lang="pt-BR" altLang="ko-KR" sz="2400" b="1" dirty="0">
                <a:solidFill>
                  <a:schemeClr val="tx1"/>
                </a:solidFill>
                <a:latin typeface="+mn-ea"/>
              </a:rPr>
              <a:t>    num = int(num / 10)</a:t>
            </a:r>
          </a:p>
          <a:p>
            <a:pPr fontAlgn="base" latinLnBrk="0">
              <a:lnSpc>
                <a:spcPct val="125000"/>
              </a:lnSpc>
            </a:pPr>
            <a:endParaRPr lang="pt-BR" altLang="ko-KR" sz="24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r>
              <a:rPr lang="pt-BR" altLang="ko-KR" sz="2400" b="1" dirty="0">
                <a:solidFill>
                  <a:schemeClr val="tx1"/>
                </a:solidFill>
                <a:latin typeface="+mn-ea"/>
              </a:rPr>
              <a:t>print("Result =", result)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866313" y="4136974"/>
            <a:ext cx="7200154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= 975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Result = 21</a:t>
            </a:r>
          </a:p>
          <a:p>
            <a:pPr fontAlgn="base" latinLnBrk="0">
              <a:lnSpc>
                <a:spcPct val="125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2]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= 7584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Result = 24</a:t>
            </a:r>
          </a:p>
          <a:p>
            <a:pPr fontAlgn="base" latinLnBrk="0">
              <a:lnSpc>
                <a:spcPct val="125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707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0" y="8596207"/>
            <a:ext cx="5987227" cy="1656888"/>
          </a:xfrm>
          <a:prstGeom prst="rect">
            <a:avLst/>
          </a:prstGeom>
        </p:spPr>
      </p:pic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6342" y="1697117"/>
            <a:ext cx="4189339" cy="18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531367" y="1400671"/>
            <a:ext cx="11596781" cy="8023980"/>
            <a:chOff x="3531367" y="2942540"/>
            <a:chExt cx="11596781" cy="5082867"/>
          </a:xfrm>
        </p:grpSpPr>
        <p:sp>
          <p:nvSpPr>
            <p:cNvPr id="14" name="직사각형 13"/>
            <p:cNvSpPr/>
            <p:nvPr/>
          </p:nvSpPr>
          <p:spPr>
            <a:xfrm>
              <a:off x="3687842" y="2984847"/>
              <a:ext cx="11440306" cy="5040559"/>
            </a:xfrm>
            <a:prstGeom prst="rect">
              <a:avLst/>
            </a:prstGeom>
            <a:solidFill>
              <a:srgbClr val="028077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1. OT &amp;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변수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연산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입출력 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2.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산술 연산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3600" b="1" dirty="0" err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조건문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(if, elif, else)</a:t>
              </a: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3. </a:t>
              </a:r>
              <a:r>
                <a:rPr lang="ko-KR" altLang="en-US" sz="3600" b="1" dirty="0" err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반복문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en-US" altLang="ko-KR" sz="3600" b="1" dirty="0" err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While+for</a:t>
              </a: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</a:t>
              </a: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4.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함수 </a:t>
              </a:r>
              <a:r>
                <a:rPr lang="en-US" altLang="ko-KR" sz="36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+ </a:t>
              </a:r>
              <a:r>
                <a:rPr lang="ko-KR" altLang="en-US" sz="36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리스트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1068171" y="5405736"/>
              <a:ext cx="5082867" cy="156475"/>
            </a:xfrm>
            <a:prstGeom prst="rect">
              <a:avLst/>
            </a:prstGeom>
            <a:pattFill prst="dkDnDiag">
              <a:fgClr>
                <a:srgbClr val="028077"/>
              </a:fgClr>
              <a:bgClr>
                <a:srgbClr val="22B9A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algn="ctr">
                <a:lnSpc>
                  <a:spcPct val="175000"/>
                </a:lnSpc>
              </a:pPr>
              <a:endParaRPr lang="ko-KR" altLang="en-US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8" name="제목 2"/>
          <p:cNvSpPr txBox="1">
            <a:spLocks/>
          </p:cNvSpPr>
          <p:nvPr/>
        </p:nvSpPr>
        <p:spPr>
          <a:xfrm>
            <a:off x="459139" y="0"/>
            <a:ext cx="15312336" cy="931319"/>
          </a:xfrm>
          <a:prstGeom prst="rect">
            <a:avLst/>
          </a:prstGeom>
        </p:spPr>
        <p:txBody>
          <a:bodyPr lIns="163321" tIns="81660" rIns="163321" bIns="8166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757242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/>
              <a:t>반복문 </a:t>
            </a:r>
            <a:r>
              <a:rPr lang="en-US" altLang="ko-KR" dirty="0"/>
              <a:t>(while)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도전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1584176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자연수를 입력 받고 각 </a:t>
            </a:r>
            <a:r>
              <a:rPr lang="ko-KR" altLang="en-US" sz="2400" b="1" dirty="0" err="1">
                <a:solidFill>
                  <a:schemeClr val="tx1"/>
                </a:solidFill>
                <a:latin typeface="+mn-ea"/>
              </a:rPr>
              <a:t>자리수를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반대로 하였을 경우의 값을 구하는 프로그램을 작성하라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예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1) 123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  <a:sym typeface="Wingdings" pitchFamily="2" charset="2"/>
              </a:rPr>
              <a:t>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321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예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2) 6543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  <a:sym typeface="Wingdings" pitchFamily="2" charset="2"/>
              </a:rPr>
              <a:t>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3456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4136974"/>
            <a:ext cx="7200578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25000"/>
              </a:lnSpc>
            </a:pPr>
            <a:endParaRPr lang="pt-BR" altLang="ko-KR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866313" y="4136974"/>
            <a:ext cx="7200154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= 975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Result = 579</a:t>
            </a:r>
          </a:p>
          <a:p>
            <a:pPr fontAlgn="base" latinLnBrk="0">
              <a:lnSpc>
                <a:spcPct val="125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2]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= 1642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Result = 2461</a:t>
            </a:r>
          </a:p>
          <a:p>
            <a:pPr fontAlgn="base" latinLnBrk="0">
              <a:lnSpc>
                <a:spcPct val="125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929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/>
              <a:t>반복문 </a:t>
            </a:r>
            <a:r>
              <a:rPr lang="en-US" altLang="ko-KR" dirty="0"/>
              <a:t>(while)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도전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1584176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자연수를 입력 받고 각 </a:t>
            </a:r>
            <a:r>
              <a:rPr lang="ko-KR" altLang="en-US" sz="2400" b="1" dirty="0" err="1">
                <a:solidFill>
                  <a:schemeClr val="tx1"/>
                </a:solidFill>
                <a:latin typeface="+mn-ea"/>
              </a:rPr>
              <a:t>자리수를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반대로 하였을 경우의 값을 구하는 프로그램을 작성하라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예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1) 123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  <a:sym typeface="Wingdings" pitchFamily="2" charset="2"/>
              </a:rPr>
              <a:t>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321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예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2) 6543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  <a:sym typeface="Wingdings" pitchFamily="2" charset="2"/>
              </a:rPr>
              <a:t>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3456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4136974"/>
            <a:ext cx="7200578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25000"/>
              </a:lnSpc>
            </a:pPr>
            <a:r>
              <a:rPr lang="pt-BR" altLang="ko-KR" sz="2400" b="1" dirty="0">
                <a:solidFill>
                  <a:schemeClr val="tx1"/>
                </a:solidFill>
                <a:latin typeface="+mn-ea"/>
              </a:rPr>
              <a:t>num = int(input("num = "))</a:t>
            </a:r>
          </a:p>
          <a:p>
            <a:pPr fontAlgn="base" latinLnBrk="0">
              <a:lnSpc>
                <a:spcPct val="125000"/>
              </a:lnSpc>
            </a:pPr>
            <a:endParaRPr lang="pt-BR" altLang="ko-KR" sz="24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r>
              <a:rPr lang="pt-BR" altLang="ko-KR" sz="2400" b="1" dirty="0">
                <a:solidFill>
                  <a:schemeClr val="tx1"/>
                </a:solidFill>
                <a:latin typeface="+mn-ea"/>
              </a:rPr>
              <a:t>result = 0</a:t>
            </a:r>
          </a:p>
          <a:p>
            <a:pPr fontAlgn="base" latinLnBrk="0">
              <a:lnSpc>
                <a:spcPct val="125000"/>
              </a:lnSpc>
            </a:pPr>
            <a:r>
              <a:rPr lang="pt-BR" altLang="ko-KR" sz="2400" b="1" dirty="0">
                <a:solidFill>
                  <a:schemeClr val="tx1"/>
                </a:solidFill>
                <a:latin typeface="+mn-ea"/>
              </a:rPr>
              <a:t>while num &gt; 0 :</a:t>
            </a:r>
          </a:p>
          <a:p>
            <a:pPr fontAlgn="base" latinLnBrk="0">
              <a:lnSpc>
                <a:spcPct val="125000"/>
              </a:lnSpc>
            </a:pPr>
            <a:r>
              <a:rPr lang="pt-BR" altLang="ko-KR" sz="2400" b="1" dirty="0">
                <a:solidFill>
                  <a:schemeClr val="tx1"/>
                </a:solidFill>
                <a:latin typeface="+mn-ea"/>
              </a:rPr>
              <a:t>    result *= 10</a:t>
            </a:r>
          </a:p>
          <a:p>
            <a:pPr fontAlgn="base" latinLnBrk="0">
              <a:lnSpc>
                <a:spcPct val="125000"/>
              </a:lnSpc>
            </a:pPr>
            <a:r>
              <a:rPr lang="pt-BR" altLang="ko-KR" sz="2400" b="1" dirty="0">
                <a:solidFill>
                  <a:schemeClr val="tx1"/>
                </a:solidFill>
                <a:latin typeface="+mn-ea"/>
              </a:rPr>
              <a:t>    result += int(num % 10)</a:t>
            </a:r>
          </a:p>
          <a:p>
            <a:pPr fontAlgn="base" latinLnBrk="0">
              <a:lnSpc>
                <a:spcPct val="125000"/>
              </a:lnSpc>
            </a:pPr>
            <a:r>
              <a:rPr lang="pt-BR" altLang="ko-KR" sz="2400" b="1" dirty="0">
                <a:solidFill>
                  <a:schemeClr val="tx1"/>
                </a:solidFill>
                <a:latin typeface="+mn-ea"/>
              </a:rPr>
              <a:t>    num = int(num / 10)</a:t>
            </a:r>
          </a:p>
          <a:p>
            <a:pPr fontAlgn="base" latinLnBrk="0">
              <a:lnSpc>
                <a:spcPct val="125000"/>
              </a:lnSpc>
            </a:pPr>
            <a:endParaRPr lang="pt-BR" altLang="ko-KR" sz="24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r>
              <a:rPr lang="pt-BR" altLang="ko-KR" sz="2400" b="1" dirty="0">
                <a:solidFill>
                  <a:schemeClr val="tx1"/>
                </a:solidFill>
                <a:latin typeface="+mn-ea"/>
              </a:rPr>
              <a:t>print("Result =", result)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866313" y="4136974"/>
            <a:ext cx="7200154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= 975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Result = 579</a:t>
            </a:r>
          </a:p>
          <a:p>
            <a:pPr fontAlgn="base" latinLnBrk="0">
              <a:lnSpc>
                <a:spcPct val="125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2]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= 1642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Result = 2461</a:t>
            </a:r>
          </a:p>
          <a:p>
            <a:pPr fontAlgn="base" latinLnBrk="0">
              <a:lnSpc>
                <a:spcPct val="125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265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/>
              <a:t>반복문 </a:t>
            </a:r>
            <a:r>
              <a:rPr lang="en-US" altLang="ko-KR" dirty="0"/>
              <a:t>(while)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도전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1584176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자판기에서 음료를 뽑아 먹으려고 한다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다음 실행 순서 및 조건에 맞는 프로그램을 작성하라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Step 1)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음료수를 선택한다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 1.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오렌지주스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(600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원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), 2.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소다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(700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원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), 3.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콜라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(900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원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Step 2)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동전을 투입한다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돈이 부족할 경우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다시 동전을 투입한다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 100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원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 500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원 동전만 있다고 가정한다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.)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Step 3)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거스름돈을 출력한다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 0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원을 투입한 경우 음료수 구매를 취소한 것으로 간주한다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.)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4136974"/>
            <a:ext cx="7200578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/>
            <a:endParaRPr lang="en-US" altLang="ko-KR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866313" y="4136974"/>
            <a:ext cx="7200154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</a:rPr>
              <a:t>1. Orange Juice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</a:rPr>
              <a:t>2. Soda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</a:rPr>
              <a:t>3. Cola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</a:rPr>
              <a:t>What do you want? = 2</a:t>
            </a:r>
          </a:p>
          <a:p>
            <a:pPr fontAlgn="base" latinLnBrk="0"/>
            <a:endParaRPr lang="en-US" altLang="ko-KR" sz="2400" b="1" dirty="0">
              <a:solidFill>
                <a:schemeClr val="tx1"/>
              </a:solidFill>
            </a:endParaRP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</a:rPr>
              <a:t>Please insert coin = 700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</a:rPr>
              <a:t>coin = 500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</a:rPr>
              <a:t>Please insert coin = 200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</a:rPr>
              <a:t>coin = 100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</a:rPr>
              <a:t>Please insert coin = 100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</a:rPr>
              <a:t>coin = 0</a:t>
            </a:r>
          </a:p>
          <a:p>
            <a:pPr fontAlgn="base" latinLnBrk="0"/>
            <a:endParaRPr lang="en-US" altLang="ko-KR" sz="2400" b="1" dirty="0">
              <a:solidFill>
                <a:schemeClr val="tx1"/>
              </a:solidFill>
            </a:endParaRP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</a:rPr>
              <a:t>Cancel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28763" y="4136974"/>
            <a:ext cx="7200154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</a:rPr>
              <a:t>1. Orange Juice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</a:rPr>
              <a:t>2. Soda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</a:rPr>
              <a:t>3. Cola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</a:rPr>
              <a:t>What do you want? = 3</a:t>
            </a:r>
          </a:p>
          <a:p>
            <a:pPr fontAlgn="base" latinLnBrk="0"/>
            <a:endParaRPr lang="en-US" altLang="ko-KR" sz="2400" b="1" dirty="0">
              <a:solidFill>
                <a:schemeClr val="tx1"/>
              </a:solidFill>
            </a:endParaRP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</a:rPr>
              <a:t>Please insert coin = 900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</a:rPr>
              <a:t>coin = 500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</a:rPr>
              <a:t>Please insert coin = 400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</a:rPr>
              <a:t>coin = 100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</a:rPr>
              <a:t>Please insert coin = 300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</a:rPr>
              <a:t>coin = 500</a:t>
            </a:r>
          </a:p>
          <a:p>
            <a:pPr fontAlgn="base" latinLnBrk="0"/>
            <a:endParaRPr lang="en-US" altLang="ko-KR" sz="2400" b="1" dirty="0">
              <a:solidFill>
                <a:schemeClr val="tx1"/>
              </a:solidFill>
            </a:endParaRP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</a:rPr>
              <a:t>Click!!! Here is your drink!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</a:rPr>
              <a:t>Change = 200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126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/>
              <a:t>반복문 </a:t>
            </a:r>
            <a:r>
              <a:rPr lang="en-US" altLang="ko-KR" dirty="0"/>
              <a:t>(while)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도전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#3 (1)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1584176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자판기에서 음료를 뽑아 먹으려고 한다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다음 실행 순서 및 조건에 맞는 프로그램을 작성하라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Step 1)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음료수를 선택한다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 1.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오렌지주스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(600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원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), 2.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소다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(700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원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), 3.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콜라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(900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원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Step 2)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동전을 투입한다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돈이 부족할 경우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다시 동전을 투입한다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 100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원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 500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원 동전만 있다고 가정한다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.)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Step 3)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거스름돈을 출력한다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 0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원을 투입한 경우 음료수 구매를 취소한 것으로 간주한다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.)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4136974"/>
            <a:ext cx="7200578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음료수 선택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print("1. Orange Juice")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print("2. Soda")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print("3. Cola")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drink =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(input("What do you want? = "))</a:t>
            </a:r>
          </a:p>
          <a:p>
            <a:pPr fontAlgn="base" latinLnBrk="0"/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가격 설정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price = 0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if drink == 1 :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price = 600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elif drink == 2 :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price = 700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else :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price = 900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866313" y="4136974"/>
            <a:ext cx="7200154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동전 투입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print()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insert = 0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while insert &lt; price :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print("Please insert coin =", price - insert)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coin =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(input("coin = "))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if coin == 0 :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    break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insert = insert + coin</a:t>
            </a:r>
          </a:p>
          <a:p>
            <a:pPr fontAlgn="base" latinLnBrk="0"/>
            <a:endParaRPr lang="en-US" altLang="ko-KR" sz="24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76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/>
              <a:t>반복문 </a:t>
            </a:r>
            <a:r>
              <a:rPr lang="en-US" altLang="ko-KR" dirty="0"/>
              <a:t>(while)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도전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#3 (2)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1584176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자판기에서 음료를 뽑아 먹으려고 한다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다음 실행 순서 및 조건에 맞는 프로그램을 작성하라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Step 1)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음료수를 선택한다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 1.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오렌지주스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(600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원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), 2.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소다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(700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원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), 3.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콜라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(900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원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Step 2)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동전을 투입한다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돈이 부족할 경우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다시 동전을 투입한다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 100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원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 500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원 동전만 있다고 가정한다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.)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Step 3)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거스름돈을 출력한다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 0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원을 투입한 경우 음료수 구매를 취소한 것으로 간주한다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.)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4136974"/>
            <a:ext cx="7200578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거스름돈 출력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print()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if insert &gt;= price :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print("Click!!! Here is your drink!")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if insert &gt; price :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    print("Change =", insert - price)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else :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    print("No Change") 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else :</a:t>
            </a:r>
          </a:p>
          <a:p>
            <a:pPr fontAlgn="base" latinLnBrk="0"/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print("Cancel")</a:t>
            </a:r>
          </a:p>
        </p:txBody>
      </p:sp>
    </p:spTree>
    <p:extLst>
      <p:ext uri="{BB962C8B-B14F-4D97-AF65-F5344CB8AC3E}">
        <p14:creationId xmlns:p14="http://schemas.microsoft.com/office/powerpoint/2010/main" val="81743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/>
              <a:t>반복문 </a:t>
            </a:r>
            <a:r>
              <a:rPr lang="en-US" altLang="ko-KR" dirty="0"/>
              <a:t>(while)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</a:t>
            </a:r>
            <a:r>
              <a:rPr lang="ko-KR" altLang="en-US" sz="3600" dirty="0">
                <a:solidFill>
                  <a:srgbClr val="C00000"/>
                </a:solidFill>
              </a:rPr>
              <a:t> </a:t>
            </a:r>
            <a:r>
              <a:rPr lang="en-US" altLang="ko-KR" sz="3600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while</a:t>
            </a:r>
            <a:r>
              <a:rPr lang="ko-KR" altLang="en-US" dirty="0"/>
              <a:t> 반복문</a:t>
            </a:r>
            <a:endParaRPr lang="ko-KR" altLang="en-US" sz="3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0" y="8457455"/>
            <a:ext cx="5987227" cy="1656888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6342" y="2420357"/>
            <a:ext cx="4189339" cy="18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3531367" y="2912840"/>
            <a:ext cx="11596781" cy="5327874"/>
            <a:chOff x="3531367" y="2942540"/>
            <a:chExt cx="11596781" cy="5082867"/>
          </a:xfrm>
        </p:grpSpPr>
        <p:sp>
          <p:nvSpPr>
            <p:cNvPr id="14" name="직사각형 13"/>
            <p:cNvSpPr/>
            <p:nvPr/>
          </p:nvSpPr>
          <p:spPr>
            <a:xfrm>
              <a:off x="3687842" y="2984847"/>
              <a:ext cx="11440306" cy="5040559"/>
            </a:xfrm>
            <a:prstGeom prst="rect">
              <a:avLst/>
            </a:prstGeom>
            <a:solidFill>
              <a:srgbClr val="028077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3.1 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반복문의 필요성 및 종류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3.2  while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반복문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3.3 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무한루프와 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break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문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3.4  continue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문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5400000">
              <a:off x="1068171" y="5405736"/>
              <a:ext cx="5082867" cy="156475"/>
            </a:xfrm>
            <a:prstGeom prst="rect">
              <a:avLst/>
            </a:prstGeom>
            <a:pattFill prst="dkDnDiag">
              <a:fgClr>
                <a:srgbClr val="028077"/>
              </a:fgClr>
              <a:bgClr>
                <a:srgbClr val="22B9A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3600">
                <a:solidFill>
                  <a:srgbClr val="00206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843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/>
              <a:t>반복문 </a:t>
            </a:r>
            <a:r>
              <a:rPr lang="en-US" altLang="ko-KR" dirty="0"/>
              <a:t>(while)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1584176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주사위를 던져서 나온 수를 누적한 값이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20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미만이면 주사위를 계속 던지는 프로그램을 작성하라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최종적으로 주사위를 던진 횟수와 </a:t>
            </a:r>
            <a:r>
              <a:rPr lang="ko-KR" altLang="en-US" sz="2400" b="1" dirty="0" err="1">
                <a:solidFill>
                  <a:schemeClr val="tx1"/>
                </a:solidFill>
                <a:latin typeface="+mn-ea"/>
              </a:rPr>
              <a:t>누적값을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출력한다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4136974"/>
            <a:ext cx="7200578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25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866313" y="4136974"/>
            <a:ext cx="7200154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3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5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2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4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6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Count = 5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Total = 20</a:t>
            </a:r>
          </a:p>
        </p:txBody>
      </p:sp>
    </p:spTree>
    <p:extLst>
      <p:ext uri="{BB962C8B-B14F-4D97-AF65-F5344CB8AC3E}">
        <p14:creationId xmlns:p14="http://schemas.microsoft.com/office/powerpoint/2010/main" val="39699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/>
              <a:t>반복문 </a:t>
            </a:r>
            <a:r>
              <a:rPr lang="en-US" altLang="ko-KR" dirty="0"/>
              <a:t>(while)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1584176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주사위를 던져서 나온 수를 누적한 값이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20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미만이면 주사위를 계속 던지는 프로그램을 작성하라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최종적으로 주사위를 던진 횟수와 </a:t>
            </a:r>
            <a:r>
              <a:rPr lang="ko-KR" altLang="en-US" sz="2400" b="1" dirty="0" err="1">
                <a:solidFill>
                  <a:schemeClr val="tx1"/>
                </a:solidFill>
                <a:latin typeface="+mn-ea"/>
              </a:rPr>
              <a:t>누적값을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출력한다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4136974"/>
            <a:ext cx="7200578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count = 0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total = 0</a:t>
            </a:r>
          </a:p>
          <a:p>
            <a:pPr fontAlgn="base" latinLnBrk="0">
              <a:lnSpc>
                <a:spcPct val="125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while total &lt; 20 :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count = count + 1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dice =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(input("dice = "))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total = total + dice</a:t>
            </a:r>
          </a:p>
          <a:p>
            <a:pPr fontAlgn="base" latinLnBrk="0">
              <a:lnSpc>
                <a:spcPct val="125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print("Count =", count)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print("Total =", total)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866313" y="4136974"/>
            <a:ext cx="7200154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3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5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2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4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6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Count = 5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Total = 20</a:t>
            </a:r>
          </a:p>
        </p:txBody>
      </p:sp>
    </p:spTree>
    <p:extLst>
      <p:ext uri="{BB962C8B-B14F-4D97-AF65-F5344CB8AC3E}">
        <p14:creationId xmlns:p14="http://schemas.microsoft.com/office/powerpoint/2010/main" val="21898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/>
              <a:t>반복문 </a:t>
            </a:r>
            <a:r>
              <a:rPr lang="en-US" altLang="ko-KR" dirty="0"/>
              <a:t>(while)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1584176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주사위를 던져서 나온 수를 누적하고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나온 수가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가 아니면 주사위를 계속 던지는 프로그램을 작성하라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최종적으로 주사위를 던진 횟수와 </a:t>
            </a:r>
            <a:r>
              <a:rPr lang="ko-KR" altLang="en-US" sz="2400" b="1" dirty="0" err="1">
                <a:solidFill>
                  <a:schemeClr val="tx1"/>
                </a:solidFill>
                <a:latin typeface="+mn-ea"/>
              </a:rPr>
              <a:t>누적값을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출력한다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4136974"/>
            <a:ext cx="7200578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25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866313" y="4136974"/>
            <a:ext cx="7200154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3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5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2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4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Count = 4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Total = 14</a:t>
            </a:r>
          </a:p>
        </p:txBody>
      </p:sp>
    </p:spTree>
    <p:extLst>
      <p:ext uri="{BB962C8B-B14F-4D97-AF65-F5344CB8AC3E}">
        <p14:creationId xmlns:p14="http://schemas.microsoft.com/office/powerpoint/2010/main" val="246673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/>
              <a:t>반복문 </a:t>
            </a:r>
            <a:r>
              <a:rPr lang="en-US" altLang="ko-KR" dirty="0"/>
              <a:t>(while)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1584176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>
              <a:lnSpc>
                <a:spcPct val="125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주사위를 던져서 나온 수를 누적하고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나온 수가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가 아니면 주사위를 계속 던지는 프로그램을 작성하라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최종적으로 주사위를 던진 횟수와 </a:t>
            </a:r>
            <a:r>
              <a:rPr lang="ko-KR" altLang="en-US" sz="2400" b="1" dirty="0" err="1">
                <a:solidFill>
                  <a:schemeClr val="tx1"/>
                </a:solidFill>
                <a:latin typeface="+mn-ea"/>
              </a:rPr>
              <a:t>누적값을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출력한다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4136974"/>
            <a:ext cx="7200578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count = 0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total = 0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dice = 0</a:t>
            </a:r>
          </a:p>
          <a:p>
            <a:pPr fontAlgn="base" latinLnBrk="0">
              <a:lnSpc>
                <a:spcPct val="125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while dice != 4 :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count = count + 1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dice =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(input("dice = "))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total = total + dice</a:t>
            </a:r>
          </a:p>
          <a:p>
            <a:pPr fontAlgn="base" latinLnBrk="0">
              <a:lnSpc>
                <a:spcPct val="125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print("Count =", count)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print("Total =", total)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866313" y="4136974"/>
            <a:ext cx="7200154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3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5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2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dice = 4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Count = 4</a:t>
            </a:r>
          </a:p>
          <a:p>
            <a:pPr fontAlgn="base">
              <a:lnSpc>
                <a:spcPct val="125000"/>
              </a:lnSpc>
            </a:pPr>
            <a:r>
              <a:rPr lang="it-IT" altLang="ko-KR" sz="2400" b="1" dirty="0">
                <a:solidFill>
                  <a:schemeClr val="tx1"/>
                </a:solidFill>
                <a:latin typeface="+mn-ea"/>
              </a:rPr>
              <a:t>Total = 14</a:t>
            </a:r>
          </a:p>
        </p:txBody>
      </p:sp>
    </p:spTree>
    <p:extLst>
      <p:ext uri="{BB962C8B-B14F-4D97-AF65-F5344CB8AC3E}">
        <p14:creationId xmlns:p14="http://schemas.microsoft.com/office/powerpoint/2010/main" val="23669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/>
              <a:t>반복문 </a:t>
            </a:r>
            <a:r>
              <a:rPr lang="en-US" altLang="ko-KR" dirty="0"/>
              <a:t>(while)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1584176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 + 2 + 3 + …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과 같이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부터 하나씩 값을 증가시키면서 총합을 구한다고 가정할 때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총합이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100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미만이면 계속 더하는 프로그램을 작성하라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최종적으로 더한 횟수와 </a:t>
            </a:r>
            <a:r>
              <a:rPr lang="ko-KR" altLang="en-US" sz="2400" b="1" dirty="0" err="1">
                <a:solidFill>
                  <a:schemeClr val="tx1"/>
                </a:solidFill>
                <a:latin typeface="+mn-ea"/>
              </a:rPr>
              <a:t>누적값을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출력한다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4136974"/>
            <a:ext cx="7200578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25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866313" y="4136974"/>
            <a:ext cx="7200154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ct val="125000"/>
              </a:lnSpc>
            </a:pP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= 14</a:t>
            </a:r>
          </a:p>
          <a:p>
            <a:pPr fontAlgn="base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Total = 105</a:t>
            </a:r>
          </a:p>
        </p:txBody>
      </p:sp>
    </p:spTree>
    <p:extLst>
      <p:ext uri="{BB962C8B-B14F-4D97-AF65-F5344CB8AC3E}">
        <p14:creationId xmlns:p14="http://schemas.microsoft.com/office/powerpoint/2010/main" val="363309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/>
              <a:t>반복문 </a:t>
            </a:r>
            <a:r>
              <a:rPr lang="en-US" altLang="ko-KR" dirty="0"/>
              <a:t>(while)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 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707" y="2480295"/>
            <a:ext cx="15841760" cy="15126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 + 2 + 3 + …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과 같이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부터 하나씩 값을 증가시키면서 총합을 구한다고 가정할 때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총합이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100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미만이면 계속 더하는 프로그램을 작성하라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최종적으로 더한 횟수와 </a:t>
            </a:r>
            <a:r>
              <a:rPr lang="ko-KR" altLang="en-US" sz="2400" b="1" dirty="0" err="1">
                <a:solidFill>
                  <a:schemeClr val="tx1"/>
                </a:solidFill>
                <a:latin typeface="+mn-ea"/>
              </a:rPr>
              <a:t>누적값을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 출력한다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24707" y="4136974"/>
            <a:ext cx="7200578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0">
              <a:lnSpc>
                <a:spcPct val="125000"/>
              </a:lnSpc>
            </a:pP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= 0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total = 0</a:t>
            </a:r>
          </a:p>
          <a:p>
            <a:pPr fontAlgn="base" latinLnBrk="0">
              <a:lnSpc>
                <a:spcPct val="125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while total &lt; 100 :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+ 1 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   total = total +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num</a:t>
            </a: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endParaRPr lang="en-US" altLang="ko-KR" sz="2400" b="1" dirty="0">
              <a:solidFill>
                <a:schemeClr val="tx1"/>
              </a:solidFill>
              <a:latin typeface="+mn-ea"/>
            </a:endParaRP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print("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=", </a:t>
            </a: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fontAlgn="base"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print("Total =", total)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866313" y="4136974"/>
            <a:ext cx="7200154" cy="6021295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ct val="125000"/>
              </a:lnSpc>
            </a:pPr>
            <a:r>
              <a:rPr lang="en-US" altLang="ko-KR" sz="2400" b="1" dirty="0" err="1">
                <a:solidFill>
                  <a:schemeClr val="tx1"/>
                </a:solidFill>
                <a:latin typeface="+mn-ea"/>
              </a:rPr>
              <a:t>Num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 = 14</a:t>
            </a:r>
          </a:p>
          <a:p>
            <a:pPr fontAlgn="base">
              <a:lnSpc>
                <a:spcPct val="125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Total = 105</a:t>
            </a:r>
          </a:p>
        </p:txBody>
      </p:sp>
    </p:spTree>
    <p:extLst>
      <p:ext uri="{BB962C8B-B14F-4D97-AF65-F5344CB8AC3E}">
        <p14:creationId xmlns:p14="http://schemas.microsoft.com/office/powerpoint/2010/main" val="54404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rgbClr val="333333"/>
          </a:solidFill>
        </a:ln>
      </a:spPr>
      <a:bodyPr wrap="none" lIns="0" tIns="0" rIns="0" bIns="0" rtlCol="0" anchor="ctr"/>
      <a:lstStyle>
        <a:defPPr algn="ctr">
          <a:defRPr sz="2000" b="1" dirty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7125</TotalTime>
  <Words>1995</Words>
  <Application>Microsoft Office PowerPoint</Application>
  <PresentationFormat>사용자 지정</PresentationFormat>
  <Paragraphs>339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나눔고딕</vt:lpstr>
      <vt:lpstr>나눔바른고딕</vt:lpstr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Chapter 3. 반복문 (while)</vt:lpstr>
      <vt:lpstr>Chapter 3. 반복문 (while)</vt:lpstr>
      <vt:lpstr>Chapter 3. 반복문 (while)</vt:lpstr>
      <vt:lpstr>Chapter 3. 반복문 (while)</vt:lpstr>
      <vt:lpstr>Chapter 3. 반복문 (while)</vt:lpstr>
      <vt:lpstr>Chapter 3. 반복문 (while)</vt:lpstr>
      <vt:lpstr>Chapter 3. 반복문 (while)</vt:lpstr>
      <vt:lpstr>Chapter 3. 반복문 (while)</vt:lpstr>
      <vt:lpstr>Chapter 3. 반복문 (while)</vt:lpstr>
      <vt:lpstr>Chapter 3. 반복문 (while)</vt:lpstr>
      <vt:lpstr>Chapter 3. 반복문 (while)</vt:lpstr>
      <vt:lpstr>Chapter 3. 반복문 (while)</vt:lpstr>
      <vt:lpstr>Chapter 3. 반복문 (while)</vt:lpstr>
      <vt:lpstr>Chapter 3. 반복문 (while)</vt:lpstr>
      <vt:lpstr>Chapter 3. 반복문 (while)</vt:lpstr>
      <vt:lpstr>Chapter 3. 반복문 (while)</vt:lpstr>
      <vt:lpstr>Chapter 3. 반복문 (while)</vt:lpstr>
      <vt:lpstr>Chapter 3. 반복문 (while)</vt:lpstr>
      <vt:lpstr>Chapter 3. 반복문 (while)</vt:lpstr>
      <vt:lpstr>Chapter 3. 반복문 (while)</vt:lpstr>
      <vt:lpstr>Chapter 3. 반복문 (while)</vt:lpstr>
      <vt:lpstr>Chapter 3. 반복문 (while)</vt:lpstr>
    </vt:vector>
  </TitlesOfParts>
  <Company>MyCompany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Customer</dc:creator>
  <cp:lastModifiedBy>임헌영</cp:lastModifiedBy>
  <cp:revision>966</cp:revision>
  <dcterms:created xsi:type="dcterms:W3CDTF">2016-11-24T06:38:44Z</dcterms:created>
  <dcterms:modified xsi:type="dcterms:W3CDTF">2019-09-14T10:34:18Z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