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90" r:id="rId3"/>
    <p:sldId id="558" r:id="rId4"/>
    <p:sldId id="548" r:id="rId5"/>
    <p:sldId id="549" r:id="rId6"/>
    <p:sldId id="550" r:id="rId7"/>
    <p:sldId id="551" r:id="rId8"/>
    <p:sldId id="552" r:id="rId9"/>
    <p:sldId id="553" r:id="rId10"/>
    <p:sldId id="554" r:id="rId11"/>
    <p:sldId id="555" r:id="rId12"/>
    <p:sldId id="556" r:id="rId13"/>
    <p:sldId id="557" r:id="rId14"/>
  </p:sldIdLst>
  <p:sldSz cx="18291175" cy="10290175"/>
  <p:notesSz cx="6797675" cy="9926638"/>
  <p:defaultTextStyle>
    <a:defPPr>
      <a:defRPr lang="ko-KR"/>
    </a:defPPr>
    <a:lvl1pPr marL="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  <p15:guide id="3" orient="horz" pos="5101">
          <p15:clr>
            <a:srgbClr val="A4A3A4"/>
          </p15:clr>
        </p15:guide>
        <p15:guide id="4" pos="8755">
          <p15:clr>
            <a:srgbClr val="A4A3A4"/>
          </p15:clr>
        </p15:guide>
        <p15:guide id="5" orient="horz" pos="519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" initials="L" lastIdx="4" clrIdx="0">
    <p:extLst>
      <p:ext uri="{19B8F6BF-5375-455C-9EA6-DF929625EA0E}">
        <p15:presenceInfo xmlns:p15="http://schemas.microsoft.com/office/powerpoint/2012/main" userId="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C00000"/>
    <a:srgbClr val="000000"/>
    <a:srgbClr val="0000FF"/>
    <a:srgbClr val="333333"/>
    <a:srgbClr val="00FF00"/>
    <a:srgbClr val="502604"/>
    <a:srgbClr val="C35D09"/>
    <a:srgbClr val="A92787"/>
    <a:srgbClr val="485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6763" autoAdjust="0"/>
  </p:normalViewPr>
  <p:slideViewPr>
    <p:cSldViewPr>
      <p:cViewPr varScale="1">
        <p:scale>
          <a:sx n="31" d="100"/>
          <a:sy n="31" d="100"/>
        </p:scale>
        <p:origin x="53" y="528"/>
      </p:cViewPr>
      <p:guideLst>
        <p:guide orient="horz" pos="2160"/>
        <p:guide pos="2925"/>
        <p:guide orient="horz" pos="5101"/>
        <p:guide pos="8755"/>
        <p:guide orient="horz" pos="51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2F86-5E5F-4996-943E-53D58BDAA75A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12D86-EAC2-4B39-9798-1AB5582590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9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86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90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56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21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559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8014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6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32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6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3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855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46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2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68"/>
            <a:ext cx="11521582" cy="7203831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59"/>
            <a:ext cx="815739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6" name="양쪽 모서리가 둥근 사각형 45"/>
          <p:cNvSpPr/>
          <p:nvPr userDrawn="1"/>
        </p:nvSpPr>
        <p:spPr>
          <a:xfrm rot="10800000">
            <a:off x="12314483" y="2981565"/>
            <a:ext cx="5471865" cy="7203834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3869680" y="2734721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8" name="그룹 21"/>
          <p:cNvGrpSpPr/>
          <p:nvPr userDrawn="1"/>
        </p:nvGrpSpPr>
        <p:grpSpPr>
          <a:xfrm>
            <a:off x="12882472" y="2602303"/>
            <a:ext cx="720000" cy="720000"/>
            <a:chOff x="7005695" y="1135413"/>
            <a:chExt cx="830008" cy="830009"/>
          </a:xfrm>
        </p:grpSpPr>
        <p:sp>
          <p:nvSpPr>
            <p:cNvPr id="49" name="타원 4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1" name="도넛 5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1252536" y="5145087"/>
            <a:ext cx="998128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1252536" y="8831209"/>
            <a:ext cx="10053291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70"/>
            <a:ext cx="11521582" cy="7203830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60"/>
            <a:ext cx="2058164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문제 및 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6" name="양쪽 모서리가 둥근 사각형 45"/>
          <p:cNvSpPr/>
          <p:nvPr userDrawn="1"/>
        </p:nvSpPr>
        <p:spPr>
          <a:xfrm rot="10800000">
            <a:off x="12314484" y="2981565"/>
            <a:ext cx="5471866" cy="7203835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3869680" y="2734722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8" name="그룹 21"/>
          <p:cNvGrpSpPr/>
          <p:nvPr userDrawn="1"/>
        </p:nvGrpSpPr>
        <p:grpSpPr>
          <a:xfrm>
            <a:off x="12882472" y="2602304"/>
            <a:ext cx="720000" cy="720000"/>
            <a:chOff x="7005695" y="1135413"/>
            <a:chExt cx="830008" cy="830009"/>
          </a:xfrm>
        </p:grpSpPr>
        <p:sp>
          <p:nvSpPr>
            <p:cNvPr id="49" name="타원 4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1" name="도넛 5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719373" y="5145087"/>
            <a:ext cx="1108902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752000" y="8831209"/>
            <a:ext cx="11057883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19804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7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0" name="직사각형 19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sz="half" idx="18"/>
          </p:nvPr>
        </p:nvSpPr>
        <p:spPr>
          <a:xfrm>
            <a:off x="1943537" y="4064635"/>
            <a:ext cx="14404102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29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71775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67"/>
            <a:ext cx="17281722" cy="7203831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59"/>
            <a:ext cx="815739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1252536" y="5145087"/>
            <a:ext cx="998128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1252536" y="8831209"/>
            <a:ext cx="10053291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09810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71DC-F15B-4C85-A933-2229AF2237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73" r:id="rId5"/>
    <p:sldLayoutId id="2147483674" r:id="rId6"/>
    <p:sldLayoutId id="2147483675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38009-EE67-4B26-9F9A-ECF2A7D0490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943101" y="3399794"/>
            <a:ext cx="14403286" cy="1642242"/>
          </a:xfrm>
          <a:prstGeom prst="rect">
            <a:avLst/>
          </a:prstGeom>
          <a:noFill/>
        </p:spPr>
        <p:txBody>
          <a:bodyPr wrap="square" lIns="163321" tIns="81660" rIns="163321" bIns="81660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rgbClr val="485925"/>
                </a:solidFill>
                <a:latin typeface="+mn-ea"/>
              </a:rPr>
              <a:t>고급프로그래밍 입문</a:t>
            </a:r>
            <a:r>
              <a:rPr lang="en-US" altLang="ko-KR" sz="9600" b="1" dirty="0">
                <a:solidFill>
                  <a:srgbClr val="485925"/>
                </a:solidFill>
                <a:latin typeface="+mn-ea"/>
              </a:rPr>
              <a:t>-P</a:t>
            </a:r>
            <a:endParaRPr lang="ko-KR" altLang="en-US" sz="9600" b="1" dirty="0">
              <a:solidFill>
                <a:srgbClr val="485925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29CE79-4FEA-4B7F-8C55-5A8BE1361E84}"/>
              </a:ext>
            </a:extLst>
          </p:cNvPr>
          <p:cNvSpPr/>
          <p:nvPr/>
        </p:nvSpPr>
        <p:spPr>
          <a:xfrm>
            <a:off x="864667" y="4765234"/>
            <a:ext cx="15839622" cy="1975132"/>
          </a:xfrm>
          <a:prstGeom prst="rect">
            <a:avLst/>
          </a:prstGeom>
        </p:spPr>
        <p:txBody>
          <a:bodyPr wrap="square" lIns="163299" tIns="81649" rIns="163299" bIns="81649">
            <a:spAutoFit/>
          </a:bodyPr>
          <a:lstStyle/>
          <a:p>
            <a:pPr marL="642964" algn="ctr">
              <a:lnSpc>
                <a:spcPct val="150000"/>
              </a:lnSpc>
            </a:pPr>
            <a:r>
              <a:rPr lang="en-US" altLang="ko-KR" sz="9002" b="1" dirty="0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Python - 4</a:t>
            </a:r>
            <a:r>
              <a:rPr lang="ko-KR" altLang="en-US" sz="9002" b="1" dirty="0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25073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s =[8, 6, 9, 10, 4, 7, 10, 6, 8, 7]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Max = 10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Idx = 3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양궁 경기에서 한국 선수 기록이 리스트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s =[8, 6, 9, 10, 4, 7, 10, 6, 8, 7]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로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주어졌을 때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점수의 최대값 및 최댓값의 최초 위치를 구하는 프로그램을 작성하라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 #4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s = [8, 6, 9, 10, 4, 7, 10, 6, 8, 7]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print(“s =“, s)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max = s[0]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idx</a:t>
            </a:r>
            <a:r>
              <a:rPr lang="en-US" altLang="ko-KR" sz="2000" b="1" dirty="0">
                <a:solidFill>
                  <a:schemeClr val="tx1"/>
                </a:solidFill>
              </a:rPr>
              <a:t> = 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 in range(</a:t>
            </a:r>
            <a:r>
              <a:rPr lang="en-US" altLang="ko-KR" sz="2000" b="1" dirty="0" err="1">
                <a:solidFill>
                  <a:schemeClr val="tx1"/>
                </a:solidFill>
              </a:rPr>
              <a:t>len</a:t>
            </a:r>
            <a:r>
              <a:rPr lang="en-US" altLang="ko-KR" sz="2000" b="1" dirty="0">
                <a:solidFill>
                  <a:schemeClr val="tx1"/>
                </a:solidFill>
              </a:rPr>
              <a:t>(s)) 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if s[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] &gt; max 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max = s[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</a:t>
            </a:r>
            <a:r>
              <a:rPr lang="en-US" altLang="ko-KR" sz="2000" b="1" dirty="0" err="1">
                <a:solidFill>
                  <a:schemeClr val="tx1"/>
                </a:solidFill>
              </a:rPr>
              <a:t>idx</a:t>
            </a:r>
            <a:r>
              <a:rPr lang="en-US" altLang="ko-KR" sz="2000" b="1" dirty="0">
                <a:solidFill>
                  <a:schemeClr val="tx1"/>
                </a:solidFill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print(“Max =“, max)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print(“</a:t>
            </a:r>
            <a:r>
              <a:rPr lang="en-US" altLang="ko-KR" sz="2000" b="1" dirty="0" err="1">
                <a:solidFill>
                  <a:schemeClr val="tx1"/>
                </a:solidFill>
              </a:rPr>
              <a:t>Idx</a:t>
            </a:r>
            <a:r>
              <a:rPr lang="en-US" altLang="ko-KR" sz="2000" b="1" dirty="0">
                <a:solidFill>
                  <a:schemeClr val="tx1"/>
                </a:solidFill>
              </a:rPr>
              <a:t> =“, </a:t>
            </a:r>
            <a:r>
              <a:rPr lang="en-US" altLang="ko-KR" sz="2000" b="1" dirty="0" err="1">
                <a:solidFill>
                  <a:schemeClr val="tx1"/>
                </a:solidFill>
              </a:rPr>
              <a:t>idx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591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3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90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75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80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max = 90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min = 75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8783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에 학생수를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입력받는다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 각 학생의 국어 점수를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입력받아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 리스트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s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에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추가하고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최저점과 최고점을 출력하시오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 #5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4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3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90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75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80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max = 90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min = 75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8783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에 학생수를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입력받는다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 각 학생의 국어 점수를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입력받아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 리스트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s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에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추가하고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최저점과 최고점을 출력하시오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 #5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s = []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 in range(</a:t>
            </a:r>
            <a:r>
              <a:rPr lang="en-US" altLang="ko-KR" sz="2000" b="1" dirty="0" err="1">
                <a:solidFill>
                  <a:schemeClr val="tx1"/>
                </a:solidFill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</a:rPr>
              <a:t>) 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p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</a:rPr>
              <a:t>s.append</a:t>
            </a:r>
            <a:r>
              <a:rPr lang="en-US" altLang="ko-KR" sz="2000" b="1" dirty="0">
                <a:solidFill>
                  <a:schemeClr val="tx1"/>
                </a:solidFill>
              </a:rPr>
              <a:t>(p)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print(“max =“, max(s))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print(“min =“, min(s))</a:t>
            </a:r>
          </a:p>
        </p:txBody>
      </p:sp>
    </p:spTree>
    <p:extLst>
      <p:ext uri="{BB962C8B-B14F-4D97-AF65-F5344CB8AC3E}">
        <p14:creationId xmlns:p14="http://schemas.microsoft.com/office/powerpoint/2010/main" val="240399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596207"/>
            <a:ext cx="5987227" cy="1656888"/>
          </a:xfrm>
          <a:prstGeom prst="rect">
            <a:avLst/>
          </a:prstGeom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169711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531367" y="1400671"/>
            <a:ext cx="11596781" cy="8023980"/>
            <a:chOff x="3531367" y="2942540"/>
            <a:chExt cx="11596781" cy="5082867"/>
          </a:xfrm>
        </p:grpSpPr>
        <p:sp>
          <p:nvSpPr>
            <p:cNvPr id="14" name="직사각형 13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1. OT &amp;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변수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연산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입출력 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2. </a:t>
              </a:r>
              <a:r>
                <a:rPr lang="ko-KR" alt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산술 연산</a:t>
              </a: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조건문</a:t>
              </a:r>
              <a:r>
                <a:rPr lang="ko-KR" alt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(if, elif, else)</a:t>
              </a: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3. </a:t>
              </a:r>
              <a:r>
                <a:rPr lang="ko-KR" altLang="en-US" sz="3600" b="1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반복문</a:t>
              </a:r>
              <a:r>
                <a:rPr lang="ko-KR" alt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en-US" altLang="ko-KR" sz="3600" b="1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While+for</a:t>
              </a: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4.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함수 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+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리스트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175000"/>
                </a:lnSpc>
              </a:pPr>
              <a:endParaRPr lang="ko-KR" altLang="en-US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8" name="제목 2"/>
          <p:cNvSpPr txBox="1">
            <a:spLocks/>
          </p:cNvSpPr>
          <p:nvPr/>
        </p:nvSpPr>
        <p:spPr>
          <a:xfrm>
            <a:off x="459139" y="0"/>
            <a:ext cx="15312336" cy="931319"/>
          </a:xfrm>
          <a:prstGeom prst="rect">
            <a:avLst/>
          </a:prstGeom>
        </p:spPr>
        <p:txBody>
          <a:bodyPr lIns="163321" tIns="81660" rIns="163321" bIns="8166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34569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3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4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5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2</a:t>
            </a:r>
          </a:p>
          <a:p>
            <a:endParaRPr lang="it-IT" altLang="ko-KR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a = [3, 4, 5, 1, 2]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를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문을 이용하여 차례대로 출력하는 프로그램을 작성하라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 #1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44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3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4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5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2</a:t>
            </a:r>
          </a:p>
          <a:p>
            <a:endParaRPr lang="it-IT" altLang="ko-KR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a = [3, 4, 5, 1, 2]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를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for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문을 이용하여 차례대로 출력하는 프로그램을 작성하라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 #1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a = [3, 4, 5, 1, 2]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 in range(5):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print(a[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24412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[5, 2, 4, 1, 3]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[1, 2, 3, 4, 5]</a:t>
            </a:r>
          </a:p>
          <a:p>
            <a:endParaRPr lang="it-IT" altLang="ko-KR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a = [5, 2, 4, 1, 3]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를 오름차순으로 정렬하는 프로그램을 작성하라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 #2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a = [5, 2, 4, 1, 3]</a:t>
            </a:r>
          </a:p>
        </p:txBody>
      </p:sp>
    </p:spTree>
    <p:extLst>
      <p:ext uri="{BB962C8B-B14F-4D97-AF65-F5344CB8AC3E}">
        <p14:creationId xmlns:p14="http://schemas.microsoft.com/office/powerpoint/2010/main" val="381963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[5, 2, 4, 1, 3]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[1, 2, 3, 4, 5]</a:t>
            </a:r>
          </a:p>
          <a:p>
            <a:endParaRPr lang="it-IT" altLang="ko-KR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a = [5, 2, 4, 1, 3]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를 오름차순으로 정렬하는 프로그램을 작성하라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 #2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a = [5, 2, 4, 1, 3]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print(a)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 in range(0, 4) 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for j in range(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 + 1, 5) 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if a[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] &gt; a[j] 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    b = a[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    a[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] = a[j]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    a[j] = b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106477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a = [2, 3, 1, 4]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0 2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1 3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2 3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3 4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Max = 4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a = [2, 3, 1, 4]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의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최댓값을 구하는 프로그램을 작성하라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내장 함수는 사용하지 않는다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 #3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a = [2, 3, 1, 4]</a:t>
            </a:r>
          </a:p>
        </p:txBody>
      </p:sp>
    </p:spTree>
    <p:extLst>
      <p:ext uri="{BB962C8B-B14F-4D97-AF65-F5344CB8AC3E}">
        <p14:creationId xmlns:p14="http://schemas.microsoft.com/office/powerpoint/2010/main" val="27967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a = [2, 3, 1, 4]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0 2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1 3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2 3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3 4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Max = 4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a = [2, 3, 1, 4]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의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최댓값을 구하는 프로그램을 작성하라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내장 함수는 사용하지 않는다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 #3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a = [2, 3, 1, 4]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print(“a =“, a)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max = 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 in range(</a:t>
            </a:r>
            <a:r>
              <a:rPr lang="en-US" altLang="ko-KR" sz="2000" b="1" dirty="0" err="1">
                <a:solidFill>
                  <a:schemeClr val="tx1"/>
                </a:solidFill>
              </a:rPr>
              <a:t>len</a:t>
            </a:r>
            <a:r>
              <a:rPr lang="en-US" altLang="ko-KR" sz="2000" b="1" dirty="0">
                <a:solidFill>
                  <a:schemeClr val="tx1"/>
                </a:solidFill>
              </a:rPr>
              <a:t>(a)) 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if a[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] &gt; max 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    max = a[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    print(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, max)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print(“Max =“, max)</a:t>
            </a:r>
          </a:p>
        </p:txBody>
      </p:sp>
    </p:spTree>
    <p:extLst>
      <p:ext uri="{BB962C8B-B14F-4D97-AF65-F5344CB8AC3E}">
        <p14:creationId xmlns:p14="http://schemas.microsoft.com/office/powerpoint/2010/main" val="330100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s =[8, 6, 9, 10, 4, 7, 10, 6, 8, 7]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Max = 10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Idx = 3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양궁 경기에서 한국 선수 기록이 리스트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s =[8, 6, 9, 10, 4, 7, 10, 6, 8, 7]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로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주어졌을 때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점수의 최대값 및 최댓값의 최초 위치를 구하는 프로그램을 작성하라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 #4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s = [8, 6, 9, 10, 4, 7, 10, 6, 8, 7]</a:t>
            </a:r>
          </a:p>
        </p:txBody>
      </p:sp>
    </p:spTree>
    <p:extLst>
      <p:ext uri="{BB962C8B-B14F-4D97-AF65-F5344CB8AC3E}">
        <p14:creationId xmlns:p14="http://schemas.microsoft.com/office/powerpoint/2010/main" val="71265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rgbClr val="333333"/>
          </a:solidFill>
        </a:ln>
      </a:spPr>
      <a:bodyPr wrap="none" lIns="0" tIns="0" rIns="0" bIns="0" rtlCol="0" anchor="ctr"/>
      <a:lstStyle>
        <a:defPPr algn="ctr">
          <a:defRPr sz="2000" b="1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8122</TotalTime>
  <Words>994</Words>
  <Application>Microsoft Office PowerPoint</Application>
  <PresentationFormat>사용자 지정</PresentationFormat>
  <Paragraphs>136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나눔고딕</vt:lpstr>
      <vt:lpstr>나눔바른고딕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Chapter 4. 리스트 (list)</vt:lpstr>
      <vt:lpstr>Chapter 4. 리스트 (list)</vt:lpstr>
      <vt:lpstr>Chapter 4. 리스트 (list)</vt:lpstr>
      <vt:lpstr>Chapter 4. 리스트 (list)</vt:lpstr>
      <vt:lpstr>Chapter 4. 리스트 (list)</vt:lpstr>
      <vt:lpstr>Chapter 4. 리스트 (list)</vt:lpstr>
      <vt:lpstr>Chapter 4. 리스트 (list)</vt:lpstr>
      <vt:lpstr>Chapter 4. 리스트 (list)</vt:lpstr>
      <vt:lpstr>Chapter 4. 리스트 (list)</vt:lpstr>
      <vt:lpstr>Chapter 4. 리스트 (list)</vt:lpstr>
    </vt:vector>
  </TitlesOfParts>
  <Company>MyCompany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임 헌영</cp:lastModifiedBy>
  <cp:revision>1094</cp:revision>
  <dcterms:created xsi:type="dcterms:W3CDTF">2016-11-24T06:38:44Z</dcterms:created>
  <dcterms:modified xsi:type="dcterms:W3CDTF">2019-09-27T08:14:54Z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