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90" r:id="rId3"/>
    <p:sldId id="559" r:id="rId4"/>
    <p:sldId id="548" r:id="rId5"/>
    <p:sldId id="554" r:id="rId6"/>
    <p:sldId id="550" r:id="rId7"/>
    <p:sldId id="555" r:id="rId8"/>
    <p:sldId id="551" r:id="rId9"/>
    <p:sldId id="556" r:id="rId10"/>
    <p:sldId id="557" r:id="rId11"/>
    <p:sldId id="552" r:id="rId12"/>
    <p:sldId id="553" r:id="rId13"/>
    <p:sldId id="558" r:id="rId14"/>
  </p:sldIdLst>
  <p:sldSz cx="18291175" cy="10290175"/>
  <p:notesSz cx="6797675" cy="9926638"/>
  <p:defaultTextStyle>
    <a:defPPr>
      <a:defRPr lang="ko-KR"/>
    </a:defPPr>
    <a:lvl1pPr marL="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5101">
          <p15:clr>
            <a:srgbClr val="A4A3A4"/>
          </p15:clr>
        </p15:guide>
        <p15:guide id="4" pos="8755">
          <p15:clr>
            <a:srgbClr val="A4A3A4"/>
          </p15:clr>
        </p15:guide>
        <p15:guide id="5" orient="horz" pos="519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4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C00000"/>
    <a:srgbClr val="000000"/>
    <a:srgbClr val="0000FF"/>
    <a:srgbClr val="333333"/>
    <a:srgbClr val="00FF00"/>
    <a:srgbClr val="502604"/>
    <a:srgbClr val="C35D09"/>
    <a:srgbClr val="A92787"/>
    <a:srgbClr val="485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35" autoAdjust="0"/>
    <p:restoredTop sz="96763" autoAdjust="0"/>
  </p:normalViewPr>
  <p:slideViewPr>
    <p:cSldViewPr>
      <p:cViewPr varScale="1">
        <p:scale>
          <a:sx n="62" d="100"/>
          <a:sy n="62" d="100"/>
        </p:scale>
        <p:origin x="132" y="282"/>
      </p:cViewPr>
      <p:guideLst>
        <p:guide orient="horz" pos="2160"/>
        <p:guide pos="2925"/>
        <p:guide orient="horz" pos="5101"/>
        <p:guide pos="8755"/>
        <p:guide orient="horz" pos="519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52F86-5E5F-4996-943E-53D58BDAA75A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12D86-EAC2-4B39-9798-1AB55825905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599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60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321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81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642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3025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9630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6234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2839" algn="l" defTabSz="1633210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86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1838" y="3196625"/>
            <a:ext cx="15547499" cy="220571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43676" y="5831099"/>
            <a:ext cx="12803823" cy="262971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166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3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6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3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2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0902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2565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621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559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298014" y="2401042"/>
            <a:ext cx="8078602" cy="6791040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66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324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6866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9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560" y="409701"/>
            <a:ext cx="6017671" cy="1743613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151341" y="409702"/>
            <a:ext cx="10225275" cy="8782379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560" y="2153315"/>
            <a:ext cx="6017671" cy="70387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3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85198" y="7203123"/>
            <a:ext cx="10974705" cy="850369"/>
          </a:xfrm>
        </p:spPr>
        <p:txBody>
          <a:bodyPr anchor="b"/>
          <a:lstStyle>
            <a:lvl1pPr algn="l"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585198" y="919446"/>
            <a:ext cx="10974705" cy="6174105"/>
          </a:xfrm>
        </p:spPr>
        <p:txBody>
          <a:bodyPr/>
          <a:lstStyle>
            <a:lvl1pPr marL="0" indent="0">
              <a:buNone/>
              <a:defRPr sz="5700"/>
            </a:lvl1pPr>
            <a:lvl2pPr marL="816605" indent="0">
              <a:buNone/>
              <a:defRPr sz="5000"/>
            </a:lvl2pPr>
            <a:lvl3pPr marL="1633210" indent="0">
              <a:buNone/>
              <a:defRPr sz="4300"/>
            </a:lvl3pPr>
            <a:lvl4pPr marL="2449815" indent="0">
              <a:buNone/>
              <a:defRPr sz="3600"/>
            </a:lvl4pPr>
            <a:lvl5pPr marL="3266420" indent="0">
              <a:buNone/>
              <a:defRPr sz="3600"/>
            </a:lvl5pPr>
            <a:lvl6pPr marL="4083025" indent="0">
              <a:buNone/>
              <a:defRPr sz="3600"/>
            </a:lvl6pPr>
            <a:lvl7pPr marL="4899630" indent="0">
              <a:buNone/>
              <a:defRPr sz="3600"/>
            </a:lvl7pPr>
            <a:lvl8pPr marL="5716234" indent="0">
              <a:buNone/>
              <a:defRPr sz="3600"/>
            </a:lvl8pPr>
            <a:lvl9pPr marL="6532839" indent="0">
              <a:buNone/>
              <a:defRPr sz="36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585198" y="8053492"/>
            <a:ext cx="10974705" cy="1207666"/>
          </a:xfrm>
        </p:spPr>
        <p:txBody>
          <a:bodyPr/>
          <a:lstStyle>
            <a:lvl1pPr marL="0" indent="0">
              <a:buNone/>
              <a:defRPr sz="2500"/>
            </a:lvl1pPr>
            <a:lvl2pPr marL="816605" indent="0">
              <a:buNone/>
              <a:defRPr sz="2100"/>
            </a:lvl2pPr>
            <a:lvl3pPr marL="1633210" indent="0">
              <a:buNone/>
              <a:defRPr sz="1800"/>
            </a:lvl3pPr>
            <a:lvl4pPr marL="2449815" indent="0">
              <a:buNone/>
              <a:defRPr sz="1600"/>
            </a:lvl4pPr>
            <a:lvl5pPr marL="3266420" indent="0">
              <a:buNone/>
              <a:defRPr sz="1600"/>
            </a:lvl5pPr>
            <a:lvl6pPr marL="4083025" indent="0">
              <a:buNone/>
              <a:defRPr sz="1600"/>
            </a:lvl6pPr>
            <a:lvl7pPr marL="4899630" indent="0">
              <a:buNone/>
              <a:defRPr sz="1600"/>
            </a:lvl7pPr>
            <a:lvl8pPr marL="5716234" indent="0">
              <a:buNone/>
              <a:defRPr sz="1600"/>
            </a:lvl8pPr>
            <a:lvl9pPr marL="6532839" indent="0">
              <a:buNone/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9855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92466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3261102" y="412085"/>
            <a:ext cx="4115514" cy="877999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559" y="412085"/>
            <a:ext cx="12041690" cy="877999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2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877" y="6612391"/>
            <a:ext cx="15547499" cy="2043743"/>
          </a:xfrm>
        </p:spPr>
        <p:txBody>
          <a:bodyPr anchor="t"/>
          <a:lstStyle>
            <a:lvl1pPr algn="l">
              <a:defRPr sz="71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44877" y="4361416"/>
            <a:ext cx="15547499" cy="2250975"/>
          </a:xfrm>
        </p:spPr>
        <p:txBody>
          <a:bodyPr anchor="b"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8166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321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81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642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30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963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623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2839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8"/>
            <a:ext cx="1152158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3" y="2981565"/>
            <a:ext cx="5471865" cy="7203834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1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3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70"/>
            <a:ext cx="11521582" cy="7203830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60"/>
            <a:ext cx="2058164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문제 및 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46" name="양쪽 모서리가 둥근 사각형 45"/>
          <p:cNvSpPr/>
          <p:nvPr userDrawn="1"/>
        </p:nvSpPr>
        <p:spPr>
          <a:xfrm rot="10800000">
            <a:off x="12314484" y="2981565"/>
            <a:ext cx="5471866" cy="7203835"/>
          </a:xfrm>
          <a:prstGeom prst="round2SameRect">
            <a:avLst>
              <a:gd name="adj1" fmla="val 13584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7" name="TextBox 46"/>
          <p:cNvSpPr txBox="1"/>
          <p:nvPr userDrawn="1"/>
        </p:nvSpPr>
        <p:spPr>
          <a:xfrm>
            <a:off x="13869680" y="2734722"/>
            <a:ext cx="2332691" cy="477054"/>
          </a:xfrm>
          <a:prstGeom prst="rect">
            <a:avLst/>
          </a:prstGeom>
          <a:solidFill>
            <a:sysClr val="window" lastClr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프로그램 예시</a:t>
            </a:r>
            <a:r>
              <a:rPr kumimoji="0" lang="ko-KR" altLang="en-US" sz="2400" b="1" i="0" u="none" strike="noStrike" kern="0" cap="none" spc="0" normalizeH="0" baseline="0" noProof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effectLst/>
                <a:uLnTx/>
                <a:uFillTx/>
                <a:latin typeface="+mn-ea"/>
              </a:rPr>
              <a:t> </a:t>
            </a:r>
          </a:p>
        </p:txBody>
      </p:sp>
      <p:grpSp>
        <p:nvGrpSpPr>
          <p:cNvPr id="48" name="그룹 21"/>
          <p:cNvGrpSpPr/>
          <p:nvPr userDrawn="1"/>
        </p:nvGrpSpPr>
        <p:grpSpPr>
          <a:xfrm>
            <a:off x="12882472" y="2602304"/>
            <a:ext cx="720000" cy="720000"/>
            <a:chOff x="7005695" y="1135413"/>
            <a:chExt cx="830008" cy="830009"/>
          </a:xfrm>
        </p:grpSpPr>
        <p:sp>
          <p:nvSpPr>
            <p:cNvPr id="49" name="타원 48"/>
            <p:cNvSpPr/>
            <p:nvPr/>
          </p:nvSpPr>
          <p:spPr>
            <a:xfrm rot="10800000">
              <a:off x="7005695" y="1135413"/>
              <a:ext cx="830008" cy="830009"/>
            </a:xfrm>
            <a:prstGeom prst="ellipse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744" y="1395728"/>
              <a:ext cx="416528" cy="300868"/>
            </a:xfrm>
            <a:prstGeom prst="rect">
              <a:avLst/>
            </a:prstGeom>
          </p:spPr>
        </p:pic>
        <p:sp>
          <p:nvSpPr>
            <p:cNvPr id="51" name="도넛 50"/>
            <p:cNvSpPr/>
            <p:nvPr/>
          </p:nvSpPr>
          <p:spPr>
            <a:xfrm rot="10800000">
              <a:off x="7090976" y="1208433"/>
              <a:ext cx="692069" cy="692071"/>
            </a:xfrm>
            <a:prstGeom prst="donut">
              <a:avLst>
                <a:gd name="adj" fmla="val 9371"/>
              </a:avLst>
            </a:prstGeom>
            <a:gradFill>
              <a:gsLst>
                <a:gs pos="0">
                  <a:srgbClr val="8CB30D"/>
                </a:gs>
                <a:gs pos="53000">
                  <a:srgbClr val="79A20A"/>
                </a:gs>
                <a:gs pos="100000">
                  <a:srgbClr val="A8C210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rtlCol="0" anchor="ctr"/>
            <a:lstStyle/>
            <a:p>
              <a:pPr marL="0" marR="0" lvl="0" indent="0" algn="ctr" defTabSz="163321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719373" y="5145087"/>
            <a:ext cx="1108902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half" idx="13"/>
          </p:nvPr>
        </p:nvSpPr>
        <p:spPr>
          <a:xfrm>
            <a:off x="12529963" y="3453092"/>
            <a:ext cx="5040791" cy="302364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752000" y="8831209"/>
            <a:ext cx="11057883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5" name="내용 개체 틀 2"/>
          <p:cNvSpPr>
            <a:spLocks noGrp="1"/>
          </p:cNvSpPr>
          <p:nvPr>
            <p:ph sz="half" idx="16"/>
          </p:nvPr>
        </p:nvSpPr>
        <p:spPr>
          <a:xfrm>
            <a:off x="12531158" y="6656004"/>
            <a:ext cx="5039597" cy="3169603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198046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16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7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20" name="직사각형 19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23" name="내용 개체 틀 2"/>
          <p:cNvSpPr>
            <a:spLocks noGrp="1"/>
          </p:cNvSpPr>
          <p:nvPr>
            <p:ph sz="half" idx="18"/>
          </p:nvPr>
        </p:nvSpPr>
        <p:spPr>
          <a:xfrm>
            <a:off x="1943537" y="4064635"/>
            <a:ext cx="14404102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29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71775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" y="0"/>
            <a:ext cx="18285546" cy="10290175"/>
          </a:xfrm>
          <a:prstGeom prst="rect">
            <a:avLst/>
          </a:prstGeom>
        </p:spPr>
      </p:pic>
      <p:sp>
        <p:nvSpPr>
          <p:cNvPr id="33" name="제목 1"/>
          <p:cNvSpPr>
            <a:spLocks noGrp="1"/>
          </p:cNvSpPr>
          <p:nvPr>
            <p:ph type="title"/>
          </p:nvPr>
        </p:nvSpPr>
        <p:spPr>
          <a:xfrm>
            <a:off x="459139" y="0"/>
            <a:ext cx="15312336" cy="93131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34" name="그룹 6"/>
          <p:cNvGrpSpPr/>
          <p:nvPr userDrawn="1"/>
        </p:nvGrpSpPr>
        <p:grpSpPr>
          <a:xfrm>
            <a:off x="555944" y="1389778"/>
            <a:ext cx="504232" cy="358941"/>
            <a:chOff x="1172580" y="5133996"/>
            <a:chExt cx="252072" cy="239220"/>
          </a:xfrm>
        </p:grpSpPr>
        <p:sp>
          <p:nvSpPr>
            <p:cNvPr id="35" name="모서리가 둥근 직사각형 34"/>
            <p:cNvSpPr/>
            <p:nvPr/>
          </p:nvSpPr>
          <p:spPr>
            <a:xfrm>
              <a:off x="1172580" y="5133996"/>
              <a:ext cx="124476" cy="113677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rgbClr val="313131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1220769" y="5187022"/>
              <a:ext cx="203883" cy="186194"/>
            </a:xfrm>
            <a:prstGeom prst="roundRect">
              <a:avLst>
                <a:gd name="adj" fmla="val 8476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37" name="직사각형 36"/>
          <p:cNvSpPr/>
          <p:nvPr userDrawn="1"/>
        </p:nvSpPr>
        <p:spPr>
          <a:xfrm>
            <a:off x="2402674" y="2148603"/>
            <a:ext cx="15147523" cy="79260"/>
          </a:xfrm>
          <a:prstGeom prst="rect">
            <a:avLst/>
          </a:prstGeom>
          <a:solidFill>
            <a:srgbClr val="6F6F6F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8" name="직사각형 37"/>
          <p:cNvSpPr/>
          <p:nvPr userDrawn="1"/>
        </p:nvSpPr>
        <p:spPr>
          <a:xfrm>
            <a:off x="541988" y="2148604"/>
            <a:ext cx="4929260" cy="79259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39" name="양쪽 모서리가 둥근 사각형 38"/>
          <p:cNvSpPr/>
          <p:nvPr userDrawn="1"/>
        </p:nvSpPr>
        <p:spPr>
          <a:xfrm rot="10800000">
            <a:off x="504825" y="2981567"/>
            <a:ext cx="17281722" cy="7203831"/>
          </a:xfrm>
          <a:prstGeom prst="round2SameRect">
            <a:avLst>
              <a:gd name="adj1" fmla="val 7538"/>
              <a:gd name="adj2" fmla="val 0"/>
            </a:avLst>
          </a:prstGeom>
          <a:noFill/>
          <a:ln w="12700" cap="flat" cmpd="sng" algn="ctr">
            <a:solidFill>
              <a:srgbClr val="E7E6E6">
                <a:lumMod val="90000"/>
              </a:srgbClr>
            </a:solidFill>
            <a:prstDash val="solid"/>
            <a:miter lim="800000"/>
          </a:ln>
          <a:effectLst/>
        </p:spPr>
        <p:txBody>
          <a:bodyPr lIns="163321" tIns="81660" rIns="163321" bIns="81660" rtlCol="0" anchor="ctr"/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40" name="그룹 59"/>
          <p:cNvGrpSpPr/>
          <p:nvPr userDrawn="1"/>
        </p:nvGrpSpPr>
        <p:grpSpPr>
          <a:xfrm>
            <a:off x="1185432" y="2659393"/>
            <a:ext cx="720000" cy="720000"/>
            <a:chOff x="1630538" y="1201494"/>
            <a:chExt cx="830009" cy="830007"/>
          </a:xfrm>
        </p:grpSpPr>
        <p:grpSp>
          <p:nvGrpSpPr>
            <p:cNvPr id="41" name="그룹 63"/>
            <p:cNvGrpSpPr/>
            <p:nvPr/>
          </p:nvGrpSpPr>
          <p:grpSpPr>
            <a:xfrm>
              <a:off x="1630538" y="1201494"/>
              <a:ext cx="830009" cy="830007"/>
              <a:chOff x="-1551266" y="2347929"/>
              <a:chExt cx="1384783" cy="1384777"/>
            </a:xfrm>
          </p:grpSpPr>
          <p:sp>
            <p:nvSpPr>
              <p:cNvPr id="43" name="타원 42"/>
              <p:cNvSpPr/>
              <p:nvPr/>
            </p:nvSpPr>
            <p:spPr>
              <a:xfrm rot="10800000">
                <a:off x="-1551266" y="2347929"/>
                <a:ext cx="1384783" cy="1384777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4" name="도넛 43"/>
              <p:cNvSpPr/>
              <p:nvPr/>
            </p:nvSpPr>
            <p:spPr>
              <a:xfrm rot="10800000">
                <a:off x="-1422205" y="2476995"/>
                <a:ext cx="1154646" cy="1154644"/>
              </a:xfrm>
              <a:prstGeom prst="donut">
                <a:avLst>
                  <a:gd name="adj" fmla="val 9371"/>
                </a:avLst>
              </a:prstGeom>
              <a:gradFill>
                <a:gsLst>
                  <a:gs pos="0">
                    <a:srgbClr val="8CB30D"/>
                  </a:gs>
                  <a:gs pos="53000">
                    <a:srgbClr val="79A20A"/>
                  </a:gs>
                  <a:gs pos="100000">
                    <a:srgbClr val="A8C210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  <a:scene3d>
                <a:camera prst="orthographicFront"/>
                <a:lightRig rig="threePt" dir="t"/>
              </a:scene3d>
              <a:sp3d>
                <a:bevelT w="0" h="0"/>
              </a:sp3d>
            </p:spPr>
            <p:txBody>
              <a:bodyPr rtlCol="0" anchor="ctr"/>
              <a:lstStyle/>
              <a:p>
                <a:pPr marL="0" marR="0" lvl="0" indent="0" algn="ctr" defTabSz="163321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70AD4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8652" y="1480307"/>
              <a:ext cx="393776" cy="28147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5" name="TextBox 44"/>
          <p:cNvSpPr txBox="1"/>
          <p:nvPr userDrawn="1"/>
        </p:nvSpPr>
        <p:spPr>
          <a:xfrm>
            <a:off x="2190879" y="2766559"/>
            <a:ext cx="815739" cy="46166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1633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kern="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gradFill>
                  <a:gsLst>
                    <a:gs pos="0">
                      <a:srgbClr val="013630"/>
                    </a:gs>
                    <a:gs pos="100000">
                      <a:srgbClr val="008278"/>
                    </a:gs>
                  </a:gsLst>
                  <a:lin ang="5400000" scaled="1"/>
                </a:gradFill>
                <a:latin typeface="+mn-ea"/>
              </a:rPr>
              <a:t>개념 </a:t>
            </a:r>
            <a:endParaRPr kumimoji="0" lang="ko-KR" altLang="en-US" sz="2400" b="1" i="0" u="none" strike="noStrike" kern="0" cap="none" spc="0" normalizeH="0" baseline="0" noProof="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gradFill>
                <a:gsLst>
                  <a:gs pos="0">
                    <a:srgbClr val="013630"/>
                  </a:gs>
                  <a:gs pos="100000">
                    <a:srgbClr val="008278"/>
                  </a:gs>
                </a:gsLst>
                <a:lin ang="5400000" scaled="1"/>
              </a:gradFill>
              <a:effectLst/>
              <a:uLnTx/>
              <a:uFillTx/>
              <a:latin typeface="+mn-ea"/>
            </a:endParaRPr>
          </a:p>
        </p:txBody>
      </p:sp>
      <p:sp>
        <p:nvSpPr>
          <p:cNvPr id="52" name="내용 개체 틀 2"/>
          <p:cNvSpPr>
            <a:spLocks noGrp="1"/>
          </p:cNvSpPr>
          <p:nvPr>
            <p:ph sz="half" idx="1"/>
          </p:nvPr>
        </p:nvSpPr>
        <p:spPr>
          <a:xfrm>
            <a:off x="1252536" y="5145087"/>
            <a:ext cx="9981283" cy="11884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4" name="내용 개체 틀 2"/>
          <p:cNvSpPr>
            <a:spLocks noGrp="1"/>
          </p:cNvSpPr>
          <p:nvPr>
            <p:ph sz="half" idx="15"/>
          </p:nvPr>
        </p:nvSpPr>
        <p:spPr>
          <a:xfrm>
            <a:off x="1252536" y="8831209"/>
            <a:ext cx="10053291" cy="95982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  <p:sp>
        <p:nvSpPr>
          <p:cNvPr id="56" name="내용 개체 틀 2"/>
          <p:cNvSpPr>
            <a:spLocks noGrp="1"/>
          </p:cNvSpPr>
          <p:nvPr>
            <p:ph sz="half" idx="17"/>
          </p:nvPr>
        </p:nvSpPr>
        <p:spPr>
          <a:xfrm>
            <a:off x="1444193" y="1177707"/>
            <a:ext cx="16106004" cy="834067"/>
          </a:xfrm>
          <a:noFill/>
        </p:spPr>
        <p:txBody>
          <a:bodyPr anchor="ctr">
            <a:normAutofit/>
          </a:bodyPr>
          <a:lstStyle>
            <a:lvl1pPr marL="0" indent="0">
              <a:buNone/>
              <a:defRPr sz="3600" b="1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ko-KR" altLang="en-US" dirty="0"/>
              <a:t>마스터 텍스트</a:t>
            </a:r>
          </a:p>
        </p:txBody>
      </p:sp>
    </p:spTree>
    <p:extLst>
      <p:ext uri="{BB962C8B-B14F-4D97-AF65-F5344CB8AC3E}">
        <p14:creationId xmlns:p14="http://schemas.microsoft.com/office/powerpoint/2010/main" val="40981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303380"/>
            <a:ext cx="8081779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914559" y="3263320"/>
            <a:ext cx="8081779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9291664" y="2303380"/>
            <a:ext cx="8084953" cy="959939"/>
          </a:xfrm>
        </p:spPr>
        <p:txBody>
          <a:bodyPr anchor="b"/>
          <a:lstStyle>
            <a:lvl1pPr marL="0" indent="0">
              <a:buNone/>
              <a:defRPr sz="4300" b="1"/>
            </a:lvl1pPr>
            <a:lvl2pPr marL="816605" indent="0">
              <a:buNone/>
              <a:defRPr sz="3600" b="1"/>
            </a:lvl2pPr>
            <a:lvl3pPr marL="1633210" indent="0">
              <a:buNone/>
              <a:defRPr sz="3200" b="1"/>
            </a:lvl3pPr>
            <a:lvl4pPr marL="2449815" indent="0">
              <a:buNone/>
              <a:defRPr sz="2900" b="1"/>
            </a:lvl4pPr>
            <a:lvl5pPr marL="3266420" indent="0">
              <a:buNone/>
              <a:defRPr sz="2900" b="1"/>
            </a:lvl5pPr>
            <a:lvl6pPr marL="4083025" indent="0">
              <a:buNone/>
              <a:defRPr sz="2900" b="1"/>
            </a:lvl6pPr>
            <a:lvl7pPr marL="4899630" indent="0">
              <a:buNone/>
              <a:defRPr sz="2900" b="1"/>
            </a:lvl7pPr>
            <a:lvl8pPr marL="5716234" indent="0">
              <a:buNone/>
              <a:defRPr sz="2900" b="1"/>
            </a:lvl8pPr>
            <a:lvl9pPr marL="6532839" indent="0">
              <a:buNone/>
              <a:defRPr sz="2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9291664" y="3263320"/>
            <a:ext cx="8084953" cy="5928761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C71DC-F15B-4C85-A933-2229AF2237A5}" type="datetimeFigureOut">
              <a:rPr lang="ko-KR" altLang="en-US" smtClean="0"/>
              <a:pPr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2DB90-D3F4-4063-841B-7328DC26365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3" r:id="rId5"/>
    <p:sldLayoutId id="2147483674" r:id="rId6"/>
    <p:sldLayoutId id="2147483675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4559" y="412084"/>
            <a:ext cx="16462058" cy="1715029"/>
          </a:xfrm>
          <a:prstGeom prst="rect">
            <a:avLst/>
          </a:prstGeom>
        </p:spPr>
        <p:txBody>
          <a:bodyPr vert="horz" lIns="163321" tIns="81660" rIns="163321" bIns="8166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4559" y="2401042"/>
            <a:ext cx="16462058" cy="6791040"/>
          </a:xfrm>
          <a:prstGeom prst="rect">
            <a:avLst/>
          </a:prstGeom>
        </p:spPr>
        <p:txBody>
          <a:bodyPr vert="horz" lIns="163321" tIns="81660" rIns="163321" bIns="8166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914559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38009-EE67-4B26-9F9A-ECF2A7D04906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49485" y="9537468"/>
            <a:ext cx="5792205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3108675" y="9537468"/>
            <a:ext cx="4267941" cy="547857"/>
          </a:xfrm>
          <a:prstGeom prst="rect">
            <a:avLst/>
          </a:prstGeom>
        </p:spPr>
        <p:txBody>
          <a:bodyPr vert="horz" lIns="163321" tIns="81660" rIns="163321" bIns="81660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A348D-906E-4979-B3B3-EA576241AC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6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1633210" rtl="0" eaLnBrk="1" latinLnBrk="1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454" indent="-612454" algn="l" defTabSz="1633210" rtl="0" eaLnBrk="1" latinLnBrk="1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983" indent="-510378" algn="l" defTabSz="1633210" rtl="0" eaLnBrk="1" latinLnBrk="1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151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8117" indent="-408302" algn="l" defTabSz="1633210" rtl="0" eaLnBrk="1" latinLnBrk="1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4722" indent="-408302" algn="l" defTabSz="1633210" rtl="0" eaLnBrk="1" latinLnBrk="1" hangingPunct="1">
        <a:spcBef>
          <a:spcPct val="20000"/>
        </a:spcBef>
        <a:buFont typeface="Arial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132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793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4537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41142" indent="-408302" algn="l" defTabSz="1633210" rtl="0" eaLnBrk="1" latinLnBrk="1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0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321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81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642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3025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9630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6234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2839" algn="l" defTabSz="1633210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43101" y="4765182"/>
            <a:ext cx="14403286" cy="2428996"/>
          </a:xfrm>
          <a:prstGeom prst="rect">
            <a:avLst/>
          </a:prstGeom>
        </p:spPr>
        <p:txBody>
          <a:bodyPr wrap="square" lIns="163321" tIns="81660" rIns="163321" bIns="81660">
            <a:spAutoFit/>
          </a:bodyPr>
          <a:lstStyle/>
          <a:p>
            <a:pPr marL="642996" algn="ctr">
              <a:lnSpc>
                <a:spcPct val="150000"/>
              </a:lnSpc>
            </a:pPr>
            <a:r>
              <a:rPr lang="en-US" altLang="ko-KR" sz="10700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Python – 5</a:t>
            </a:r>
            <a:r>
              <a:rPr lang="ko-KR" altLang="en-US" sz="10700" b="1" dirty="0">
                <a:solidFill>
                  <a:srgbClr val="028077"/>
                </a:solidFill>
                <a:latin typeface="나눔바른고딕" panose="020B0600000101010101" charset="-127"/>
                <a:ea typeface="나눔바른고딕" panose="020B0600000101010101" charset="-127"/>
              </a:rPr>
              <a:t>주차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43101" y="3399794"/>
            <a:ext cx="14403286" cy="1642242"/>
          </a:xfrm>
          <a:prstGeom prst="rect">
            <a:avLst/>
          </a:prstGeom>
          <a:noFill/>
        </p:spPr>
        <p:txBody>
          <a:bodyPr wrap="square" lIns="163321" tIns="81660" rIns="163321" bIns="81660" rtlCol="0">
            <a:spAutoFit/>
          </a:bodyPr>
          <a:lstStyle/>
          <a:p>
            <a:pPr algn="ctr"/>
            <a:r>
              <a:rPr lang="ko-KR" altLang="en-US" sz="9600" b="1" dirty="0">
                <a:solidFill>
                  <a:srgbClr val="485925"/>
                </a:solidFill>
                <a:latin typeface="+mn-ea"/>
              </a:rPr>
              <a:t>고급프로그래밍 입문</a:t>
            </a:r>
            <a:r>
              <a:rPr lang="en-US" altLang="ko-KR" sz="9600" b="1" dirty="0">
                <a:solidFill>
                  <a:srgbClr val="485925"/>
                </a:solidFill>
                <a:latin typeface="+mn-ea"/>
              </a:rPr>
              <a:t>-P</a:t>
            </a:r>
            <a:endParaRPr lang="ko-KR" altLang="en-US" sz="9600" b="1" dirty="0">
              <a:solidFill>
                <a:srgbClr val="485925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073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[2, 2, 0, 4, 0, 6, 10, 10, 0, 6]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Count = 4</a:t>
            </a:r>
            <a:endParaRPr lang="it-IT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으로 된 방이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개 있다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프로그램에서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10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번 반복하는 동안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랜덤 함수를 사용하여 임의의 인덱스에 임의의 숫자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(1 ~ 10)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를 넣어준다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들어간 숫자가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를 넘는 인덱스의 개수를 구하시오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import random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s = [0 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range(10)]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range(10) 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idx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random.randint</a:t>
            </a:r>
            <a:r>
              <a:rPr lang="en-US" altLang="ko-KR" sz="2000" b="1" dirty="0">
                <a:solidFill>
                  <a:schemeClr val="tx1"/>
                </a:solidFill>
              </a:rPr>
              <a:t>(0, 9)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num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random.randint</a:t>
            </a:r>
            <a:r>
              <a:rPr lang="en-US" altLang="ko-KR" sz="2000" b="1" dirty="0">
                <a:solidFill>
                  <a:schemeClr val="tx1"/>
                </a:solidFill>
              </a:rPr>
              <a:t>(1, 10)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s[</a:t>
            </a:r>
            <a:r>
              <a:rPr lang="en-US" altLang="ko-KR" sz="2000" b="1" dirty="0" err="1">
                <a:solidFill>
                  <a:schemeClr val="tx1"/>
                </a:solidFill>
              </a:rPr>
              <a:t>idx</a:t>
            </a:r>
            <a:r>
              <a:rPr lang="en-US" altLang="ko-KR" sz="2000" b="1" dirty="0">
                <a:solidFill>
                  <a:schemeClr val="tx1"/>
                </a:solidFill>
              </a:rPr>
              <a:t>] = </a:t>
            </a:r>
            <a:r>
              <a:rPr lang="en-US" altLang="ko-KR" sz="2000" b="1" dirty="0" err="1">
                <a:solidFill>
                  <a:schemeClr val="tx1"/>
                </a:solidFill>
              </a:rPr>
              <a:t>num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print(s)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count = 0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range(10) 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if s[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] &gt; 5 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    count += 1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print("Count =", count)</a:t>
            </a:r>
          </a:p>
        </p:txBody>
      </p:sp>
    </p:spTree>
    <p:extLst>
      <p:ext uri="{BB962C8B-B14F-4D97-AF65-F5344CB8AC3E}">
        <p14:creationId xmlns:p14="http://schemas.microsoft.com/office/powerpoint/2010/main" val="39958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Person1 Card = 4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Person2 Card = 8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Person3 Card = 6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[4, 8, 6]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Person1 Card = 5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Person2 Card = 7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Person3 Card = 9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[5, 8, 9]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Person3 Win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명의 카드 숫자를 저장해놓는 리스트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p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가 있다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에 숫자를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n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번동안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명의 사람이 새롭게 카드를 뽑는다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새로 뽑은 카드가 기존에 뽑은 카드보다 높으면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p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에 카드 숫자를 새로 뽑은 카드로 변경한다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번 반복 후 가장 높은 카드 숫자를 가진 사람이 승리하며 번호를 출력한다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동점이 있을 경우 앞사람이 승리한다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#5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p = [0, 0, 0]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40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2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Person1 Card = 4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Person2 Card = 8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Person3 Card = 6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[4, 8, 6]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Person1 Card = 5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Person2 Card = 7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Person3 Card = 9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[5, 8, 9]</a:t>
            </a:r>
          </a:p>
          <a:p>
            <a:r>
              <a:rPr lang="en-US" altLang="ko-KR" sz="2800" b="1" dirty="0">
                <a:solidFill>
                  <a:schemeClr val="tx1"/>
                </a:solidFill>
                <a:latin typeface="+mn-ea"/>
              </a:rPr>
              <a:t>Person3 Win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명의 카드 숫자를 저장해놓는 리스트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p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가 있다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에 숫자를 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n</a:t>
            </a:r>
            <a:r>
              <a:rPr lang="ko-KR" altLang="en-US" b="1" dirty="0" err="1">
                <a:solidFill>
                  <a:schemeClr val="tx1"/>
                </a:solidFill>
                <a:latin typeface="+mn-ea"/>
              </a:rPr>
              <a:t>번동안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명의 사람이 새롭게 카드를 뽑는다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새로 뽑은 카드가 기존에 뽑은 카드보다 높으면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p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에 카드 숫자를 새로 뽑은 카드로 변경한다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b="1" dirty="0" err="1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번 반복 후 가장 높은 카드 숫자를 가진 사람이 승리하며 번호를 출력한다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 (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단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동점이 있을 경우 앞사람이 승리한다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.)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#5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>
                <a:solidFill>
                  <a:schemeClr val="tx1"/>
                </a:solidFill>
              </a:rPr>
              <a:t>p = [0, 0, 0]</a:t>
            </a:r>
          </a:p>
          <a:p>
            <a:endParaRPr lang="en-US" altLang="ko-KR" sz="2000" b="1">
              <a:solidFill>
                <a:schemeClr val="tx1"/>
              </a:solidFill>
            </a:endParaRPr>
          </a:p>
          <a:p>
            <a:r>
              <a:rPr lang="en-US" altLang="ko-KR" sz="2000" b="1">
                <a:solidFill>
                  <a:schemeClr val="tx1"/>
                </a:solidFill>
              </a:rPr>
              <a:t>n = int(input())</a:t>
            </a:r>
          </a:p>
          <a:p>
            <a:endParaRPr lang="en-US" altLang="ko-KR" sz="2000" b="1">
              <a:solidFill>
                <a:schemeClr val="tx1"/>
              </a:solidFill>
            </a:endParaRPr>
          </a:p>
          <a:p>
            <a:r>
              <a:rPr lang="en-US" altLang="ko-KR" sz="2000" b="1">
                <a:solidFill>
                  <a:schemeClr val="tx1"/>
                </a:solidFill>
              </a:rPr>
              <a:t>for i in range(n) :</a:t>
            </a:r>
          </a:p>
          <a:p>
            <a:r>
              <a:rPr lang="en-US" altLang="ko-KR" sz="2000" b="1">
                <a:solidFill>
                  <a:schemeClr val="tx1"/>
                </a:solidFill>
              </a:rPr>
              <a:t>    for j in range(3) :</a:t>
            </a:r>
          </a:p>
          <a:p>
            <a:r>
              <a:rPr lang="en-US" altLang="ko-KR" sz="2000" b="1">
                <a:solidFill>
                  <a:schemeClr val="tx1"/>
                </a:solidFill>
              </a:rPr>
              <a:t>        card = int(input("Person" + str(j+1) + " Card = "))</a:t>
            </a:r>
          </a:p>
          <a:p>
            <a:r>
              <a:rPr lang="en-US" altLang="ko-KR" sz="2000" b="1">
                <a:solidFill>
                  <a:schemeClr val="tx1"/>
                </a:solidFill>
              </a:rPr>
              <a:t>        if p[j] &lt; card :</a:t>
            </a:r>
          </a:p>
          <a:p>
            <a:r>
              <a:rPr lang="en-US" altLang="ko-KR" sz="2000" b="1">
                <a:solidFill>
                  <a:schemeClr val="tx1"/>
                </a:solidFill>
              </a:rPr>
              <a:t>            p[j] = card</a:t>
            </a:r>
          </a:p>
          <a:p>
            <a:r>
              <a:rPr lang="en-US" altLang="ko-KR" sz="2000" b="1">
                <a:solidFill>
                  <a:schemeClr val="tx1"/>
                </a:solidFill>
              </a:rPr>
              <a:t>    print(p)</a:t>
            </a:r>
          </a:p>
          <a:p>
            <a:endParaRPr lang="en-US" altLang="ko-KR" sz="2000" b="1">
              <a:solidFill>
                <a:schemeClr val="tx1"/>
              </a:solidFill>
            </a:endParaRPr>
          </a:p>
          <a:p>
            <a:r>
              <a:rPr lang="en-US" altLang="ko-KR" sz="2000" b="1">
                <a:solidFill>
                  <a:schemeClr val="tx1"/>
                </a:solidFill>
              </a:rPr>
              <a:t>m = max(p)</a:t>
            </a:r>
          </a:p>
          <a:p>
            <a:r>
              <a:rPr lang="en-US" altLang="ko-KR" sz="2000" b="1">
                <a:solidFill>
                  <a:schemeClr val="tx1"/>
                </a:solidFill>
              </a:rPr>
              <a:t>idx = p.index(m)</a:t>
            </a:r>
          </a:p>
          <a:p>
            <a:r>
              <a:rPr lang="en-US" altLang="ko-KR" sz="2000" b="1">
                <a:solidFill>
                  <a:schemeClr val="tx1"/>
                </a:solidFill>
              </a:rPr>
              <a:t>print("Person%d Win"%(idx+1))</a:t>
            </a:r>
          </a:p>
          <a:p>
            <a:r>
              <a:rPr lang="en-US" altLang="ko-KR" sz="2000" b="1">
                <a:solidFill>
                  <a:schemeClr val="tx1"/>
                </a:solidFill>
              </a:rPr>
              <a:t> 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8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30" y="8596207"/>
            <a:ext cx="5987227" cy="1656888"/>
          </a:xfrm>
          <a:prstGeom prst="rect">
            <a:avLst/>
          </a:prstGeom>
        </p:spPr>
      </p:pic>
      <p:pic>
        <p:nvPicPr>
          <p:cNvPr id="45" name="Picture 7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56342" y="1697117"/>
            <a:ext cx="4189339" cy="1860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그룹 1"/>
          <p:cNvGrpSpPr/>
          <p:nvPr/>
        </p:nvGrpSpPr>
        <p:grpSpPr>
          <a:xfrm>
            <a:off x="3531367" y="1400671"/>
            <a:ext cx="11596781" cy="8023980"/>
            <a:chOff x="3531367" y="2942540"/>
            <a:chExt cx="11596781" cy="5082867"/>
          </a:xfrm>
        </p:grpSpPr>
        <p:sp>
          <p:nvSpPr>
            <p:cNvPr id="14" name="직사각형 13"/>
            <p:cNvSpPr/>
            <p:nvPr/>
          </p:nvSpPr>
          <p:spPr>
            <a:xfrm>
              <a:off x="3687842" y="2984847"/>
              <a:ext cx="11440306" cy="5040559"/>
            </a:xfrm>
            <a:prstGeom prst="rect">
              <a:avLst/>
            </a:prstGeom>
            <a:solidFill>
              <a:srgbClr val="028077">
                <a:alpha val="1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1. OT &amp;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변수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연산</a:t>
              </a:r>
              <a:r>
                <a:rPr lang="en-US" altLang="ko-KR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입출력 </a:t>
              </a:r>
              <a:endParaRPr lang="en-US" altLang="ko-KR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2. 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산술 연산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,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조건문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(if, elif, else)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3. </a:t>
              </a:r>
              <a:r>
                <a:rPr lang="ko-KR" altLang="en-US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반복문</a:t>
              </a:r>
              <a:r>
                <a:rPr lang="ko-KR" altLang="en-US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 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(</a:t>
              </a:r>
              <a:r>
                <a:rPr lang="en-US" altLang="ko-KR" sz="3600" b="1" dirty="0" err="1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While+for</a:t>
              </a:r>
              <a:r>
                <a:rPr lang="en-US" altLang="ko-KR" sz="3600" b="1" dirty="0">
                  <a:solidFill>
                    <a:schemeClr val="tx2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)</a:t>
              </a:r>
            </a:p>
            <a:p>
              <a:pPr marL="642996">
                <a:lnSpc>
                  <a:spcPct val="200000"/>
                </a:lnSpc>
              </a:pP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Chapter 4.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함수 </a:t>
              </a:r>
              <a:r>
                <a:rPr lang="en-US" altLang="ko-KR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+ </a:t>
              </a:r>
              <a:r>
                <a:rPr lang="ko-KR" altLang="en-US" sz="36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</a:rPr>
                <a:t>리스트</a:t>
              </a:r>
              <a:endParaRPr lang="en-US" altLang="ko-K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5400000">
              <a:off x="1068171" y="5405736"/>
              <a:ext cx="5082867" cy="156475"/>
            </a:xfrm>
            <a:prstGeom prst="rect">
              <a:avLst/>
            </a:prstGeom>
            <a:pattFill prst="dkDnDiag">
              <a:fgClr>
                <a:srgbClr val="028077"/>
              </a:fgClr>
              <a:bgClr>
                <a:srgbClr val="22B9AC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3321" tIns="81660" rIns="163321" bIns="81660" rtlCol="0" anchor="ctr"/>
            <a:lstStyle/>
            <a:p>
              <a:pPr algn="ctr">
                <a:lnSpc>
                  <a:spcPct val="175000"/>
                </a:lnSpc>
              </a:pPr>
              <a:endParaRPr lang="ko-KR" altLang="en-US" b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8" name="제목 2"/>
          <p:cNvSpPr txBox="1">
            <a:spLocks/>
          </p:cNvSpPr>
          <p:nvPr/>
        </p:nvSpPr>
        <p:spPr>
          <a:xfrm>
            <a:off x="459139" y="0"/>
            <a:ext cx="15312336" cy="931319"/>
          </a:xfrm>
          <a:prstGeom prst="rect">
            <a:avLst/>
          </a:prstGeom>
        </p:spPr>
        <p:txBody>
          <a:bodyPr lIns="163321" tIns="81660" rIns="163321" bIns="81660"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34569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Student Number = 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Point = 84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Point = 93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Point = 67</a:t>
            </a:r>
          </a:p>
          <a:p>
            <a:r>
              <a:rPr lang="it-IT" altLang="ko-KR" sz="3600" b="1" dirty="0">
                <a:solidFill>
                  <a:srgbClr val="FF0000"/>
                </a:solidFill>
                <a:latin typeface="+mn-ea"/>
              </a:rPr>
              <a:t>[84, 93, 67]</a:t>
            </a:r>
          </a:p>
          <a:p>
            <a:r>
              <a:rPr lang="it-IT" altLang="ko-KR" sz="3600" b="1" dirty="0">
                <a:solidFill>
                  <a:srgbClr val="FF0000"/>
                </a:solidFill>
                <a:latin typeface="+mn-ea"/>
              </a:rPr>
              <a:t>Avg = 81.33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명의 학생의 국어 점수를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추가한다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각 학생의 국어 점수와 모든 학생의 평균 점수를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(input("Student Number = "))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 = []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44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Student Number = 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Point = 84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Point = 93</a:t>
            </a:r>
          </a:p>
          <a:p>
            <a:r>
              <a:rPr lang="it-IT" altLang="ko-KR" sz="3600" b="1" dirty="0">
                <a:solidFill>
                  <a:schemeClr val="tx1"/>
                </a:solidFill>
                <a:latin typeface="+mn-ea"/>
              </a:rPr>
              <a:t>Point = 67</a:t>
            </a:r>
          </a:p>
          <a:p>
            <a:r>
              <a:rPr lang="it-IT" altLang="ko-KR" sz="3600" b="1" dirty="0">
                <a:solidFill>
                  <a:srgbClr val="FF0000"/>
                </a:solidFill>
                <a:latin typeface="+mn-ea"/>
              </a:rPr>
              <a:t>[84, 93, 67]</a:t>
            </a:r>
          </a:p>
          <a:p>
            <a:r>
              <a:rPr lang="it-IT" altLang="ko-KR" sz="3600" b="1" dirty="0">
                <a:solidFill>
                  <a:srgbClr val="FF0000"/>
                </a:solidFill>
                <a:latin typeface="+mn-ea"/>
              </a:rPr>
              <a:t>Avg = 81.33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변수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n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명의 학생의 국어 점수를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추가한다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각 학생의 국어 점수와 모든 학생의 평균 점수를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#1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n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(input("Student Number = "))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 = []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range(n) 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p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(input("Point = "))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s.append</a:t>
            </a:r>
            <a:r>
              <a:rPr lang="en-US" altLang="ko-KR" sz="2000" b="1" dirty="0">
                <a:solidFill>
                  <a:schemeClr val="tx1"/>
                </a:solidFill>
              </a:rPr>
              <a:t>(p)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avg</a:t>
            </a:r>
            <a:r>
              <a:rPr lang="en-US" altLang="ko-KR" sz="2000" b="1" dirty="0">
                <a:solidFill>
                  <a:schemeClr val="tx1"/>
                </a:solidFill>
              </a:rPr>
              <a:t> = sum(s)/n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print(s)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print("</a:t>
            </a:r>
            <a:r>
              <a:rPr lang="en-US" altLang="ko-KR" sz="2000" b="1" dirty="0" err="1">
                <a:solidFill>
                  <a:schemeClr val="tx1"/>
                </a:solidFill>
              </a:rPr>
              <a:t>Avg</a:t>
            </a:r>
            <a:r>
              <a:rPr lang="en-US" altLang="ko-KR" sz="2000" b="1" dirty="0">
                <a:solidFill>
                  <a:schemeClr val="tx1"/>
                </a:solidFill>
              </a:rPr>
              <a:t> = %.2f"%avg)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2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fr-FR" altLang="ko-KR" sz="3600" b="1" dirty="0">
                <a:solidFill>
                  <a:schemeClr val="tx1"/>
                </a:solidFill>
                <a:latin typeface="+mn-ea"/>
              </a:rPr>
              <a:t>Point = 50</a:t>
            </a:r>
          </a:p>
          <a:p>
            <a:r>
              <a:rPr lang="fr-FR" altLang="ko-KR" sz="3600" b="1" dirty="0">
                <a:solidFill>
                  <a:schemeClr val="tx1"/>
                </a:solidFill>
                <a:latin typeface="+mn-ea"/>
              </a:rPr>
              <a:t>Point = 64</a:t>
            </a:r>
          </a:p>
          <a:p>
            <a:r>
              <a:rPr lang="fr-FR" altLang="ko-KR" sz="3600" b="1" dirty="0">
                <a:solidFill>
                  <a:schemeClr val="tx1"/>
                </a:solidFill>
                <a:latin typeface="+mn-ea"/>
              </a:rPr>
              <a:t>Point = 84</a:t>
            </a:r>
          </a:p>
          <a:p>
            <a:r>
              <a:rPr lang="fr-FR" altLang="ko-KR" sz="3600" b="1" dirty="0">
                <a:solidFill>
                  <a:schemeClr val="tx1"/>
                </a:solidFill>
                <a:latin typeface="+mn-ea"/>
              </a:rPr>
              <a:t>Point = 0</a:t>
            </a:r>
          </a:p>
          <a:p>
            <a:r>
              <a:rPr lang="fr-FR" altLang="ko-KR" sz="3600" b="1" dirty="0">
                <a:solidFill>
                  <a:srgbClr val="FF0000"/>
                </a:solidFill>
                <a:latin typeface="+mn-ea"/>
              </a:rPr>
              <a:t>[50, 64, 84]</a:t>
            </a:r>
          </a:p>
          <a:p>
            <a:r>
              <a:rPr lang="fr-FR" altLang="ko-KR" sz="3600" b="1" dirty="0">
                <a:solidFill>
                  <a:srgbClr val="FF0000"/>
                </a:solidFill>
                <a:latin typeface="+mn-ea"/>
              </a:rPr>
              <a:t>Avg = 66.00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반복해서 학생의 국어 점수를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추가한다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점수가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점이면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반복문을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종료하고 각 학생들의 점수와 평균을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.(while True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사용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 = []</a:t>
            </a:r>
          </a:p>
        </p:txBody>
      </p:sp>
    </p:spTree>
    <p:extLst>
      <p:ext uri="{BB962C8B-B14F-4D97-AF65-F5344CB8AC3E}">
        <p14:creationId xmlns:p14="http://schemas.microsoft.com/office/powerpoint/2010/main" val="155912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fr-FR" altLang="ko-KR" sz="3600" b="1" dirty="0">
                <a:solidFill>
                  <a:schemeClr val="tx1"/>
                </a:solidFill>
                <a:latin typeface="+mn-ea"/>
              </a:rPr>
              <a:t>Point = 50</a:t>
            </a:r>
          </a:p>
          <a:p>
            <a:r>
              <a:rPr lang="fr-FR" altLang="ko-KR" sz="3600" b="1" dirty="0">
                <a:solidFill>
                  <a:schemeClr val="tx1"/>
                </a:solidFill>
                <a:latin typeface="+mn-ea"/>
              </a:rPr>
              <a:t>Point = 64</a:t>
            </a:r>
          </a:p>
          <a:p>
            <a:r>
              <a:rPr lang="fr-FR" altLang="ko-KR" sz="3600" b="1" dirty="0">
                <a:solidFill>
                  <a:schemeClr val="tx1"/>
                </a:solidFill>
                <a:latin typeface="+mn-ea"/>
              </a:rPr>
              <a:t>Point = 84</a:t>
            </a:r>
          </a:p>
          <a:p>
            <a:r>
              <a:rPr lang="fr-FR" altLang="ko-KR" sz="3600" b="1" dirty="0">
                <a:solidFill>
                  <a:schemeClr val="tx1"/>
                </a:solidFill>
                <a:latin typeface="+mn-ea"/>
              </a:rPr>
              <a:t>Point = 0</a:t>
            </a:r>
          </a:p>
          <a:p>
            <a:r>
              <a:rPr lang="fr-FR" altLang="ko-KR" sz="3600" b="1" dirty="0">
                <a:solidFill>
                  <a:srgbClr val="FF0000"/>
                </a:solidFill>
                <a:latin typeface="+mn-ea"/>
              </a:rPr>
              <a:t>[50, 64, 84]</a:t>
            </a:r>
          </a:p>
          <a:p>
            <a:r>
              <a:rPr lang="fr-FR" altLang="ko-KR" sz="3600" b="1" dirty="0">
                <a:solidFill>
                  <a:srgbClr val="FF0000"/>
                </a:solidFill>
                <a:latin typeface="+mn-ea"/>
              </a:rPr>
              <a:t>Avg = 66.00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반복해서 학생의 국어 점수를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에 추가한다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점수가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점이면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반복문을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종료하고 각 학생들의 점수와 평균을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.(while True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를 사용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#2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 = []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while True 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p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(input("Point = "))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if p == 0 :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    break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    </a:t>
            </a:r>
            <a:r>
              <a:rPr lang="en-US" altLang="ko-KR" sz="2000" b="1" dirty="0" err="1">
                <a:solidFill>
                  <a:schemeClr val="tx1"/>
                </a:solidFill>
              </a:rPr>
              <a:t>s.append</a:t>
            </a:r>
            <a:r>
              <a:rPr lang="en-US" altLang="ko-KR" sz="2000" b="1" dirty="0">
                <a:solidFill>
                  <a:schemeClr val="tx1"/>
                </a:solidFill>
              </a:rPr>
              <a:t>(p)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avg</a:t>
            </a:r>
            <a:r>
              <a:rPr lang="en-US" altLang="ko-KR" sz="2000" b="1" dirty="0">
                <a:solidFill>
                  <a:schemeClr val="tx1"/>
                </a:solidFill>
              </a:rPr>
              <a:t> = sum(s)/</a:t>
            </a:r>
            <a:r>
              <a:rPr lang="en-US" altLang="ko-KR" sz="2000" b="1" dirty="0" err="1">
                <a:solidFill>
                  <a:schemeClr val="tx1"/>
                </a:solidFill>
              </a:rPr>
              <a:t>len</a:t>
            </a:r>
            <a:r>
              <a:rPr lang="en-US" altLang="ko-KR" sz="2000" b="1" dirty="0">
                <a:solidFill>
                  <a:schemeClr val="tx1"/>
                </a:solidFill>
              </a:rPr>
              <a:t>(s)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print(s)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print("</a:t>
            </a:r>
            <a:r>
              <a:rPr lang="en-US" altLang="ko-KR" sz="2000" b="1" dirty="0" err="1">
                <a:solidFill>
                  <a:schemeClr val="tx1"/>
                </a:solidFill>
              </a:rPr>
              <a:t>Avg</a:t>
            </a:r>
            <a:r>
              <a:rPr lang="en-US" altLang="ko-KR" sz="2000" b="1" dirty="0">
                <a:solidFill>
                  <a:schemeClr val="tx1"/>
                </a:solidFill>
              </a:rPr>
              <a:t> = %.2f"%avg)</a:t>
            </a:r>
          </a:p>
        </p:txBody>
      </p:sp>
    </p:spTree>
    <p:extLst>
      <p:ext uri="{BB962C8B-B14F-4D97-AF65-F5344CB8AC3E}">
        <p14:creationId xmlns:p14="http://schemas.microsoft.com/office/powerpoint/2010/main" val="128786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[0, 1, 2, 3, 4, 5, 6, 7, 8, 9]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Index = 5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Number = 10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[0, 1, 2, 3, 4, 10, 6, 7, 8, 9]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0 ~ 9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까지의 숫자가 들어간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가 있다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인덱스 번호와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변경할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해당 인덱스의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입력받은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숫자로 변경하고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 = 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range(10)]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0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[0, 1, 2, 3, 4, 5, 6, 7, 8, 9]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Index = 5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Number = 10</a:t>
            </a:r>
          </a:p>
          <a:p>
            <a:r>
              <a:rPr lang="en-US" altLang="ko-KR" sz="3600" b="1" dirty="0">
                <a:solidFill>
                  <a:srgbClr val="FF0000"/>
                </a:solidFill>
                <a:latin typeface="+mn-ea"/>
              </a:rPr>
              <a:t>[0, 1, 2, 3, 4, 10, 6, 7, 8, 9]</a:t>
            </a:r>
            <a:endParaRPr lang="it-IT" altLang="ko-KR" sz="3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0 ~ 9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까지의 숫자가 들어간 리스트 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가 있다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인덱스 번호와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변경할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입력받고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해당 인덱스의 숫자를 </a:t>
            </a:r>
            <a:r>
              <a:rPr lang="ko-KR" altLang="en-US" sz="4800" b="1" dirty="0" err="1">
                <a:solidFill>
                  <a:schemeClr val="tx1"/>
                </a:solidFill>
                <a:latin typeface="+mn-ea"/>
              </a:rPr>
              <a:t>입력받은</a:t>
            </a:r>
            <a:r>
              <a:rPr lang="ko-KR" altLang="en-US" sz="4800" b="1" dirty="0">
                <a:solidFill>
                  <a:schemeClr val="tx1"/>
                </a:solidFill>
                <a:latin typeface="+mn-ea"/>
              </a:rPr>
              <a:t> 숫자로 변경하고 출력하시오</a:t>
            </a:r>
            <a:r>
              <a:rPr lang="en-US" altLang="ko-KR" sz="48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#3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s = [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for </a:t>
            </a:r>
            <a:r>
              <a:rPr lang="en-US" altLang="ko-KR" sz="2000" b="1" dirty="0" err="1">
                <a:solidFill>
                  <a:schemeClr val="tx1"/>
                </a:solidFill>
              </a:rPr>
              <a:t>i</a:t>
            </a:r>
            <a:r>
              <a:rPr lang="en-US" altLang="ko-KR" sz="2000" b="1" dirty="0">
                <a:solidFill>
                  <a:schemeClr val="tx1"/>
                </a:solidFill>
              </a:rPr>
              <a:t> in range(10)]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print(s)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 err="1">
                <a:solidFill>
                  <a:schemeClr val="tx1"/>
                </a:solidFill>
              </a:rPr>
              <a:t>idx</a:t>
            </a:r>
            <a:r>
              <a:rPr lang="en-US" altLang="ko-KR" sz="2000" b="1" dirty="0">
                <a:solidFill>
                  <a:schemeClr val="tx1"/>
                </a:solidFill>
              </a:rPr>
              <a:t>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(input("Index = "))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number = </a:t>
            </a:r>
            <a:r>
              <a:rPr lang="en-US" altLang="ko-KR" sz="2000" b="1" dirty="0" err="1">
                <a:solidFill>
                  <a:schemeClr val="tx1"/>
                </a:solidFill>
              </a:rPr>
              <a:t>int</a:t>
            </a:r>
            <a:r>
              <a:rPr lang="en-US" altLang="ko-KR" sz="2000" b="1" dirty="0">
                <a:solidFill>
                  <a:schemeClr val="tx1"/>
                </a:solidFill>
              </a:rPr>
              <a:t>(input("Number = "))</a:t>
            </a:r>
          </a:p>
          <a:p>
            <a:r>
              <a:rPr lang="en-US" altLang="ko-KR" sz="2000" b="1" dirty="0">
                <a:solidFill>
                  <a:schemeClr val="tx1"/>
                </a:solidFill>
              </a:rPr>
              <a:t>s[</a:t>
            </a:r>
            <a:r>
              <a:rPr lang="en-US" altLang="ko-KR" sz="2000" b="1" dirty="0" err="1">
                <a:solidFill>
                  <a:schemeClr val="tx1"/>
                </a:solidFill>
              </a:rPr>
              <a:t>idx</a:t>
            </a:r>
            <a:r>
              <a:rPr lang="en-US" altLang="ko-KR" sz="2000" b="1" dirty="0">
                <a:solidFill>
                  <a:schemeClr val="tx1"/>
                </a:solidFill>
              </a:rPr>
              <a:t>] = number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r>
              <a:rPr lang="en-US" altLang="ko-KR" sz="2000" b="1" dirty="0">
                <a:solidFill>
                  <a:schemeClr val="tx1"/>
                </a:solidFill>
              </a:rPr>
              <a:t>print(s)</a:t>
            </a:r>
          </a:p>
          <a:p>
            <a:endParaRPr lang="en-US" altLang="ko-KR" sz="2000" b="1" dirty="0">
              <a:solidFill>
                <a:schemeClr val="tx1"/>
              </a:solidFill>
            </a:endParaRPr>
          </a:p>
          <a:p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82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9217595" y="4928517"/>
            <a:ext cx="806489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3600" b="1" dirty="0">
                <a:solidFill>
                  <a:schemeClr val="tx1"/>
                </a:solidFill>
                <a:latin typeface="+mn-ea"/>
              </a:rPr>
              <a:t>예시 </a:t>
            </a:r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1]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[2, 2, 0, 4, 0, 6, 10, 10, 0, 6]</a:t>
            </a:r>
          </a:p>
          <a:p>
            <a:r>
              <a:rPr lang="en-US" altLang="ko-KR" sz="3600" b="1" dirty="0">
                <a:solidFill>
                  <a:schemeClr val="tx1"/>
                </a:solidFill>
                <a:latin typeface="+mn-ea"/>
              </a:rPr>
              <a:t>Count = 4</a:t>
            </a:r>
            <a:endParaRPr lang="it-IT" altLang="ko-KR" sz="3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224707" y="2402889"/>
            <a:ext cx="16057784" cy="237626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리스트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s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에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0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으로 된 방이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10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개 있다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프로그램에서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10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번 반복하는 동안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랜덤 함수를 사용하여 임의의 인덱스에 임의의 숫자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(1 ~ 10)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를 넣어준다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이 때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들어간 숫자가 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sz="4000" b="1" dirty="0">
                <a:solidFill>
                  <a:schemeClr val="tx1"/>
                </a:solidFill>
                <a:latin typeface="+mn-ea"/>
              </a:rPr>
              <a:t>를 넘는 인덱스의 개수를 구하시오</a:t>
            </a:r>
            <a:r>
              <a:rPr lang="en-US" altLang="ko-KR" sz="4000" b="1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Chapter 4. </a:t>
            </a:r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</a:rPr>
              <a:t>보기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문제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ko-KR" altLang="en-US" dirty="0"/>
              <a:t>리스트</a:t>
            </a:r>
            <a:r>
              <a:rPr lang="en-US" altLang="ko-KR" dirty="0"/>
              <a:t> #4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24707" y="4928517"/>
            <a:ext cx="7773916" cy="5257130"/>
          </a:xfrm>
          <a:prstGeom prst="roundRect">
            <a:avLst>
              <a:gd name="adj" fmla="val 704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ko-KR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589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rgbClr val="333333"/>
          </a:solidFill>
        </a:ln>
      </a:spPr>
      <a:bodyPr wrap="none" lIns="0" tIns="0" rIns="0" bIns="0" rtlCol="0" anchor="ctr"/>
      <a:lstStyle>
        <a:defPPr algn="ctr">
          <a:defRPr sz="2000" b="1" dirty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8213</TotalTime>
  <Words>1304</Words>
  <Application>Microsoft Office PowerPoint</Application>
  <PresentationFormat>사용자 지정</PresentationFormat>
  <Paragraphs>171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나눔고딕</vt:lpstr>
      <vt:lpstr>나눔바른고딕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  <vt:lpstr>Chapter 4. 리스트 (list)</vt:lpstr>
    </vt:vector>
  </TitlesOfParts>
  <Company>MyCompany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Customer</dc:creator>
  <cp:lastModifiedBy>임헌영</cp:lastModifiedBy>
  <cp:revision>1131</cp:revision>
  <dcterms:created xsi:type="dcterms:W3CDTF">2016-11-24T06:38:44Z</dcterms:created>
  <dcterms:modified xsi:type="dcterms:W3CDTF">2019-10-06T12:30:25Z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