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7"/>
  </p:notesMasterIdLst>
  <p:sldIdLst>
    <p:sldId id="290" r:id="rId3"/>
    <p:sldId id="559" r:id="rId4"/>
    <p:sldId id="548" r:id="rId5"/>
    <p:sldId id="560" r:id="rId6"/>
    <p:sldId id="554" r:id="rId7"/>
    <p:sldId id="561" r:id="rId8"/>
    <p:sldId id="550" r:id="rId9"/>
    <p:sldId id="572" r:id="rId10"/>
    <p:sldId id="562" r:id="rId11"/>
    <p:sldId id="564" r:id="rId12"/>
    <p:sldId id="563" r:id="rId13"/>
    <p:sldId id="565" r:id="rId14"/>
    <p:sldId id="566" r:id="rId15"/>
    <p:sldId id="567" r:id="rId16"/>
  </p:sldIdLst>
  <p:sldSz cx="18291175" cy="10290175"/>
  <p:notesSz cx="6797675" cy="9926638"/>
  <p:defaultTextStyle>
    <a:defPPr>
      <a:defRPr lang="ko-KR"/>
    </a:defPPr>
    <a:lvl1pPr marL="0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605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3210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815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6420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3025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9630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6234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2839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25">
          <p15:clr>
            <a:srgbClr val="A4A3A4"/>
          </p15:clr>
        </p15:guide>
        <p15:guide id="3" orient="horz" pos="5101">
          <p15:clr>
            <a:srgbClr val="A4A3A4"/>
          </p15:clr>
        </p15:guide>
        <p15:guide id="4" pos="8755">
          <p15:clr>
            <a:srgbClr val="A4A3A4"/>
          </p15:clr>
        </p15:guide>
        <p15:guide id="5" orient="horz" pos="519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" initials="L" lastIdx="4" clrIdx="0">
    <p:extLst>
      <p:ext uri="{19B8F6BF-5375-455C-9EA6-DF929625EA0E}">
        <p15:presenceInfo xmlns:p15="http://schemas.microsoft.com/office/powerpoint/2012/main" userId="Le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C00000"/>
    <a:srgbClr val="000000"/>
    <a:srgbClr val="0000FF"/>
    <a:srgbClr val="333333"/>
    <a:srgbClr val="00FF00"/>
    <a:srgbClr val="502604"/>
    <a:srgbClr val="C35D09"/>
    <a:srgbClr val="A92787"/>
    <a:srgbClr val="4859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35" autoAdjust="0"/>
    <p:restoredTop sz="96763" autoAdjust="0"/>
  </p:normalViewPr>
  <p:slideViewPr>
    <p:cSldViewPr>
      <p:cViewPr varScale="1">
        <p:scale>
          <a:sx n="31" d="100"/>
          <a:sy n="31" d="100"/>
        </p:scale>
        <p:origin x="53" y="523"/>
      </p:cViewPr>
      <p:guideLst>
        <p:guide orient="horz" pos="2160"/>
        <p:guide pos="2925"/>
        <p:guide orient="horz" pos="5101"/>
        <p:guide pos="8755"/>
        <p:guide orient="horz" pos="519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52F86-5E5F-4996-943E-53D58BDAA75A}" type="datetimeFigureOut">
              <a:rPr lang="ko-KR" altLang="en-US" smtClean="0"/>
              <a:pPr/>
              <a:t>2019-10-21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12D86-EAC2-4B39-9798-1AB5582590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599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6605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33210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49815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66420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83025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99630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716234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32839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838" y="3196625"/>
            <a:ext cx="15547499" cy="220571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43676" y="5831099"/>
            <a:ext cx="12803823" cy="262971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16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3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6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3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6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2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2019-10-21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560" y="409701"/>
            <a:ext cx="6017671" cy="1743613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51341" y="409702"/>
            <a:ext cx="10225275" cy="8782379"/>
          </a:xfrm>
        </p:spPr>
        <p:txBody>
          <a:bodyPr/>
          <a:lstStyle>
            <a:lvl1pPr>
              <a:defRPr sz="5700"/>
            </a:lvl1pPr>
            <a:lvl2pPr>
              <a:defRPr sz="5000"/>
            </a:lvl2pPr>
            <a:lvl3pPr>
              <a:defRPr sz="43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560" y="2153315"/>
            <a:ext cx="6017671" cy="7038766"/>
          </a:xfrm>
        </p:spPr>
        <p:txBody>
          <a:bodyPr/>
          <a:lstStyle>
            <a:lvl1pPr marL="0" indent="0">
              <a:buNone/>
              <a:defRPr sz="2500"/>
            </a:lvl1pPr>
            <a:lvl2pPr marL="816605" indent="0">
              <a:buNone/>
              <a:defRPr sz="2100"/>
            </a:lvl2pPr>
            <a:lvl3pPr marL="1633210" indent="0">
              <a:buNone/>
              <a:defRPr sz="1800"/>
            </a:lvl3pPr>
            <a:lvl4pPr marL="2449815" indent="0">
              <a:buNone/>
              <a:defRPr sz="1600"/>
            </a:lvl4pPr>
            <a:lvl5pPr marL="3266420" indent="0">
              <a:buNone/>
              <a:defRPr sz="1600"/>
            </a:lvl5pPr>
            <a:lvl6pPr marL="4083025" indent="0">
              <a:buNone/>
              <a:defRPr sz="1600"/>
            </a:lvl6pPr>
            <a:lvl7pPr marL="4899630" indent="0">
              <a:buNone/>
              <a:defRPr sz="1600"/>
            </a:lvl7pPr>
            <a:lvl8pPr marL="5716234" indent="0">
              <a:buNone/>
              <a:defRPr sz="1600"/>
            </a:lvl8pPr>
            <a:lvl9pPr marL="6532839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85198" y="7203123"/>
            <a:ext cx="10974705" cy="850369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585198" y="919446"/>
            <a:ext cx="10974705" cy="6174105"/>
          </a:xfrm>
        </p:spPr>
        <p:txBody>
          <a:bodyPr/>
          <a:lstStyle>
            <a:lvl1pPr marL="0" indent="0">
              <a:buNone/>
              <a:defRPr sz="5700"/>
            </a:lvl1pPr>
            <a:lvl2pPr marL="816605" indent="0">
              <a:buNone/>
              <a:defRPr sz="5000"/>
            </a:lvl2pPr>
            <a:lvl3pPr marL="1633210" indent="0">
              <a:buNone/>
              <a:defRPr sz="4300"/>
            </a:lvl3pPr>
            <a:lvl4pPr marL="2449815" indent="0">
              <a:buNone/>
              <a:defRPr sz="3600"/>
            </a:lvl4pPr>
            <a:lvl5pPr marL="3266420" indent="0">
              <a:buNone/>
              <a:defRPr sz="3600"/>
            </a:lvl5pPr>
            <a:lvl6pPr marL="4083025" indent="0">
              <a:buNone/>
              <a:defRPr sz="3600"/>
            </a:lvl6pPr>
            <a:lvl7pPr marL="4899630" indent="0">
              <a:buNone/>
              <a:defRPr sz="3600"/>
            </a:lvl7pPr>
            <a:lvl8pPr marL="5716234" indent="0">
              <a:buNone/>
              <a:defRPr sz="3600"/>
            </a:lvl8pPr>
            <a:lvl9pPr marL="6532839" indent="0">
              <a:buNone/>
              <a:defRPr sz="36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585198" y="8053492"/>
            <a:ext cx="10974705" cy="1207666"/>
          </a:xfrm>
        </p:spPr>
        <p:txBody>
          <a:bodyPr/>
          <a:lstStyle>
            <a:lvl1pPr marL="0" indent="0">
              <a:buNone/>
              <a:defRPr sz="2500"/>
            </a:lvl1pPr>
            <a:lvl2pPr marL="816605" indent="0">
              <a:buNone/>
              <a:defRPr sz="2100"/>
            </a:lvl2pPr>
            <a:lvl3pPr marL="1633210" indent="0">
              <a:buNone/>
              <a:defRPr sz="1800"/>
            </a:lvl3pPr>
            <a:lvl4pPr marL="2449815" indent="0">
              <a:buNone/>
              <a:defRPr sz="1600"/>
            </a:lvl4pPr>
            <a:lvl5pPr marL="3266420" indent="0">
              <a:buNone/>
              <a:defRPr sz="1600"/>
            </a:lvl5pPr>
            <a:lvl6pPr marL="4083025" indent="0">
              <a:buNone/>
              <a:defRPr sz="1600"/>
            </a:lvl6pPr>
            <a:lvl7pPr marL="4899630" indent="0">
              <a:buNone/>
              <a:defRPr sz="1600"/>
            </a:lvl7pPr>
            <a:lvl8pPr marL="5716234" indent="0">
              <a:buNone/>
              <a:defRPr sz="1600"/>
            </a:lvl8pPr>
            <a:lvl9pPr marL="6532839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3261102" y="412085"/>
            <a:ext cx="4115514" cy="877999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559" y="412085"/>
            <a:ext cx="12041690" cy="877999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" y="0"/>
            <a:ext cx="18285546" cy="1029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286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838" y="3196625"/>
            <a:ext cx="15547499" cy="220571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43676" y="5831099"/>
            <a:ext cx="12803823" cy="262971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16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3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6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3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6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2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090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2565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4877" y="6612391"/>
            <a:ext cx="15547499" cy="2043743"/>
          </a:xfrm>
        </p:spPr>
        <p:txBody>
          <a:bodyPr anchor="t"/>
          <a:lstStyle>
            <a:lvl1pPr algn="l">
              <a:defRPr sz="71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44877" y="4361416"/>
            <a:ext cx="15547499" cy="2250975"/>
          </a:xfrm>
        </p:spPr>
        <p:txBody>
          <a:bodyPr anchor="b"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81660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3321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 marL="244981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6642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8302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9963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71623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32839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6215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559" y="2401042"/>
            <a:ext cx="8078602" cy="6791040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298014" y="2401042"/>
            <a:ext cx="8078602" cy="6791040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665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559" y="2303380"/>
            <a:ext cx="8081779" cy="959939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16605" indent="0">
              <a:buNone/>
              <a:defRPr sz="3600" b="1"/>
            </a:lvl2pPr>
            <a:lvl3pPr marL="1633210" indent="0">
              <a:buNone/>
              <a:defRPr sz="3200" b="1"/>
            </a:lvl3pPr>
            <a:lvl4pPr marL="2449815" indent="0">
              <a:buNone/>
              <a:defRPr sz="2900" b="1"/>
            </a:lvl4pPr>
            <a:lvl5pPr marL="3266420" indent="0">
              <a:buNone/>
              <a:defRPr sz="2900" b="1"/>
            </a:lvl5pPr>
            <a:lvl6pPr marL="4083025" indent="0">
              <a:buNone/>
              <a:defRPr sz="2900" b="1"/>
            </a:lvl6pPr>
            <a:lvl7pPr marL="4899630" indent="0">
              <a:buNone/>
              <a:defRPr sz="2900" b="1"/>
            </a:lvl7pPr>
            <a:lvl8pPr marL="5716234" indent="0">
              <a:buNone/>
              <a:defRPr sz="2900" b="1"/>
            </a:lvl8pPr>
            <a:lvl9pPr marL="6532839" indent="0">
              <a:buNone/>
              <a:defRPr sz="2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14559" y="3263320"/>
            <a:ext cx="8081779" cy="5928761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9291664" y="2303380"/>
            <a:ext cx="8084953" cy="959939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16605" indent="0">
              <a:buNone/>
              <a:defRPr sz="3600" b="1"/>
            </a:lvl2pPr>
            <a:lvl3pPr marL="1633210" indent="0">
              <a:buNone/>
              <a:defRPr sz="3200" b="1"/>
            </a:lvl3pPr>
            <a:lvl4pPr marL="2449815" indent="0">
              <a:buNone/>
              <a:defRPr sz="2900" b="1"/>
            </a:lvl4pPr>
            <a:lvl5pPr marL="3266420" indent="0">
              <a:buNone/>
              <a:defRPr sz="2900" b="1"/>
            </a:lvl5pPr>
            <a:lvl6pPr marL="4083025" indent="0">
              <a:buNone/>
              <a:defRPr sz="2900" b="1"/>
            </a:lvl6pPr>
            <a:lvl7pPr marL="4899630" indent="0">
              <a:buNone/>
              <a:defRPr sz="2900" b="1"/>
            </a:lvl7pPr>
            <a:lvl8pPr marL="5716234" indent="0">
              <a:buNone/>
              <a:defRPr sz="2900" b="1"/>
            </a:lvl8pPr>
            <a:lvl9pPr marL="6532839" indent="0">
              <a:buNone/>
              <a:defRPr sz="2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9291664" y="3263320"/>
            <a:ext cx="8084953" cy="5928761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1324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6866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93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560" y="409701"/>
            <a:ext cx="6017671" cy="1743613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51341" y="409702"/>
            <a:ext cx="10225275" cy="8782379"/>
          </a:xfrm>
        </p:spPr>
        <p:txBody>
          <a:bodyPr/>
          <a:lstStyle>
            <a:lvl1pPr>
              <a:defRPr sz="5700"/>
            </a:lvl1pPr>
            <a:lvl2pPr>
              <a:defRPr sz="5000"/>
            </a:lvl2pPr>
            <a:lvl3pPr>
              <a:defRPr sz="43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560" y="2153315"/>
            <a:ext cx="6017671" cy="7038766"/>
          </a:xfrm>
        </p:spPr>
        <p:txBody>
          <a:bodyPr/>
          <a:lstStyle>
            <a:lvl1pPr marL="0" indent="0">
              <a:buNone/>
              <a:defRPr sz="2500"/>
            </a:lvl1pPr>
            <a:lvl2pPr marL="816605" indent="0">
              <a:buNone/>
              <a:defRPr sz="2100"/>
            </a:lvl2pPr>
            <a:lvl3pPr marL="1633210" indent="0">
              <a:buNone/>
              <a:defRPr sz="1800"/>
            </a:lvl3pPr>
            <a:lvl4pPr marL="2449815" indent="0">
              <a:buNone/>
              <a:defRPr sz="1600"/>
            </a:lvl4pPr>
            <a:lvl5pPr marL="3266420" indent="0">
              <a:buNone/>
              <a:defRPr sz="1600"/>
            </a:lvl5pPr>
            <a:lvl6pPr marL="4083025" indent="0">
              <a:buNone/>
              <a:defRPr sz="1600"/>
            </a:lvl6pPr>
            <a:lvl7pPr marL="4899630" indent="0">
              <a:buNone/>
              <a:defRPr sz="1600"/>
            </a:lvl7pPr>
            <a:lvl8pPr marL="5716234" indent="0">
              <a:buNone/>
              <a:defRPr sz="1600"/>
            </a:lvl8pPr>
            <a:lvl9pPr marL="6532839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638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85198" y="7203123"/>
            <a:ext cx="10974705" cy="850369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585198" y="919446"/>
            <a:ext cx="10974705" cy="6174105"/>
          </a:xfrm>
        </p:spPr>
        <p:txBody>
          <a:bodyPr/>
          <a:lstStyle>
            <a:lvl1pPr marL="0" indent="0">
              <a:buNone/>
              <a:defRPr sz="5700"/>
            </a:lvl1pPr>
            <a:lvl2pPr marL="816605" indent="0">
              <a:buNone/>
              <a:defRPr sz="5000"/>
            </a:lvl2pPr>
            <a:lvl3pPr marL="1633210" indent="0">
              <a:buNone/>
              <a:defRPr sz="4300"/>
            </a:lvl3pPr>
            <a:lvl4pPr marL="2449815" indent="0">
              <a:buNone/>
              <a:defRPr sz="3600"/>
            </a:lvl4pPr>
            <a:lvl5pPr marL="3266420" indent="0">
              <a:buNone/>
              <a:defRPr sz="3600"/>
            </a:lvl5pPr>
            <a:lvl6pPr marL="4083025" indent="0">
              <a:buNone/>
              <a:defRPr sz="3600"/>
            </a:lvl6pPr>
            <a:lvl7pPr marL="4899630" indent="0">
              <a:buNone/>
              <a:defRPr sz="3600"/>
            </a:lvl7pPr>
            <a:lvl8pPr marL="5716234" indent="0">
              <a:buNone/>
              <a:defRPr sz="3600"/>
            </a:lvl8pPr>
            <a:lvl9pPr marL="6532839" indent="0">
              <a:buNone/>
              <a:defRPr sz="36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585198" y="8053492"/>
            <a:ext cx="10974705" cy="1207666"/>
          </a:xfrm>
        </p:spPr>
        <p:txBody>
          <a:bodyPr/>
          <a:lstStyle>
            <a:lvl1pPr marL="0" indent="0">
              <a:buNone/>
              <a:defRPr sz="2500"/>
            </a:lvl1pPr>
            <a:lvl2pPr marL="816605" indent="0">
              <a:buNone/>
              <a:defRPr sz="2100"/>
            </a:lvl2pPr>
            <a:lvl3pPr marL="1633210" indent="0">
              <a:buNone/>
              <a:defRPr sz="1800"/>
            </a:lvl3pPr>
            <a:lvl4pPr marL="2449815" indent="0">
              <a:buNone/>
              <a:defRPr sz="1600"/>
            </a:lvl4pPr>
            <a:lvl5pPr marL="3266420" indent="0">
              <a:buNone/>
              <a:defRPr sz="1600"/>
            </a:lvl5pPr>
            <a:lvl6pPr marL="4083025" indent="0">
              <a:buNone/>
              <a:defRPr sz="1600"/>
            </a:lvl6pPr>
            <a:lvl7pPr marL="4899630" indent="0">
              <a:buNone/>
              <a:defRPr sz="1600"/>
            </a:lvl7pPr>
            <a:lvl8pPr marL="5716234" indent="0">
              <a:buNone/>
              <a:defRPr sz="1600"/>
            </a:lvl8pPr>
            <a:lvl9pPr marL="6532839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9855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2466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3261102" y="412085"/>
            <a:ext cx="4115514" cy="877999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559" y="412085"/>
            <a:ext cx="12041690" cy="877999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52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4877" y="6612391"/>
            <a:ext cx="15547499" cy="2043743"/>
          </a:xfrm>
        </p:spPr>
        <p:txBody>
          <a:bodyPr anchor="t"/>
          <a:lstStyle>
            <a:lvl1pPr algn="l">
              <a:defRPr sz="71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44877" y="4361416"/>
            <a:ext cx="15547499" cy="2250975"/>
          </a:xfrm>
        </p:spPr>
        <p:txBody>
          <a:bodyPr anchor="b"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81660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3321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 marL="244981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6642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8302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9963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71623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32839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" y="0"/>
            <a:ext cx="18285546" cy="10290175"/>
          </a:xfrm>
          <a:prstGeom prst="rect">
            <a:avLst/>
          </a:prstGeom>
        </p:spPr>
      </p:pic>
      <p:sp>
        <p:nvSpPr>
          <p:cNvPr id="33" name="제목 1"/>
          <p:cNvSpPr>
            <a:spLocks noGrp="1"/>
          </p:cNvSpPr>
          <p:nvPr>
            <p:ph type="title"/>
          </p:nvPr>
        </p:nvSpPr>
        <p:spPr>
          <a:xfrm>
            <a:off x="459139" y="0"/>
            <a:ext cx="15312336" cy="931319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4" name="그룹 6"/>
          <p:cNvGrpSpPr/>
          <p:nvPr userDrawn="1"/>
        </p:nvGrpSpPr>
        <p:grpSpPr>
          <a:xfrm>
            <a:off x="555944" y="1389778"/>
            <a:ext cx="504232" cy="358941"/>
            <a:chOff x="1172580" y="5133996"/>
            <a:chExt cx="252072" cy="239220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1172580" y="5133996"/>
              <a:ext cx="124476" cy="113677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rgbClr val="313131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220769" y="5187022"/>
              <a:ext cx="203883" cy="186194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7" name="직사각형 36"/>
          <p:cNvSpPr/>
          <p:nvPr userDrawn="1"/>
        </p:nvSpPr>
        <p:spPr>
          <a:xfrm>
            <a:off x="2402674" y="2148603"/>
            <a:ext cx="15147523" cy="79260"/>
          </a:xfrm>
          <a:prstGeom prst="rect">
            <a:avLst/>
          </a:prstGeom>
          <a:solidFill>
            <a:srgbClr val="6F6F6F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8" name="직사각형 37"/>
          <p:cNvSpPr/>
          <p:nvPr userDrawn="1"/>
        </p:nvSpPr>
        <p:spPr>
          <a:xfrm>
            <a:off x="541988" y="2148604"/>
            <a:ext cx="4929260" cy="79259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9" name="양쪽 모서리가 둥근 사각형 38"/>
          <p:cNvSpPr/>
          <p:nvPr userDrawn="1"/>
        </p:nvSpPr>
        <p:spPr>
          <a:xfrm rot="10800000">
            <a:off x="504825" y="2981568"/>
            <a:ext cx="11521582" cy="7203831"/>
          </a:xfrm>
          <a:prstGeom prst="round2SameRect">
            <a:avLst>
              <a:gd name="adj1" fmla="val 7538"/>
              <a:gd name="adj2" fmla="val 0"/>
            </a:avLst>
          </a:prstGeom>
          <a:noFill/>
          <a:ln w="12700" cap="flat" cmpd="sng" algn="ctr">
            <a:solidFill>
              <a:srgbClr val="E7E6E6">
                <a:lumMod val="90000"/>
              </a:srgbClr>
            </a:solidFill>
            <a:prstDash val="solid"/>
            <a:miter lim="800000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grpSp>
        <p:nvGrpSpPr>
          <p:cNvPr id="40" name="그룹 59"/>
          <p:cNvGrpSpPr/>
          <p:nvPr userDrawn="1"/>
        </p:nvGrpSpPr>
        <p:grpSpPr>
          <a:xfrm>
            <a:off x="1185432" y="2659393"/>
            <a:ext cx="720000" cy="720000"/>
            <a:chOff x="1630538" y="1201494"/>
            <a:chExt cx="830009" cy="830007"/>
          </a:xfrm>
        </p:grpSpPr>
        <p:grpSp>
          <p:nvGrpSpPr>
            <p:cNvPr id="41" name="그룹 63"/>
            <p:cNvGrpSpPr/>
            <p:nvPr/>
          </p:nvGrpSpPr>
          <p:grpSpPr>
            <a:xfrm>
              <a:off x="1630538" y="1201494"/>
              <a:ext cx="830009" cy="830007"/>
              <a:chOff x="-1551266" y="2347929"/>
              <a:chExt cx="1384783" cy="1384777"/>
            </a:xfrm>
          </p:grpSpPr>
          <p:sp>
            <p:nvSpPr>
              <p:cNvPr id="43" name="타원 42"/>
              <p:cNvSpPr/>
              <p:nvPr/>
            </p:nvSpPr>
            <p:spPr>
              <a:xfrm rot="10800000">
                <a:off x="-1551266" y="2347929"/>
                <a:ext cx="1384783" cy="1384777"/>
              </a:xfrm>
              <a:prstGeom prst="ellipse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63321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5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44" name="도넛 43"/>
              <p:cNvSpPr/>
              <p:nvPr/>
            </p:nvSpPr>
            <p:spPr>
              <a:xfrm rot="10800000">
                <a:off x="-1422205" y="2476995"/>
                <a:ext cx="1154646" cy="1154644"/>
              </a:xfrm>
              <a:prstGeom prst="donut">
                <a:avLst>
                  <a:gd name="adj" fmla="val 9371"/>
                </a:avLst>
              </a:prstGeom>
              <a:gradFill>
                <a:gsLst>
                  <a:gs pos="0">
                    <a:srgbClr val="8CB30D"/>
                  </a:gs>
                  <a:gs pos="53000">
                    <a:srgbClr val="79A20A"/>
                  </a:gs>
                  <a:gs pos="100000">
                    <a:srgbClr val="A8C210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txBody>
              <a:bodyPr rtlCol="0" anchor="ctr"/>
              <a:lstStyle/>
              <a:p>
                <a:pPr marL="0" marR="0" lvl="0" indent="0" algn="ctr" defTabSz="163321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5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</p:grp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rgbClr val="70AD4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8652" y="1480307"/>
              <a:ext cx="393776" cy="28147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5" name="TextBox 44"/>
          <p:cNvSpPr txBox="1"/>
          <p:nvPr userDrawn="1"/>
        </p:nvSpPr>
        <p:spPr>
          <a:xfrm>
            <a:off x="2190879" y="2766559"/>
            <a:ext cx="815739" cy="461665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kern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srgbClr val="013630"/>
                    </a:gs>
                    <a:gs pos="100000">
                      <a:srgbClr val="008278"/>
                    </a:gs>
                  </a:gsLst>
                  <a:lin ang="5400000" scaled="1"/>
                </a:gradFill>
                <a:latin typeface="+mn-ea"/>
              </a:rPr>
              <a:t>개념 </a:t>
            </a:r>
            <a:endParaRPr kumimoji="0" lang="ko-KR" altLang="en-US" sz="2400" b="1" i="0" u="none" strike="noStrike" kern="0" cap="none" spc="0" normalizeH="0" baseline="0" noProof="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gradFill>
                <a:gsLst>
                  <a:gs pos="0">
                    <a:srgbClr val="013630"/>
                  </a:gs>
                  <a:gs pos="100000">
                    <a:srgbClr val="008278"/>
                  </a:gs>
                </a:gsLst>
                <a:lin ang="5400000" scaled="1"/>
              </a:gradFill>
              <a:effectLst/>
              <a:uLnTx/>
              <a:uFillTx/>
              <a:latin typeface="+mn-ea"/>
            </a:endParaRPr>
          </a:p>
        </p:txBody>
      </p:sp>
      <p:sp>
        <p:nvSpPr>
          <p:cNvPr id="46" name="양쪽 모서리가 둥근 사각형 45"/>
          <p:cNvSpPr/>
          <p:nvPr userDrawn="1"/>
        </p:nvSpPr>
        <p:spPr>
          <a:xfrm rot="10800000">
            <a:off x="12314483" y="2981565"/>
            <a:ext cx="5471865" cy="7203834"/>
          </a:xfrm>
          <a:prstGeom prst="round2SameRect">
            <a:avLst>
              <a:gd name="adj1" fmla="val 13584"/>
              <a:gd name="adj2" fmla="val 0"/>
            </a:avLst>
          </a:prstGeom>
          <a:noFill/>
          <a:ln w="12700" cap="flat" cmpd="sng" algn="ctr">
            <a:solidFill>
              <a:srgbClr val="E7E6E6">
                <a:lumMod val="90000"/>
              </a:srgbClr>
            </a:solidFill>
            <a:prstDash val="solid"/>
            <a:miter lim="800000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13869680" y="2734721"/>
            <a:ext cx="2332691" cy="477054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kern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srgbClr val="013630"/>
                    </a:gs>
                    <a:gs pos="100000">
                      <a:srgbClr val="008278"/>
                    </a:gs>
                  </a:gsLst>
                  <a:lin ang="5400000" scaled="1"/>
                </a:gradFill>
                <a:latin typeface="+mn-ea"/>
              </a:rPr>
              <a:t>프로그램 예시</a:t>
            </a:r>
            <a:r>
              <a:rPr kumimoji="0" lang="ko-KR" altLang="en-US" sz="2400" b="1" i="0" u="none" strike="noStrike" kern="0" cap="none" spc="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srgbClr val="013630"/>
                    </a:gs>
                    <a:gs pos="100000">
                      <a:srgbClr val="008278"/>
                    </a:gs>
                  </a:gsLst>
                  <a:lin ang="5400000" scaled="1"/>
                </a:gradFill>
                <a:effectLst/>
                <a:uLnTx/>
                <a:uFillTx/>
                <a:latin typeface="+mn-ea"/>
              </a:rPr>
              <a:t> </a:t>
            </a:r>
          </a:p>
        </p:txBody>
      </p:sp>
      <p:grpSp>
        <p:nvGrpSpPr>
          <p:cNvPr id="48" name="그룹 21"/>
          <p:cNvGrpSpPr/>
          <p:nvPr userDrawn="1"/>
        </p:nvGrpSpPr>
        <p:grpSpPr>
          <a:xfrm>
            <a:off x="12882472" y="2602303"/>
            <a:ext cx="720000" cy="720000"/>
            <a:chOff x="7005695" y="1135413"/>
            <a:chExt cx="830008" cy="830009"/>
          </a:xfrm>
        </p:grpSpPr>
        <p:sp>
          <p:nvSpPr>
            <p:cNvPr id="49" name="타원 48"/>
            <p:cNvSpPr/>
            <p:nvPr/>
          </p:nvSpPr>
          <p:spPr>
            <a:xfrm rot="10800000">
              <a:off x="7005695" y="1135413"/>
              <a:ext cx="830008" cy="830009"/>
            </a:xfrm>
            <a:prstGeom prst="ellipse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6332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rgbClr val="70AD4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8744" y="1395728"/>
              <a:ext cx="416528" cy="300868"/>
            </a:xfrm>
            <a:prstGeom prst="rect">
              <a:avLst/>
            </a:prstGeom>
          </p:spPr>
        </p:pic>
        <p:sp>
          <p:nvSpPr>
            <p:cNvPr id="51" name="도넛 50"/>
            <p:cNvSpPr/>
            <p:nvPr/>
          </p:nvSpPr>
          <p:spPr>
            <a:xfrm rot="10800000">
              <a:off x="7090976" y="1208433"/>
              <a:ext cx="692069" cy="692071"/>
            </a:xfrm>
            <a:prstGeom prst="donut">
              <a:avLst>
                <a:gd name="adj" fmla="val 9371"/>
              </a:avLst>
            </a:prstGeom>
            <a:gradFill>
              <a:gsLst>
                <a:gs pos="0">
                  <a:srgbClr val="8CB30D"/>
                </a:gs>
                <a:gs pos="53000">
                  <a:srgbClr val="79A20A"/>
                </a:gs>
                <a:gs pos="100000">
                  <a:srgbClr val="A8C210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w="0" h="0"/>
            </a:sp3d>
          </p:spPr>
          <p:txBody>
            <a:bodyPr rtlCol="0" anchor="ctr"/>
            <a:lstStyle/>
            <a:p>
              <a:pPr marL="0" marR="0" lvl="0" indent="0" algn="ctr" defTabSz="16332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  <p:sp>
        <p:nvSpPr>
          <p:cNvPr id="52" name="내용 개체 틀 2"/>
          <p:cNvSpPr>
            <a:spLocks noGrp="1"/>
          </p:cNvSpPr>
          <p:nvPr>
            <p:ph sz="half" idx="1"/>
          </p:nvPr>
        </p:nvSpPr>
        <p:spPr>
          <a:xfrm>
            <a:off x="1252536" y="5145087"/>
            <a:ext cx="9981283" cy="11884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3" name="내용 개체 틀 2"/>
          <p:cNvSpPr>
            <a:spLocks noGrp="1"/>
          </p:cNvSpPr>
          <p:nvPr>
            <p:ph sz="half" idx="13"/>
          </p:nvPr>
        </p:nvSpPr>
        <p:spPr>
          <a:xfrm>
            <a:off x="12529963" y="3453092"/>
            <a:ext cx="5040791" cy="302364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4" name="내용 개체 틀 2"/>
          <p:cNvSpPr>
            <a:spLocks noGrp="1"/>
          </p:cNvSpPr>
          <p:nvPr>
            <p:ph sz="half" idx="15"/>
          </p:nvPr>
        </p:nvSpPr>
        <p:spPr>
          <a:xfrm>
            <a:off x="1252536" y="8831209"/>
            <a:ext cx="10053291" cy="95982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5" name="내용 개체 틀 2"/>
          <p:cNvSpPr>
            <a:spLocks noGrp="1"/>
          </p:cNvSpPr>
          <p:nvPr>
            <p:ph sz="half" idx="16"/>
          </p:nvPr>
        </p:nvSpPr>
        <p:spPr>
          <a:xfrm>
            <a:off x="12531158" y="6656004"/>
            <a:ext cx="5039597" cy="3169603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6" name="내용 개체 틀 2"/>
          <p:cNvSpPr>
            <a:spLocks noGrp="1"/>
          </p:cNvSpPr>
          <p:nvPr>
            <p:ph sz="half" idx="17"/>
          </p:nvPr>
        </p:nvSpPr>
        <p:spPr>
          <a:xfrm>
            <a:off x="1444193" y="1177707"/>
            <a:ext cx="16106004" cy="834067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3600" b="1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" y="0"/>
            <a:ext cx="18285546" cy="10290175"/>
          </a:xfrm>
          <a:prstGeom prst="rect">
            <a:avLst/>
          </a:prstGeom>
        </p:spPr>
      </p:pic>
      <p:sp>
        <p:nvSpPr>
          <p:cNvPr id="33" name="제목 1"/>
          <p:cNvSpPr>
            <a:spLocks noGrp="1"/>
          </p:cNvSpPr>
          <p:nvPr>
            <p:ph type="title"/>
          </p:nvPr>
        </p:nvSpPr>
        <p:spPr>
          <a:xfrm>
            <a:off x="459139" y="0"/>
            <a:ext cx="15312336" cy="931319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4" name="그룹 6"/>
          <p:cNvGrpSpPr/>
          <p:nvPr userDrawn="1"/>
        </p:nvGrpSpPr>
        <p:grpSpPr>
          <a:xfrm>
            <a:off x="555944" y="1389778"/>
            <a:ext cx="504232" cy="358941"/>
            <a:chOff x="1172580" y="5133996"/>
            <a:chExt cx="252072" cy="239220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1172580" y="5133996"/>
              <a:ext cx="124476" cy="113677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rgbClr val="313131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220769" y="5187022"/>
              <a:ext cx="203883" cy="186194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7" name="직사각형 36"/>
          <p:cNvSpPr/>
          <p:nvPr userDrawn="1"/>
        </p:nvSpPr>
        <p:spPr>
          <a:xfrm>
            <a:off x="2402674" y="2148603"/>
            <a:ext cx="15147523" cy="79260"/>
          </a:xfrm>
          <a:prstGeom prst="rect">
            <a:avLst/>
          </a:prstGeom>
          <a:solidFill>
            <a:srgbClr val="6F6F6F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8" name="직사각형 37"/>
          <p:cNvSpPr/>
          <p:nvPr userDrawn="1"/>
        </p:nvSpPr>
        <p:spPr>
          <a:xfrm>
            <a:off x="541988" y="2148604"/>
            <a:ext cx="4929260" cy="79259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9" name="양쪽 모서리가 둥근 사각형 38"/>
          <p:cNvSpPr/>
          <p:nvPr userDrawn="1"/>
        </p:nvSpPr>
        <p:spPr>
          <a:xfrm rot="10800000">
            <a:off x="504825" y="2981570"/>
            <a:ext cx="11521582" cy="7203830"/>
          </a:xfrm>
          <a:prstGeom prst="round2SameRect">
            <a:avLst>
              <a:gd name="adj1" fmla="val 7538"/>
              <a:gd name="adj2" fmla="val 0"/>
            </a:avLst>
          </a:prstGeom>
          <a:noFill/>
          <a:ln w="12700" cap="flat" cmpd="sng" algn="ctr">
            <a:solidFill>
              <a:srgbClr val="E7E6E6">
                <a:lumMod val="90000"/>
              </a:srgbClr>
            </a:solidFill>
            <a:prstDash val="solid"/>
            <a:miter lim="800000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grpSp>
        <p:nvGrpSpPr>
          <p:cNvPr id="40" name="그룹 59"/>
          <p:cNvGrpSpPr/>
          <p:nvPr userDrawn="1"/>
        </p:nvGrpSpPr>
        <p:grpSpPr>
          <a:xfrm>
            <a:off x="1185432" y="2659393"/>
            <a:ext cx="720000" cy="720000"/>
            <a:chOff x="1630538" y="1201494"/>
            <a:chExt cx="830009" cy="830007"/>
          </a:xfrm>
        </p:grpSpPr>
        <p:grpSp>
          <p:nvGrpSpPr>
            <p:cNvPr id="41" name="그룹 63"/>
            <p:cNvGrpSpPr/>
            <p:nvPr/>
          </p:nvGrpSpPr>
          <p:grpSpPr>
            <a:xfrm>
              <a:off x="1630538" y="1201494"/>
              <a:ext cx="830009" cy="830007"/>
              <a:chOff x="-1551266" y="2347929"/>
              <a:chExt cx="1384783" cy="1384777"/>
            </a:xfrm>
          </p:grpSpPr>
          <p:sp>
            <p:nvSpPr>
              <p:cNvPr id="43" name="타원 42"/>
              <p:cNvSpPr/>
              <p:nvPr/>
            </p:nvSpPr>
            <p:spPr>
              <a:xfrm rot="10800000">
                <a:off x="-1551266" y="2347929"/>
                <a:ext cx="1384783" cy="1384777"/>
              </a:xfrm>
              <a:prstGeom prst="ellipse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63321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5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44" name="도넛 43"/>
              <p:cNvSpPr/>
              <p:nvPr/>
            </p:nvSpPr>
            <p:spPr>
              <a:xfrm rot="10800000">
                <a:off x="-1422205" y="2476995"/>
                <a:ext cx="1154646" cy="1154644"/>
              </a:xfrm>
              <a:prstGeom prst="donut">
                <a:avLst>
                  <a:gd name="adj" fmla="val 9371"/>
                </a:avLst>
              </a:prstGeom>
              <a:gradFill>
                <a:gsLst>
                  <a:gs pos="0">
                    <a:srgbClr val="8CB30D"/>
                  </a:gs>
                  <a:gs pos="53000">
                    <a:srgbClr val="79A20A"/>
                  </a:gs>
                  <a:gs pos="100000">
                    <a:srgbClr val="A8C210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txBody>
              <a:bodyPr rtlCol="0" anchor="ctr"/>
              <a:lstStyle/>
              <a:p>
                <a:pPr marL="0" marR="0" lvl="0" indent="0" algn="ctr" defTabSz="163321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5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</p:grp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rgbClr val="70AD4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8652" y="1480307"/>
              <a:ext cx="393776" cy="28147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5" name="TextBox 44"/>
          <p:cNvSpPr txBox="1"/>
          <p:nvPr userDrawn="1"/>
        </p:nvSpPr>
        <p:spPr>
          <a:xfrm>
            <a:off x="2190879" y="2766560"/>
            <a:ext cx="2058164" cy="461665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kern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srgbClr val="013630"/>
                    </a:gs>
                    <a:gs pos="100000">
                      <a:srgbClr val="008278"/>
                    </a:gs>
                  </a:gsLst>
                  <a:lin ang="5400000" scaled="1"/>
                </a:gradFill>
                <a:latin typeface="+mn-ea"/>
              </a:rPr>
              <a:t>문제 및 개념 </a:t>
            </a:r>
            <a:endParaRPr kumimoji="0" lang="ko-KR" altLang="en-US" sz="2400" b="1" i="0" u="none" strike="noStrike" kern="0" cap="none" spc="0" normalizeH="0" baseline="0" noProof="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gradFill>
                <a:gsLst>
                  <a:gs pos="0">
                    <a:srgbClr val="013630"/>
                  </a:gs>
                  <a:gs pos="100000">
                    <a:srgbClr val="008278"/>
                  </a:gs>
                </a:gsLst>
                <a:lin ang="5400000" scaled="1"/>
              </a:gradFill>
              <a:effectLst/>
              <a:uLnTx/>
              <a:uFillTx/>
              <a:latin typeface="+mn-ea"/>
            </a:endParaRPr>
          </a:p>
        </p:txBody>
      </p:sp>
      <p:sp>
        <p:nvSpPr>
          <p:cNvPr id="46" name="양쪽 모서리가 둥근 사각형 45"/>
          <p:cNvSpPr/>
          <p:nvPr userDrawn="1"/>
        </p:nvSpPr>
        <p:spPr>
          <a:xfrm rot="10800000">
            <a:off x="12314484" y="2981565"/>
            <a:ext cx="5471866" cy="7203835"/>
          </a:xfrm>
          <a:prstGeom prst="round2SameRect">
            <a:avLst>
              <a:gd name="adj1" fmla="val 13584"/>
              <a:gd name="adj2" fmla="val 0"/>
            </a:avLst>
          </a:prstGeom>
          <a:noFill/>
          <a:ln w="12700" cap="flat" cmpd="sng" algn="ctr">
            <a:solidFill>
              <a:srgbClr val="E7E6E6">
                <a:lumMod val="90000"/>
              </a:srgbClr>
            </a:solidFill>
            <a:prstDash val="solid"/>
            <a:miter lim="800000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13869680" y="2734722"/>
            <a:ext cx="2332691" cy="477054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kern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srgbClr val="013630"/>
                    </a:gs>
                    <a:gs pos="100000">
                      <a:srgbClr val="008278"/>
                    </a:gs>
                  </a:gsLst>
                  <a:lin ang="5400000" scaled="1"/>
                </a:gradFill>
                <a:latin typeface="+mn-ea"/>
              </a:rPr>
              <a:t>프로그램 예시</a:t>
            </a:r>
            <a:r>
              <a:rPr kumimoji="0" lang="ko-KR" altLang="en-US" sz="2400" b="1" i="0" u="none" strike="noStrike" kern="0" cap="none" spc="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srgbClr val="013630"/>
                    </a:gs>
                    <a:gs pos="100000">
                      <a:srgbClr val="008278"/>
                    </a:gs>
                  </a:gsLst>
                  <a:lin ang="5400000" scaled="1"/>
                </a:gradFill>
                <a:effectLst/>
                <a:uLnTx/>
                <a:uFillTx/>
                <a:latin typeface="+mn-ea"/>
              </a:rPr>
              <a:t> </a:t>
            </a:r>
          </a:p>
        </p:txBody>
      </p:sp>
      <p:grpSp>
        <p:nvGrpSpPr>
          <p:cNvPr id="48" name="그룹 21"/>
          <p:cNvGrpSpPr/>
          <p:nvPr userDrawn="1"/>
        </p:nvGrpSpPr>
        <p:grpSpPr>
          <a:xfrm>
            <a:off x="12882472" y="2602304"/>
            <a:ext cx="720000" cy="720000"/>
            <a:chOff x="7005695" y="1135413"/>
            <a:chExt cx="830008" cy="830009"/>
          </a:xfrm>
        </p:grpSpPr>
        <p:sp>
          <p:nvSpPr>
            <p:cNvPr id="49" name="타원 48"/>
            <p:cNvSpPr/>
            <p:nvPr/>
          </p:nvSpPr>
          <p:spPr>
            <a:xfrm rot="10800000">
              <a:off x="7005695" y="1135413"/>
              <a:ext cx="830008" cy="830009"/>
            </a:xfrm>
            <a:prstGeom prst="ellipse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6332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rgbClr val="70AD4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8744" y="1395728"/>
              <a:ext cx="416528" cy="300868"/>
            </a:xfrm>
            <a:prstGeom prst="rect">
              <a:avLst/>
            </a:prstGeom>
          </p:spPr>
        </p:pic>
        <p:sp>
          <p:nvSpPr>
            <p:cNvPr id="51" name="도넛 50"/>
            <p:cNvSpPr/>
            <p:nvPr/>
          </p:nvSpPr>
          <p:spPr>
            <a:xfrm rot="10800000">
              <a:off x="7090976" y="1208433"/>
              <a:ext cx="692069" cy="692071"/>
            </a:xfrm>
            <a:prstGeom prst="donut">
              <a:avLst>
                <a:gd name="adj" fmla="val 9371"/>
              </a:avLst>
            </a:prstGeom>
            <a:gradFill>
              <a:gsLst>
                <a:gs pos="0">
                  <a:srgbClr val="8CB30D"/>
                </a:gs>
                <a:gs pos="53000">
                  <a:srgbClr val="79A20A"/>
                </a:gs>
                <a:gs pos="100000">
                  <a:srgbClr val="A8C210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w="0" h="0"/>
            </a:sp3d>
          </p:spPr>
          <p:txBody>
            <a:bodyPr rtlCol="0" anchor="ctr"/>
            <a:lstStyle/>
            <a:p>
              <a:pPr marL="0" marR="0" lvl="0" indent="0" algn="ctr" defTabSz="16332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  <p:sp>
        <p:nvSpPr>
          <p:cNvPr id="52" name="내용 개체 틀 2"/>
          <p:cNvSpPr>
            <a:spLocks noGrp="1"/>
          </p:cNvSpPr>
          <p:nvPr>
            <p:ph sz="half" idx="1"/>
          </p:nvPr>
        </p:nvSpPr>
        <p:spPr>
          <a:xfrm>
            <a:off x="719373" y="5145087"/>
            <a:ext cx="11089023" cy="11884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3" name="내용 개체 틀 2"/>
          <p:cNvSpPr>
            <a:spLocks noGrp="1"/>
          </p:cNvSpPr>
          <p:nvPr>
            <p:ph sz="half" idx="13"/>
          </p:nvPr>
        </p:nvSpPr>
        <p:spPr>
          <a:xfrm>
            <a:off x="12529963" y="3453092"/>
            <a:ext cx="5040791" cy="302364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4" name="내용 개체 틀 2"/>
          <p:cNvSpPr>
            <a:spLocks noGrp="1"/>
          </p:cNvSpPr>
          <p:nvPr>
            <p:ph sz="half" idx="15"/>
          </p:nvPr>
        </p:nvSpPr>
        <p:spPr>
          <a:xfrm>
            <a:off x="752000" y="8831209"/>
            <a:ext cx="11057883" cy="95982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5" name="내용 개체 틀 2"/>
          <p:cNvSpPr>
            <a:spLocks noGrp="1"/>
          </p:cNvSpPr>
          <p:nvPr>
            <p:ph sz="half" idx="16"/>
          </p:nvPr>
        </p:nvSpPr>
        <p:spPr>
          <a:xfrm>
            <a:off x="12531158" y="6656004"/>
            <a:ext cx="5039597" cy="3169603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6" name="내용 개체 틀 2"/>
          <p:cNvSpPr>
            <a:spLocks noGrp="1"/>
          </p:cNvSpPr>
          <p:nvPr>
            <p:ph sz="half" idx="17"/>
          </p:nvPr>
        </p:nvSpPr>
        <p:spPr>
          <a:xfrm>
            <a:off x="1444193" y="1177707"/>
            <a:ext cx="16106004" cy="834067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3600" b="1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198046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" y="0"/>
            <a:ext cx="18285546" cy="10290175"/>
          </a:xfrm>
          <a:prstGeom prst="rect">
            <a:avLst/>
          </a:prstGeom>
        </p:spPr>
      </p:pic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459139" y="0"/>
            <a:ext cx="15312336" cy="931319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17" name="그룹 6"/>
          <p:cNvGrpSpPr/>
          <p:nvPr userDrawn="1"/>
        </p:nvGrpSpPr>
        <p:grpSpPr>
          <a:xfrm>
            <a:off x="555944" y="1389778"/>
            <a:ext cx="504232" cy="358941"/>
            <a:chOff x="1172580" y="5133996"/>
            <a:chExt cx="252072" cy="239220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172580" y="5133996"/>
              <a:ext cx="124476" cy="113677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rgbClr val="313131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1220769" y="5187022"/>
              <a:ext cx="203883" cy="186194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20" name="직사각형 19"/>
          <p:cNvSpPr/>
          <p:nvPr userDrawn="1"/>
        </p:nvSpPr>
        <p:spPr>
          <a:xfrm>
            <a:off x="2402674" y="2148603"/>
            <a:ext cx="15147523" cy="79260"/>
          </a:xfrm>
          <a:prstGeom prst="rect">
            <a:avLst/>
          </a:prstGeom>
          <a:solidFill>
            <a:srgbClr val="6F6F6F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541988" y="2148604"/>
            <a:ext cx="4929260" cy="79259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2" name="내용 개체 틀 2"/>
          <p:cNvSpPr>
            <a:spLocks noGrp="1"/>
          </p:cNvSpPr>
          <p:nvPr>
            <p:ph sz="half" idx="17"/>
          </p:nvPr>
        </p:nvSpPr>
        <p:spPr>
          <a:xfrm>
            <a:off x="1444193" y="1177707"/>
            <a:ext cx="16106004" cy="834067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3600" b="1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23" name="내용 개체 틀 2"/>
          <p:cNvSpPr>
            <a:spLocks noGrp="1"/>
          </p:cNvSpPr>
          <p:nvPr>
            <p:ph sz="half" idx="18"/>
          </p:nvPr>
        </p:nvSpPr>
        <p:spPr>
          <a:xfrm>
            <a:off x="1943537" y="4064635"/>
            <a:ext cx="14404102" cy="834067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2900" b="1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71775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" y="0"/>
            <a:ext cx="18285546" cy="10290175"/>
          </a:xfrm>
          <a:prstGeom prst="rect">
            <a:avLst/>
          </a:prstGeom>
        </p:spPr>
      </p:pic>
      <p:sp>
        <p:nvSpPr>
          <p:cNvPr id="33" name="제목 1"/>
          <p:cNvSpPr>
            <a:spLocks noGrp="1"/>
          </p:cNvSpPr>
          <p:nvPr>
            <p:ph type="title"/>
          </p:nvPr>
        </p:nvSpPr>
        <p:spPr>
          <a:xfrm>
            <a:off x="459139" y="0"/>
            <a:ext cx="15312336" cy="931319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4" name="그룹 6"/>
          <p:cNvGrpSpPr/>
          <p:nvPr userDrawn="1"/>
        </p:nvGrpSpPr>
        <p:grpSpPr>
          <a:xfrm>
            <a:off x="555944" y="1389778"/>
            <a:ext cx="504232" cy="358941"/>
            <a:chOff x="1172580" y="5133996"/>
            <a:chExt cx="252072" cy="239220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1172580" y="5133996"/>
              <a:ext cx="124476" cy="113677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rgbClr val="313131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220769" y="5187022"/>
              <a:ext cx="203883" cy="186194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7" name="직사각형 36"/>
          <p:cNvSpPr/>
          <p:nvPr userDrawn="1"/>
        </p:nvSpPr>
        <p:spPr>
          <a:xfrm>
            <a:off x="2402674" y="2148603"/>
            <a:ext cx="15147523" cy="79260"/>
          </a:xfrm>
          <a:prstGeom prst="rect">
            <a:avLst/>
          </a:prstGeom>
          <a:solidFill>
            <a:srgbClr val="6F6F6F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8" name="직사각형 37"/>
          <p:cNvSpPr/>
          <p:nvPr userDrawn="1"/>
        </p:nvSpPr>
        <p:spPr>
          <a:xfrm>
            <a:off x="541988" y="2148604"/>
            <a:ext cx="4929260" cy="79259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9" name="양쪽 모서리가 둥근 사각형 38"/>
          <p:cNvSpPr/>
          <p:nvPr userDrawn="1"/>
        </p:nvSpPr>
        <p:spPr>
          <a:xfrm rot="10800000">
            <a:off x="504825" y="2981567"/>
            <a:ext cx="17281722" cy="7203831"/>
          </a:xfrm>
          <a:prstGeom prst="round2SameRect">
            <a:avLst>
              <a:gd name="adj1" fmla="val 7538"/>
              <a:gd name="adj2" fmla="val 0"/>
            </a:avLst>
          </a:prstGeom>
          <a:noFill/>
          <a:ln w="12700" cap="flat" cmpd="sng" algn="ctr">
            <a:solidFill>
              <a:srgbClr val="E7E6E6">
                <a:lumMod val="90000"/>
              </a:srgbClr>
            </a:solidFill>
            <a:prstDash val="solid"/>
            <a:miter lim="800000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grpSp>
        <p:nvGrpSpPr>
          <p:cNvPr id="40" name="그룹 59"/>
          <p:cNvGrpSpPr/>
          <p:nvPr userDrawn="1"/>
        </p:nvGrpSpPr>
        <p:grpSpPr>
          <a:xfrm>
            <a:off x="1185432" y="2659393"/>
            <a:ext cx="720000" cy="720000"/>
            <a:chOff x="1630538" y="1201494"/>
            <a:chExt cx="830009" cy="830007"/>
          </a:xfrm>
        </p:grpSpPr>
        <p:grpSp>
          <p:nvGrpSpPr>
            <p:cNvPr id="41" name="그룹 63"/>
            <p:cNvGrpSpPr/>
            <p:nvPr/>
          </p:nvGrpSpPr>
          <p:grpSpPr>
            <a:xfrm>
              <a:off x="1630538" y="1201494"/>
              <a:ext cx="830009" cy="830007"/>
              <a:chOff x="-1551266" y="2347929"/>
              <a:chExt cx="1384783" cy="1384777"/>
            </a:xfrm>
          </p:grpSpPr>
          <p:sp>
            <p:nvSpPr>
              <p:cNvPr id="43" name="타원 42"/>
              <p:cNvSpPr/>
              <p:nvPr/>
            </p:nvSpPr>
            <p:spPr>
              <a:xfrm rot="10800000">
                <a:off x="-1551266" y="2347929"/>
                <a:ext cx="1384783" cy="1384777"/>
              </a:xfrm>
              <a:prstGeom prst="ellipse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63321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5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44" name="도넛 43"/>
              <p:cNvSpPr/>
              <p:nvPr/>
            </p:nvSpPr>
            <p:spPr>
              <a:xfrm rot="10800000">
                <a:off x="-1422205" y="2476995"/>
                <a:ext cx="1154646" cy="1154644"/>
              </a:xfrm>
              <a:prstGeom prst="donut">
                <a:avLst>
                  <a:gd name="adj" fmla="val 9371"/>
                </a:avLst>
              </a:prstGeom>
              <a:gradFill>
                <a:gsLst>
                  <a:gs pos="0">
                    <a:srgbClr val="8CB30D"/>
                  </a:gs>
                  <a:gs pos="53000">
                    <a:srgbClr val="79A20A"/>
                  </a:gs>
                  <a:gs pos="100000">
                    <a:srgbClr val="A8C210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txBody>
              <a:bodyPr rtlCol="0" anchor="ctr"/>
              <a:lstStyle/>
              <a:p>
                <a:pPr marL="0" marR="0" lvl="0" indent="0" algn="ctr" defTabSz="163321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5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</p:grp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rgbClr val="70AD4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8652" y="1480307"/>
              <a:ext cx="393776" cy="28147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5" name="TextBox 44"/>
          <p:cNvSpPr txBox="1"/>
          <p:nvPr userDrawn="1"/>
        </p:nvSpPr>
        <p:spPr>
          <a:xfrm>
            <a:off x="2190879" y="2766559"/>
            <a:ext cx="815739" cy="461665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kern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srgbClr val="013630"/>
                    </a:gs>
                    <a:gs pos="100000">
                      <a:srgbClr val="008278"/>
                    </a:gs>
                  </a:gsLst>
                  <a:lin ang="5400000" scaled="1"/>
                </a:gradFill>
                <a:latin typeface="+mn-ea"/>
              </a:rPr>
              <a:t>개념 </a:t>
            </a:r>
            <a:endParaRPr kumimoji="0" lang="ko-KR" altLang="en-US" sz="2400" b="1" i="0" u="none" strike="noStrike" kern="0" cap="none" spc="0" normalizeH="0" baseline="0" noProof="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gradFill>
                <a:gsLst>
                  <a:gs pos="0">
                    <a:srgbClr val="013630"/>
                  </a:gs>
                  <a:gs pos="100000">
                    <a:srgbClr val="008278"/>
                  </a:gs>
                </a:gsLst>
                <a:lin ang="5400000" scaled="1"/>
              </a:gradFill>
              <a:effectLst/>
              <a:uLnTx/>
              <a:uFillTx/>
              <a:latin typeface="+mn-ea"/>
            </a:endParaRPr>
          </a:p>
        </p:txBody>
      </p:sp>
      <p:sp>
        <p:nvSpPr>
          <p:cNvPr id="52" name="내용 개체 틀 2"/>
          <p:cNvSpPr>
            <a:spLocks noGrp="1"/>
          </p:cNvSpPr>
          <p:nvPr>
            <p:ph sz="half" idx="1"/>
          </p:nvPr>
        </p:nvSpPr>
        <p:spPr>
          <a:xfrm>
            <a:off x="1252536" y="5145087"/>
            <a:ext cx="9981283" cy="11884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4" name="내용 개체 틀 2"/>
          <p:cNvSpPr>
            <a:spLocks noGrp="1"/>
          </p:cNvSpPr>
          <p:nvPr>
            <p:ph sz="half" idx="15"/>
          </p:nvPr>
        </p:nvSpPr>
        <p:spPr>
          <a:xfrm>
            <a:off x="1252536" y="8831209"/>
            <a:ext cx="10053291" cy="95982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6" name="내용 개체 틀 2"/>
          <p:cNvSpPr>
            <a:spLocks noGrp="1"/>
          </p:cNvSpPr>
          <p:nvPr>
            <p:ph sz="half" idx="17"/>
          </p:nvPr>
        </p:nvSpPr>
        <p:spPr>
          <a:xfrm>
            <a:off x="1444193" y="1177707"/>
            <a:ext cx="16106004" cy="834067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3600" b="1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409810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559" y="2303380"/>
            <a:ext cx="8081779" cy="959939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16605" indent="0">
              <a:buNone/>
              <a:defRPr sz="3600" b="1"/>
            </a:lvl2pPr>
            <a:lvl3pPr marL="1633210" indent="0">
              <a:buNone/>
              <a:defRPr sz="3200" b="1"/>
            </a:lvl3pPr>
            <a:lvl4pPr marL="2449815" indent="0">
              <a:buNone/>
              <a:defRPr sz="2900" b="1"/>
            </a:lvl4pPr>
            <a:lvl5pPr marL="3266420" indent="0">
              <a:buNone/>
              <a:defRPr sz="2900" b="1"/>
            </a:lvl5pPr>
            <a:lvl6pPr marL="4083025" indent="0">
              <a:buNone/>
              <a:defRPr sz="2900" b="1"/>
            </a:lvl6pPr>
            <a:lvl7pPr marL="4899630" indent="0">
              <a:buNone/>
              <a:defRPr sz="2900" b="1"/>
            </a:lvl7pPr>
            <a:lvl8pPr marL="5716234" indent="0">
              <a:buNone/>
              <a:defRPr sz="2900" b="1"/>
            </a:lvl8pPr>
            <a:lvl9pPr marL="6532839" indent="0">
              <a:buNone/>
              <a:defRPr sz="29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14559" y="3263320"/>
            <a:ext cx="8081779" cy="5928761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9291664" y="2303380"/>
            <a:ext cx="8084953" cy="959939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16605" indent="0">
              <a:buNone/>
              <a:defRPr sz="3600" b="1"/>
            </a:lvl2pPr>
            <a:lvl3pPr marL="1633210" indent="0">
              <a:buNone/>
              <a:defRPr sz="3200" b="1"/>
            </a:lvl3pPr>
            <a:lvl4pPr marL="2449815" indent="0">
              <a:buNone/>
              <a:defRPr sz="2900" b="1"/>
            </a:lvl4pPr>
            <a:lvl5pPr marL="3266420" indent="0">
              <a:buNone/>
              <a:defRPr sz="2900" b="1"/>
            </a:lvl5pPr>
            <a:lvl6pPr marL="4083025" indent="0">
              <a:buNone/>
              <a:defRPr sz="2900" b="1"/>
            </a:lvl6pPr>
            <a:lvl7pPr marL="4899630" indent="0">
              <a:buNone/>
              <a:defRPr sz="2900" b="1"/>
            </a:lvl7pPr>
            <a:lvl8pPr marL="5716234" indent="0">
              <a:buNone/>
              <a:defRPr sz="2900" b="1"/>
            </a:lvl8pPr>
            <a:lvl9pPr marL="6532839" indent="0">
              <a:buNone/>
              <a:defRPr sz="2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9291664" y="3263320"/>
            <a:ext cx="8084953" cy="5928761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2019-10-21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4559" y="412084"/>
            <a:ext cx="16462058" cy="1715029"/>
          </a:xfrm>
          <a:prstGeom prst="rect">
            <a:avLst/>
          </a:prstGeom>
        </p:spPr>
        <p:txBody>
          <a:bodyPr vert="horz" lIns="163321" tIns="81660" rIns="163321" bIns="8166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559" y="2401042"/>
            <a:ext cx="16462058" cy="6791040"/>
          </a:xfrm>
          <a:prstGeom prst="rect">
            <a:avLst/>
          </a:prstGeom>
        </p:spPr>
        <p:txBody>
          <a:bodyPr vert="horz" lIns="163321" tIns="81660" rIns="163321" bIns="8166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14559" y="9537468"/>
            <a:ext cx="4267941" cy="547857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C71DC-F15B-4C85-A933-2229AF2237A5}" type="datetimeFigureOut">
              <a:rPr lang="ko-KR" altLang="en-US" smtClean="0"/>
              <a:pPr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249485" y="9537468"/>
            <a:ext cx="5792205" cy="547857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3108675" y="9537468"/>
            <a:ext cx="4267941" cy="547857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73" r:id="rId5"/>
    <p:sldLayoutId id="2147483674" r:id="rId6"/>
    <p:sldLayoutId id="2147483675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xStyles>
    <p:titleStyle>
      <a:lvl1pPr algn="ctr" defTabSz="1633210" rtl="0" eaLnBrk="1" latinLnBrk="1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2454" indent="-612454" algn="l" defTabSz="1633210" rtl="0" eaLnBrk="1" latinLnBrk="1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983" indent="-510378" algn="l" defTabSz="1633210" rtl="0" eaLnBrk="1" latinLnBrk="1" hangingPunct="1">
        <a:spcBef>
          <a:spcPct val="20000"/>
        </a:spcBef>
        <a:buFont typeface="Arial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1512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8117" indent="-408302" algn="l" defTabSz="1633210" rtl="0" eaLnBrk="1" latinLnBrk="1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4722" indent="-408302" algn="l" defTabSz="1633210" rtl="0" eaLnBrk="1" latinLnBrk="1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1327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7932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4537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41142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605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21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815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642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3025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963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6234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2839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4559" y="412084"/>
            <a:ext cx="16462058" cy="1715029"/>
          </a:xfrm>
          <a:prstGeom prst="rect">
            <a:avLst/>
          </a:prstGeom>
        </p:spPr>
        <p:txBody>
          <a:bodyPr vert="horz" lIns="163321" tIns="81660" rIns="163321" bIns="8166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559" y="2401042"/>
            <a:ext cx="16462058" cy="6791040"/>
          </a:xfrm>
          <a:prstGeom prst="rect">
            <a:avLst/>
          </a:prstGeom>
        </p:spPr>
        <p:txBody>
          <a:bodyPr vert="horz" lIns="163321" tIns="81660" rIns="163321" bIns="8166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14559" y="9537468"/>
            <a:ext cx="4267941" cy="547857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38009-EE67-4B26-9F9A-ECF2A7D04906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249485" y="9537468"/>
            <a:ext cx="5792205" cy="547857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3108675" y="9537468"/>
            <a:ext cx="4267941" cy="547857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66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1633210" rtl="0" eaLnBrk="1" latinLnBrk="1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2454" indent="-612454" algn="l" defTabSz="1633210" rtl="0" eaLnBrk="1" latinLnBrk="1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983" indent="-510378" algn="l" defTabSz="1633210" rtl="0" eaLnBrk="1" latinLnBrk="1" hangingPunct="1">
        <a:spcBef>
          <a:spcPct val="20000"/>
        </a:spcBef>
        <a:buFont typeface="Arial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1512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8117" indent="-408302" algn="l" defTabSz="1633210" rtl="0" eaLnBrk="1" latinLnBrk="1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4722" indent="-408302" algn="l" defTabSz="1633210" rtl="0" eaLnBrk="1" latinLnBrk="1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1327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7932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4537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41142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605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21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815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642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3025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963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6234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2839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943101" y="4765182"/>
            <a:ext cx="14403286" cy="2428996"/>
          </a:xfrm>
          <a:prstGeom prst="rect">
            <a:avLst/>
          </a:prstGeom>
        </p:spPr>
        <p:txBody>
          <a:bodyPr wrap="square" lIns="163321" tIns="81660" rIns="163321" bIns="81660">
            <a:spAutoFit/>
          </a:bodyPr>
          <a:lstStyle/>
          <a:p>
            <a:pPr marL="642996" algn="ctr">
              <a:lnSpc>
                <a:spcPct val="150000"/>
              </a:lnSpc>
            </a:pPr>
            <a:r>
              <a:rPr lang="en-US" altLang="ko-KR" sz="10700" b="1" dirty="0">
                <a:solidFill>
                  <a:srgbClr val="028077"/>
                </a:solidFill>
                <a:latin typeface="나눔바른고딕" panose="020B0600000101010101" charset="-127"/>
                <a:ea typeface="나눔바른고딕" panose="020B0600000101010101" charset="-127"/>
              </a:rPr>
              <a:t>Python – 7</a:t>
            </a:r>
            <a:r>
              <a:rPr lang="ko-KR" altLang="en-US" sz="10700" b="1" dirty="0">
                <a:solidFill>
                  <a:srgbClr val="028077"/>
                </a:solidFill>
                <a:latin typeface="나눔바른고딕" panose="020B0600000101010101" charset="-127"/>
                <a:ea typeface="나눔바른고딕" panose="020B0600000101010101" charset="-127"/>
              </a:rPr>
              <a:t>주차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43101" y="3399794"/>
            <a:ext cx="14403286" cy="1642242"/>
          </a:xfrm>
          <a:prstGeom prst="rect">
            <a:avLst/>
          </a:prstGeom>
          <a:noFill/>
        </p:spPr>
        <p:txBody>
          <a:bodyPr wrap="square" lIns="163321" tIns="81660" rIns="163321" bIns="81660" rtlCol="0">
            <a:spAutoFit/>
          </a:bodyPr>
          <a:lstStyle/>
          <a:p>
            <a:pPr algn="ctr"/>
            <a:r>
              <a:rPr lang="ko-KR" altLang="en-US" sz="9600" b="1" dirty="0">
                <a:solidFill>
                  <a:srgbClr val="485925"/>
                </a:solidFill>
                <a:latin typeface="+mn-ea"/>
              </a:rPr>
              <a:t>고급프로그래밍 입문</a:t>
            </a:r>
            <a:r>
              <a:rPr lang="en-US" altLang="ko-KR" sz="9600" b="1" dirty="0">
                <a:solidFill>
                  <a:srgbClr val="485925"/>
                </a:solidFill>
                <a:latin typeface="+mn-ea"/>
              </a:rPr>
              <a:t>-P</a:t>
            </a:r>
            <a:endParaRPr lang="ko-KR" altLang="en-US" sz="9600" b="1" dirty="0">
              <a:solidFill>
                <a:srgbClr val="485925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50738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9217595" y="4928517"/>
            <a:ext cx="806489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3600" b="1" dirty="0">
                <a:solidFill>
                  <a:schemeClr val="tx1"/>
                </a:solidFill>
                <a:latin typeface="+mn-ea"/>
              </a:rPr>
              <a:t>예시 </a:t>
            </a: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1]</a:t>
            </a:r>
          </a:p>
          <a:p>
            <a:r>
              <a:rPr lang="ko-KR" altLang="en-US" sz="3600" b="1" dirty="0">
                <a:solidFill>
                  <a:schemeClr val="tx1"/>
                </a:solidFill>
                <a:latin typeface="+mn-ea"/>
              </a:rPr>
              <a:t>정수 입력 </a:t>
            </a: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: 2</a:t>
            </a:r>
          </a:p>
          <a:p>
            <a:endParaRPr lang="en-US" altLang="ko-KR" sz="36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3600" b="1" dirty="0">
                <a:solidFill>
                  <a:srgbClr val="FF0000"/>
                </a:solidFill>
                <a:latin typeface="+mn-ea"/>
              </a:rPr>
              <a:t>b = (1, 2, 3, 4, 5, 1, 2, 3, 4, 5)</a:t>
            </a:r>
          </a:p>
          <a:p>
            <a:r>
              <a:rPr lang="en-US" altLang="ko-KR" sz="3600" b="1" dirty="0">
                <a:solidFill>
                  <a:srgbClr val="FF0000"/>
                </a:solidFill>
                <a:latin typeface="+mn-ea"/>
              </a:rPr>
              <a:t>b </a:t>
            </a:r>
            <a:r>
              <a:rPr lang="ko-KR" altLang="en-US" sz="3600" b="1" dirty="0">
                <a:solidFill>
                  <a:srgbClr val="FF0000"/>
                </a:solidFill>
                <a:latin typeface="+mn-ea"/>
              </a:rPr>
              <a:t>내 </a:t>
            </a:r>
            <a:r>
              <a:rPr lang="en-US" altLang="ko-KR" sz="3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ko-KR" altLang="en-US" sz="3600" b="1" dirty="0">
                <a:solidFill>
                  <a:srgbClr val="FF0000"/>
                </a:solidFill>
                <a:latin typeface="+mn-ea"/>
              </a:rPr>
              <a:t>의 개수 </a:t>
            </a:r>
            <a:r>
              <a:rPr lang="en-US" altLang="ko-KR" sz="3600" b="1" dirty="0">
                <a:solidFill>
                  <a:srgbClr val="FF0000"/>
                </a:solidFill>
                <a:latin typeface="+mn-ea"/>
              </a:rPr>
              <a:t>: 2</a:t>
            </a:r>
            <a:endParaRPr lang="it-IT" altLang="ko-KR" sz="3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224707" y="2402889"/>
            <a:ext cx="16057784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b="1" dirty="0" err="1">
                <a:solidFill>
                  <a:schemeClr val="tx1"/>
                </a:solidFill>
                <a:latin typeface="+mn-ea"/>
              </a:rPr>
              <a:t>튜플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a = (1, 2, 3, 4, 5)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가 주어질 때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사용자로부터 양의 정수 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n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을 </a:t>
            </a:r>
            <a:r>
              <a:rPr lang="ko-KR" altLang="en-US" sz="4000" b="1" dirty="0" err="1">
                <a:solidFill>
                  <a:schemeClr val="tx1"/>
                </a:solidFill>
                <a:latin typeface="+mn-ea"/>
              </a:rPr>
              <a:t>입력받아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4000" b="1" dirty="0" err="1">
                <a:solidFill>
                  <a:schemeClr val="tx1"/>
                </a:solidFill>
                <a:latin typeface="+mn-ea"/>
              </a:rPr>
              <a:t>튜플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a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를 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n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번 반복한 </a:t>
            </a:r>
            <a:r>
              <a:rPr lang="ko-KR" altLang="en-US" sz="4000" b="1" dirty="0" err="1">
                <a:solidFill>
                  <a:schemeClr val="tx1"/>
                </a:solidFill>
                <a:latin typeface="+mn-ea"/>
              </a:rPr>
              <a:t>튜플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b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를 만들어 출력하고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4000" b="1" dirty="0" err="1">
                <a:solidFill>
                  <a:schemeClr val="tx1"/>
                </a:solidFill>
                <a:latin typeface="+mn-ea"/>
              </a:rPr>
              <a:t>튜플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b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에 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3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이 몇 개나 있는지 개수를 출력하 는 프로그램을 </a:t>
            </a:r>
            <a:r>
              <a:rPr lang="ko-KR" altLang="en-US" sz="4000" b="1" dirty="0" err="1">
                <a:solidFill>
                  <a:schemeClr val="tx1"/>
                </a:solidFill>
                <a:latin typeface="+mn-ea"/>
              </a:rPr>
              <a:t>작성하시오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(Hint: count() 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5. </a:t>
            </a:r>
            <a:r>
              <a:rPr lang="ko-KR" altLang="en-US" dirty="0"/>
              <a:t>자료구조형 데이터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ko-KR" altLang="en-US" dirty="0" err="1"/>
              <a:t>튜플</a:t>
            </a:r>
            <a:r>
              <a:rPr lang="ko-KR" altLang="en-US" dirty="0"/>
              <a:t>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24707" y="4928517"/>
            <a:ext cx="777391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a = (1, 2, 3, 4, 5)</a:t>
            </a:r>
          </a:p>
          <a:p>
            <a:r>
              <a:rPr lang="en-US" altLang="ko-KR" sz="2800" b="1" dirty="0">
                <a:solidFill>
                  <a:schemeClr val="tx1"/>
                </a:solidFill>
              </a:rPr>
              <a:t>n = int(input("</a:t>
            </a:r>
            <a:r>
              <a:rPr lang="ko-KR" altLang="en-US" sz="2800" b="1" dirty="0">
                <a:solidFill>
                  <a:schemeClr val="tx1"/>
                </a:solidFill>
              </a:rPr>
              <a:t>정수 입력 </a:t>
            </a:r>
            <a:r>
              <a:rPr lang="en-US" altLang="ko-KR" sz="2800" b="1" dirty="0">
                <a:solidFill>
                  <a:schemeClr val="tx1"/>
                </a:solidFill>
              </a:rPr>
              <a:t>: ")</a:t>
            </a:r>
          </a:p>
          <a:p>
            <a:endParaRPr lang="en-US" altLang="ko-KR" sz="2800" b="1" dirty="0">
              <a:solidFill>
                <a:schemeClr val="tx1"/>
              </a:solidFill>
            </a:endParaRPr>
          </a:p>
          <a:p>
            <a:r>
              <a:rPr lang="en-US" altLang="ko-KR" sz="2800" b="1" dirty="0">
                <a:solidFill>
                  <a:schemeClr val="tx1"/>
                </a:solidFill>
              </a:rPr>
              <a:t>b = a * n</a:t>
            </a:r>
          </a:p>
          <a:p>
            <a:r>
              <a:rPr lang="en-US" altLang="ko-KR" sz="2800" b="1" dirty="0">
                <a:solidFill>
                  <a:schemeClr val="tx1"/>
                </a:solidFill>
              </a:rPr>
              <a:t>print("b =", b)</a:t>
            </a:r>
          </a:p>
          <a:p>
            <a:r>
              <a:rPr lang="en-US" altLang="ko-KR" sz="2800" b="1" dirty="0">
                <a:solidFill>
                  <a:schemeClr val="tx1"/>
                </a:solidFill>
              </a:rPr>
              <a:t>print("b </a:t>
            </a:r>
            <a:r>
              <a:rPr lang="ko-KR" altLang="en-US" sz="2800" b="1" dirty="0">
                <a:solidFill>
                  <a:schemeClr val="tx1"/>
                </a:solidFill>
              </a:rPr>
              <a:t>내 </a:t>
            </a:r>
            <a:r>
              <a:rPr lang="en-US" altLang="ko-KR" sz="2800" b="1" dirty="0">
                <a:solidFill>
                  <a:schemeClr val="tx1"/>
                </a:solidFill>
              </a:rPr>
              <a:t>3</a:t>
            </a:r>
            <a:r>
              <a:rPr lang="ko-KR" altLang="en-US" sz="2800" b="1" dirty="0">
                <a:solidFill>
                  <a:schemeClr val="tx1"/>
                </a:solidFill>
              </a:rPr>
              <a:t>의 개수 </a:t>
            </a:r>
            <a:r>
              <a:rPr lang="en-US" altLang="ko-KR" sz="2800" b="1" dirty="0">
                <a:solidFill>
                  <a:schemeClr val="tx1"/>
                </a:solidFill>
              </a:rPr>
              <a:t>:", </a:t>
            </a:r>
            <a:r>
              <a:rPr lang="en-US" altLang="ko-KR" sz="2800" b="1" dirty="0" err="1">
                <a:solidFill>
                  <a:schemeClr val="tx1"/>
                </a:solidFill>
              </a:rPr>
              <a:t>b.count</a:t>
            </a:r>
            <a:r>
              <a:rPr lang="en-US" altLang="ko-KR" sz="2800" b="1" dirty="0">
                <a:solidFill>
                  <a:schemeClr val="tx1"/>
                </a:solidFill>
              </a:rPr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2235645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9217595" y="4928517"/>
            <a:ext cx="806489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3600" b="1" dirty="0">
                <a:solidFill>
                  <a:schemeClr val="tx1"/>
                </a:solidFill>
                <a:latin typeface="+mn-ea"/>
              </a:rPr>
              <a:t>예시 </a:t>
            </a: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1]</a:t>
            </a:r>
          </a:p>
          <a:p>
            <a:r>
              <a:rPr lang="ko-KR" altLang="en-US" sz="3600" b="1" dirty="0">
                <a:solidFill>
                  <a:schemeClr val="tx1"/>
                </a:solidFill>
                <a:latin typeface="+mn-ea"/>
              </a:rPr>
              <a:t>시작 위치 </a:t>
            </a: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: 2</a:t>
            </a:r>
          </a:p>
          <a:p>
            <a:r>
              <a:rPr lang="ko-KR" altLang="en-US" sz="3600" b="1" dirty="0">
                <a:solidFill>
                  <a:schemeClr val="tx1"/>
                </a:solidFill>
                <a:latin typeface="+mn-ea"/>
              </a:rPr>
              <a:t>끝 위치 </a:t>
            </a: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: 7</a:t>
            </a:r>
          </a:p>
          <a:p>
            <a:endParaRPr lang="en-US" altLang="ko-KR" sz="3600" b="1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3600" b="1" dirty="0" err="1">
                <a:solidFill>
                  <a:srgbClr val="FF0000"/>
                </a:solidFill>
                <a:latin typeface="+mn-ea"/>
              </a:rPr>
              <a:t>슬라이싱한</a:t>
            </a:r>
            <a:r>
              <a:rPr lang="ko-KR" altLang="en-US" sz="3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3600" b="1" dirty="0" err="1">
                <a:solidFill>
                  <a:srgbClr val="FF0000"/>
                </a:solidFill>
                <a:latin typeface="+mn-ea"/>
              </a:rPr>
              <a:t>튜플</a:t>
            </a:r>
            <a:r>
              <a:rPr lang="ko-KR" altLang="en-US" sz="3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3600" b="1" dirty="0">
                <a:solidFill>
                  <a:srgbClr val="FF0000"/>
                </a:solidFill>
                <a:latin typeface="+mn-ea"/>
              </a:rPr>
              <a:t>: (3, 4, 5, 6, 7)</a:t>
            </a:r>
            <a:endParaRPr lang="it-IT" altLang="ko-KR" sz="3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224707" y="2402889"/>
            <a:ext cx="16057784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b="1" dirty="0" err="1">
                <a:solidFill>
                  <a:schemeClr val="tx1"/>
                </a:solidFill>
                <a:latin typeface="+mn-ea"/>
              </a:rPr>
              <a:t>튜플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4000" b="1" dirty="0" err="1">
                <a:solidFill>
                  <a:schemeClr val="tx1"/>
                </a:solidFill>
                <a:latin typeface="+mn-ea"/>
              </a:rPr>
              <a:t>myTuple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 = (1, 2, 3, 4, 5, 6, 7, 8, 9)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이 주어질 때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4000" b="1" dirty="0" err="1">
                <a:solidFill>
                  <a:schemeClr val="tx1"/>
                </a:solidFill>
                <a:latin typeface="+mn-ea"/>
              </a:rPr>
              <a:t>슬라이싱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 할 부분의 시작과 끝을 </a:t>
            </a:r>
            <a:r>
              <a:rPr lang="ko-KR" altLang="en-US" sz="4000" b="1" dirty="0" err="1">
                <a:solidFill>
                  <a:schemeClr val="tx1"/>
                </a:solidFill>
                <a:latin typeface="+mn-ea"/>
              </a:rPr>
              <a:t>입력받아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 시작부터 끝까지 </a:t>
            </a:r>
            <a:r>
              <a:rPr lang="ko-KR" altLang="en-US" sz="4000" b="1" dirty="0" err="1">
                <a:solidFill>
                  <a:schemeClr val="tx1"/>
                </a:solidFill>
                <a:latin typeface="+mn-ea"/>
              </a:rPr>
              <a:t>슬라이싱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 한 </a:t>
            </a:r>
            <a:r>
              <a:rPr lang="ko-KR" altLang="en-US" sz="4000" b="1" dirty="0" err="1">
                <a:solidFill>
                  <a:schemeClr val="tx1"/>
                </a:solidFill>
                <a:latin typeface="+mn-ea"/>
              </a:rPr>
              <a:t>튜플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4000" b="1" dirty="0" err="1">
                <a:solidFill>
                  <a:schemeClr val="tx1"/>
                </a:solidFill>
                <a:latin typeface="+mn-ea"/>
              </a:rPr>
              <a:t>resultTuple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을 만들어 출력하는 프로그램을 </a:t>
            </a:r>
            <a:r>
              <a:rPr lang="ko-KR" altLang="en-US" sz="4000" b="1" dirty="0" err="1">
                <a:solidFill>
                  <a:schemeClr val="tx1"/>
                </a:solidFill>
                <a:latin typeface="+mn-ea"/>
              </a:rPr>
              <a:t>작성하시오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5. </a:t>
            </a:r>
            <a:r>
              <a:rPr lang="ko-KR" altLang="en-US" dirty="0"/>
              <a:t>자료구조형 데이터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ko-KR" altLang="en-US" dirty="0" err="1"/>
              <a:t>튜플</a:t>
            </a:r>
            <a:r>
              <a:rPr lang="ko-KR" altLang="en-US" dirty="0"/>
              <a:t>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24707" y="4928517"/>
            <a:ext cx="777391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800" b="1" dirty="0" err="1">
                <a:solidFill>
                  <a:schemeClr val="tx1"/>
                </a:solidFill>
              </a:rPr>
              <a:t>my_tuple</a:t>
            </a:r>
            <a:r>
              <a:rPr lang="en-US" altLang="ko-KR" sz="2800" b="1" dirty="0">
                <a:solidFill>
                  <a:schemeClr val="tx1"/>
                </a:solidFill>
              </a:rPr>
              <a:t> = (1, 2, 3, 4, 5, 6, 7, 8, 9) </a:t>
            </a:r>
          </a:p>
        </p:txBody>
      </p:sp>
    </p:spTree>
    <p:extLst>
      <p:ext uri="{BB962C8B-B14F-4D97-AF65-F5344CB8AC3E}">
        <p14:creationId xmlns:p14="http://schemas.microsoft.com/office/powerpoint/2010/main" val="753969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9217595" y="4928517"/>
            <a:ext cx="806489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3600" b="1" dirty="0">
                <a:solidFill>
                  <a:schemeClr val="tx1"/>
                </a:solidFill>
                <a:latin typeface="+mn-ea"/>
              </a:rPr>
              <a:t>예시 </a:t>
            </a: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1]</a:t>
            </a:r>
          </a:p>
          <a:p>
            <a:r>
              <a:rPr lang="ko-KR" altLang="en-US" sz="3600" b="1" dirty="0">
                <a:solidFill>
                  <a:schemeClr val="tx1"/>
                </a:solidFill>
                <a:latin typeface="+mn-ea"/>
              </a:rPr>
              <a:t>시작 위치 </a:t>
            </a: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: 2</a:t>
            </a:r>
          </a:p>
          <a:p>
            <a:r>
              <a:rPr lang="ko-KR" altLang="en-US" sz="3600" b="1" dirty="0">
                <a:solidFill>
                  <a:schemeClr val="tx1"/>
                </a:solidFill>
                <a:latin typeface="+mn-ea"/>
              </a:rPr>
              <a:t>끝 위치 </a:t>
            </a: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: 7</a:t>
            </a:r>
          </a:p>
          <a:p>
            <a:endParaRPr lang="en-US" altLang="ko-KR" sz="3600" b="1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3600" b="1" dirty="0" err="1">
                <a:solidFill>
                  <a:srgbClr val="FF0000"/>
                </a:solidFill>
                <a:latin typeface="+mn-ea"/>
              </a:rPr>
              <a:t>슬라이싱한</a:t>
            </a:r>
            <a:r>
              <a:rPr lang="ko-KR" altLang="en-US" sz="3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3600" b="1" dirty="0" err="1">
                <a:solidFill>
                  <a:srgbClr val="FF0000"/>
                </a:solidFill>
                <a:latin typeface="+mn-ea"/>
              </a:rPr>
              <a:t>튜플</a:t>
            </a:r>
            <a:r>
              <a:rPr lang="ko-KR" altLang="en-US" sz="3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3600" b="1" dirty="0">
                <a:solidFill>
                  <a:srgbClr val="FF0000"/>
                </a:solidFill>
                <a:latin typeface="+mn-ea"/>
              </a:rPr>
              <a:t>: (3, 4, 5, 6, 7)</a:t>
            </a:r>
            <a:endParaRPr lang="it-IT" altLang="ko-KR" sz="3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224707" y="2402889"/>
            <a:ext cx="16057784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b="1" dirty="0" err="1">
                <a:solidFill>
                  <a:schemeClr val="tx1"/>
                </a:solidFill>
                <a:latin typeface="+mn-ea"/>
              </a:rPr>
              <a:t>튜플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4000" b="1" dirty="0" err="1">
                <a:solidFill>
                  <a:schemeClr val="tx1"/>
                </a:solidFill>
                <a:latin typeface="+mn-ea"/>
              </a:rPr>
              <a:t>myTuple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 = (1, 2, 3, 4, 5, 6, 7, 8, 9)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이 주어질 때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4000" b="1" dirty="0" err="1">
                <a:solidFill>
                  <a:schemeClr val="tx1"/>
                </a:solidFill>
                <a:latin typeface="+mn-ea"/>
              </a:rPr>
              <a:t>슬라이싱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 할 부분의 시작과 끝을 </a:t>
            </a:r>
            <a:r>
              <a:rPr lang="ko-KR" altLang="en-US" sz="4000" b="1" dirty="0" err="1">
                <a:solidFill>
                  <a:schemeClr val="tx1"/>
                </a:solidFill>
                <a:latin typeface="+mn-ea"/>
              </a:rPr>
              <a:t>입력받아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 시작부터 끝까지 </a:t>
            </a:r>
            <a:r>
              <a:rPr lang="ko-KR" altLang="en-US" sz="4000" b="1" dirty="0" err="1">
                <a:solidFill>
                  <a:schemeClr val="tx1"/>
                </a:solidFill>
                <a:latin typeface="+mn-ea"/>
              </a:rPr>
              <a:t>슬라이싱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 한 </a:t>
            </a:r>
            <a:r>
              <a:rPr lang="ko-KR" altLang="en-US" sz="4000" b="1" dirty="0" err="1">
                <a:solidFill>
                  <a:schemeClr val="tx1"/>
                </a:solidFill>
                <a:latin typeface="+mn-ea"/>
              </a:rPr>
              <a:t>튜플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4000" b="1" dirty="0" err="1">
                <a:solidFill>
                  <a:schemeClr val="tx1"/>
                </a:solidFill>
                <a:latin typeface="+mn-ea"/>
              </a:rPr>
              <a:t>resultTuple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을 만들어 출력하는 프로그램을 </a:t>
            </a:r>
            <a:r>
              <a:rPr lang="ko-KR" altLang="en-US" sz="4000" b="1" dirty="0" err="1">
                <a:solidFill>
                  <a:schemeClr val="tx1"/>
                </a:solidFill>
                <a:latin typeface="+mn-ea"/>
              </a:rPr>
              <a:t>작성하시오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5. </a:t>
            </a:r>
            <a:r>
              <a:rPr lang="ko-KR" altLang="en-US" dirty="0"/>
              <a:t>자료구조형 데이터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ko-KR" altLang="en-US" dirty="0" err="1"/>
              <a:t>튜플</a:t>
            </a:r>
            <a:r>
              <a:rPr lang="ko-KR" altLang="en-US" dirty="0"/>
              <a:t>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24707" y="4928517"/>
            <a:ext cx="777391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800" b="1" dirty="0" err="1">
                <a:solidFill>
                  <a:schemeClr val="tx1"/>
                </a:solidFill>
              </a:rPr>
              <a:t>my_tuple</a:t>
            </a:r>
            <a:r>
              <a:rPr lang="en-US" altLang="ko-KR" sz="2800" b="1" dirty="0">
                <a:solidFill>
                  <a:schemeClr val="tx1"/>
                </a:solidFill>
              </a:rPr>
              <a:t> = (1, 2, 3, 4, 5, 6, 7, 8, 9)</a:t>
            </a:r>
          </a:p>
          <a:p>
            <a:endParaRPr lang="en-US" altLang="ko-KR" sz="2800" b="1" dirty="0">
              <a:solidFill>
                <a:schemeClr val="tx1"/>
              </a:solidFill>
            </a:endParaRPr>
          </a:p>
          <a:p>
            <a:r>
              <a:rPr lang="en-US" altLang="ko-KR" sz="2800" b="1" dirty="0">
                <a:solidFill>
                  <a:schemeClr val="tx1"/>
                </a:solidFill>
              </a:rPr>
              <a:t>start = int(input("</a:t>
            </a:r>
            <a:r>
              <a:rPr lang="ko-KR" altLang="en-US" sz="2800" b="1" dirty="0">
                <a:solidFill>
                  <a:schemeClr val="tx1"/>
                </a:solidFill>
              </a:rPr>
              <a:t>시작 위치 </a:t>
            </a:r>
            <a:r>
              <a:rPr lang="en-US" altLang="ko-KR" sz="2800" b="1" dirty="0">
                <a:solidFill>
                  <a:schemeClr val="tx1"/>
                </a:solidFill>
              </a:rPr>
              <a:t>: "))</a:t>
            </a:r>
          </a:p>
          <a:p>
            <a:r>
              <a:rPr lang="en-US" altLang="ko-KR" sz="2800" b="1" dirty="0">
                <a:solidFill>
                  <a:schemeClr val="tx1"/>
                </a:solidFill>
              </a:rPr>
              <a:t>end = int(input("</a:t>
            </a:r>
            <a:r>
              <a:rPr lang="ko-KR" altLang="en-US" sz="2800" b="1" dirty="0">
                <a:solidFill>
                  <a:schemeClr val="tx1"/>
                </a:solidFill>
              </a:rPr>
              <a:t>끝 위치 </a:t>
            </a:r>
            <a:r>
              <a:rPr lang="en-US" altLang="ko-KR" sz="2800" b="1" dirty="0">
                <a:solidFill>
                  <a:schemeClr val="tx1"/>
                </a:solidFill>
              </a:rPr>
              <a:t>: "))</a:t>
            </a:r>
          </a:p>
          <a:p>
            <a:r>
              <a:rPr lang="en-US" altLang="ko-KR" sz="2800" b="1" dirty="0" err="1">
                <a:solidFill>
                  <a:schemeClr val="tx1"/>
                </a:solidFill>
              </a:rPr>
              <a:t>result_tuple</a:t>
            </a:r>
            <a:r>
              <a:rPr lang="en-US" altLang="ko-KR" sz="2800" b="1" dirty="0">
                <a:solidFill>
                  <a:schemeClr val="tx1"/>
                </a:solidFill>
              </a:rPr>
              <a:t> =</a:t>
            </a:r>
            <a:r>
              <a:rPr lang="en-US" altLang="ko-KR" sz="2800" b="1" dirty="0" err="1">
                <a:solidFill>
                  <a:schemeClr val="tx1"/>
                </a:solidFill>
              </a:rPr>
              <a:t>my_tuple</a:t>
            </a:r>
            <a:r>
              <a:rPr lang="en-US" altLang="ko-KR" sz="2800" b="1" dirty="0">
                <a:solidFill>
                  <a:schemeClr val="tx1"/>
                </a:solidFill>
              </a:rPr>
              <a:t>[start : end]</a:t>
            </a:r>
          </a:p>
          <a:p>
            <a:r>
              <a:rPr lang="en-US" altLang="ko-KR" sz="2800" b="1" dirty="0">
                <a:solidFill>
                  <a:schemeClr val="tx1"/>
                </a:solidFill>
              </a:rPr>
              <a:t>print("</a:t>
            </a:r>
            <a:r>
              <a:rPr lang="ko-KR" altLang="en-US" sz="2800" b="1" dirty="0" err="1">
                <a:solidFill>
                  <a:schemeClr val="tx1"/>
                </a:solidFill>
              </a:rPr>
              <a:t>슬라이싱</a:t>
            </a:r>
            <a:r>
              <a:rPr lang="ko-KR" altLang="en-US" sz="2800" b="1" dirty="0">
                <a:solidFill>
                  <a:schemeClr val="tx1"/>
                </a:solidFill>
              </a:rPr>
              <a:t> 한 </a:t>
            </a:r>
            <a:r>
              <a:rPr lang="ko-KR" altLang="en-US" sz="2800" b="1" dirty="0" err="1">
                <a:solidFill>
                  <a:schemeClr val="tx1"/>
                </a:solidFill>
              </a:rPr>
              <a:t>튜플</a:t>
            </a:r>
            <a:r>
              <a:rPr lang="ko-KR" altLang="en-US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>
                <a:solidFill>
                  <a:schemeClr val="tx1"/>
                </a:solidFill>
              </a:rPr>
              <a:t>:", </a:t>
            </a:r>
            <a:r>
              <a:rPr lang="en-US" altLang="ko-KR" sz="2800" b="1" dirty="0" err="1">
                <a:solidFill>
                  <a:schemeClr val="tx1"/>
                </a:solidFill>
              </a:rPr>
              <a:t>result_tuple</a:t>
            </a:r>
            <a:r>
              <a:rPr lang="en-US" altLang="ko-KR" sz="2800" b="1" dirty="0">
                <a:solidFill>
                  <a:schemeClr val="tx1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002621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9217595" y="4928517"/>
            <a:ext cx="806489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[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예시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1]</a:t>
            </a:r>
          </a:p>
          <a:p>
            <a:r>
              <a:rPr lang="en-US" altLang="ko-KR" b="1" dirty="0" err="1">
                <a:solidFill>
                  <a:srgbClr val="FF0000"/>
                </a:solidFill>
                <a:latin typeface="+mn-ea"/>
              </a:rPr>
              <a:t>resultTuple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 = (1, 2, 3, 4, 5, 6, 7, 8, 9)</a:t>
            </a:r>
            <a:endParaRPr lang="it-IT" altLang="ko-KR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224707" y="2402889"/>
            <a:ext cx="16057784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b="1" dirty="0" err="1">
                <a:solidFill>
                  <a:schemeClr val="tx1"/>
                </a:solidFill>
                <a:latin typeface="+mn-ea"/>
              </a:rPr>
              <a:t>튜플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4000" b="1" dirty="0" err="1">
                <a:solidFill>
                  <a:schemeClr val="tx1"/>
                </a:solidFill>
                <a:latin typeface="+mn-ea"/>
              </a:rPr>
              <a:t>myTuple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 = (1, 9, 7, 3, 2, 4, 8, 5, 6)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이 주어질 때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en-US" altLang="ko-KR" sz="4000" b="1" dirty="0" err="1">
                <a:solidFill>
                  <a:schemeClr val="tx1"/>
                </a:solidFill>
                <a:latin typeface="+mn-ea"/>
              </a:rPr>
              <a:t>myTuple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을 오름차순으로 정 </a:t>
            </a:r>
            <a:r>
              <a:rPr lang="ko-KR" altLang="en-US" sz="4000" b="1" dirty="0" err="1">
                <a:solidFill>
                  <a:schemeClr val="tx1"/>
                </a:solidFill>
                <a:latin typeface="+mn-ea"/>
              </a:rPr>
              <a:t>렬한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 새로운 </a:t>
            </a:r>
            <a:r>
              <a:rPr lang="ko-KR" altLang="en-US" sz="4000" b="1" dirty="0" err="1">
                <a:solidFill>
                  <a:schemeClr val="tx1"/>
                </a:solidFill>
                <a:latin typeface="+mn-ea"/>
              </a:rPr>
              <a:t>튜플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4000" b="1" dirty="0" err="1">
                <a:solidFill>
                  <a:schemeClr val="tx1"/>
                </a:solidFill>
                <a:latin typeface="+mn-ea"/>
              </a:rPr>
              <a:t>resultTuple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을 만들어 출력하는 프로그램을 </a:t>
            </a:r>
            <a:r>
              <a:rPr lang="ko-KR" altLang="en-US" sz="4000" b="1" dirty="0" err="1">
                <a:solidFill>
                  <a:schemeClr val="tx1"/>
                </a:solidFill>
                <a:latin typeface="+mn-ea"/>
              </a:rPr>
              <a:t>작성하시오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5. </a:t>
            </a:r>
            <a:r>
              <a:rPr lang="ko-KR" altLang="en-US" dirty="0"/>
              <a:t>자료구조형 데이터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ko-KR" altLang="en-US" dirty="0" err="1"/>
              <a:t>튜플</a:t>
            </a:r>
            <a:r>
              <a:rPr lang="ko-KR" altLang="en-US" dirty="0"/>
              <a:t> </a:t>
            </a:r>
            <a:r>
              <a:rPr lang="en-US" altLang="ko-KR" dirty="0"/>
              <a:t>#3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24707" y="4928517"/>
            <a:ext cx="777391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800" b="1" dirty="0" err="1">
                <a:solidFill>
                  <a:schemeClr val="tx1"/>
                </a:solidFill>
              </a:rPr>
              <a:t>myTuple</a:t>
            </a:r>
            <a:r>
              <a:rPr lang="en-US" altLang="ko-KR" sz="2800" b="1" dirty="0">
                <a:solidFill>
                  <a:schemeClr val="tx1"/>
                </a:solidFill>
              </a:rPr>
              <a:t> = (1, 9, 7, 3, 2, 4, 8, 5, 6)</a:t>
            </a:r>
          </a:p>
        </p:txBody>
      </p:sp>
    </p:spTree>
    <p:extLst>
      <p:ext uri="{BB962C8B-B14F-4D97-AF65-F5344CB8AC3E}">
        <p14:creationId xmlns:p14="http://schemas.microsoft.com/office/powerpoint/2010/main" val="2072829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9217595" y="4928517"/>
            <a:ext cx="806489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[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예시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1]</a:t>
            </a:r>
          </a:p>
          <a:p>
            <a:r>
              <a:rPr lang="en-US" altLang="ko-KR" b="1" dirty="0" err="1">
                <a:solidFill>
                  <a:srgbClr val="FF0000"/>
                </a:solidFill>
                <a:latin typeface="+mn-ea"/>
              </a:rPr>
              <a:t>resultTuple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 = (1, 2, 3, 4, 5, 6, 7, 8, 9)</a:t>
            </a:r>
            <a:endParaRPr lang="it-IT" altLang="ko-KR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224707" y="2402889"/>
            <a:ext cx="16057784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b="1" dirty="0" err="1">
                <a:solidFill>
                  <a:schemeClr val="tx1"/>
                </a:solidFill>
                <a:latin typeface="+mn-ea"/>
              </a:rPr>
              <a:t>튜플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4000" b="1" dirty="0" err="1">
                <a:solidFill>
                  <a:schemeClr val="tx1"/>
                </a:solidFill>
                <a:latin typeface="+mn-ea"/>
              </a:rPr>
              <a:t>myTuple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 = (1, 9, 7, 3, 2, 4, 8, 5, 6)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이 주어질 때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en-US" altLang="ko-KR" sz="4000" b="1" dirty="0" err="1">
                <a:solidFill>
                  <a:schemeClr val="tx1"/>
                </a:solidFill>
                <a:latin typeface="+mn-ea"/>
              </a:rPr>
              <a:t>myTuple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을 오름차순으로 정 </a:t>
            </a:r>
            <a:r>
              <a:rPr lang="ko-KR" altLang="en-US" sz="4000" b="1" dirty="0" err="1">
                <a:solidFill>
                  <a:schemeClr val="tx1"/>
                </a:solidFill>
                <a:latin typeface="+mn-ea"/>
              </a:rPr>
              <a:t>렬한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 새로운 </a:t>
            </a:r>
            <a:r>
              <a:rPr lang="ko-KR" altLang="en-US" sz="4000" b="1" dirty="0" err="1">
                <a:solidFill>
                  <a:schemeClr val="tx1"/>
                </a:solidFill>
                <a:latin typeface="+mn-ea"/>
              </a:rPr>
              <a:t>튜플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4000" b="1" dirty="0" err="1">
                <a:solidFill>
                  <a:schemeClr val="tx1"/>
                </a:solidFill>
                <a:latin typeface="+mn-ea"/>
              </a:rPr>
              <a:t>resultTuple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을 만들어 출력하는 프로그램을 </a:t>
            </a:r>
            <a:r>
              <a:rPr lang="ko-KR" altLang="en-US" sz="4000" b="1" dirty="0" err="1">
                <a:solidFill>
                  <a:schemeClr val="tx1"/>
                </a:solidFill>
                <a:latin typeface="+mn-ea"/>
              </a:rPr>
              <a:t>작성하시오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5. </a:t>
            </a:r>
            <a:r>
              <a:rPr lang="ko-KR" altLang="en-US" dirty="0"/>
              <a:t>자료구조형 데이터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ko-KR" altLang="en-US" dirty="0" err="1"/>
              <a:t>튜플</a:t>
            </a:r>
            <a:r>
              <a:rPr lang="ko-KR" altLang="en-US" dirty="0"/>
              <a:t> </a:t>
            </a:r>
            <a:r>
              <a:rPr lang="en-US" altLang="ko-KR" dirty="0"/>
              <a:t>#3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24707" y="4928517"/>
            <a:ext cx="777391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800" b="1" dirty="0" err="1">
                <a:solidFill>
                  <a:schemeClr val="tx1"/>
                </a:solidFill>
              </a:rPr>
              <a:t>myTuple</a:t>
            </a:r>
            <a:r>
              <a:rPr lang="en-US" altLang="ko-KR" sz="2800" b="1" dirty="0">
                <a:solidFill>
                  <a:schemeClr val="tx1"/>
                </a:solidFill>
              </a:rPr>
              <a:t> = (1, 9, 7, 3, 2, 4, 8, 5, 6)</a:t>
            </a:r>
          </a:p>
          <a:p>
            <a:endParaRPr lang="en-US" altLang="ko-KR" sz="2800" b="1" dirty="0">
              <a:solidFill>
                <a:schemeClr val="tx1"/>
              </a:solidFill>
            </a:endParaRPr>
          </a:p>
          <a:p>
            <a:r>
              <a:rPr lang="en-US" altLang="ko-KR" sz="2800" b="1" dirty="0" err="1">
                <a:solidFill>
                  <a:schemeClr val="tx1"/>
                </a:solidFill>
              </a:rPr>
              <a:t>myList</a:t>
            </a:r>
            <a:r>
              <a:rPr lang="en-US" altLang="ko-KR" sz="2800" b="1" dirty="0">
                <a:solidFill>
                  <a:schemeClr val="tx1"/>
                </a:solidFill>
              </a:rPr>
              <a:t> = list(</a:t>
            </a:r>
            <a:r>
              <a:rPr lang="en-US" altLang="ko-KR" sz="2800" b="1" dirty="0" err="1">
                <a:solidFill>
                  <a:schemeClr val="tx1"/>
                </a:solidFill>
              </a:rPr>
              <a:t>myTuple</a:t>
            </a:r>
            <a:r>
              <a:rPr lang="en-US" altLang="ko-KR" sz="2800" b="1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2800" b="1" dirty="0" err="1">
                <a:solidFill>
                  <a:schemeClr val="tx1"/>
                </a:solidFill>
              </a:rPr>
              <a:t>myList.sort</a:t>
            </a:r>
            <a:r>
              <a:rPr lang="en-US" altLang="ko-KR" sz="2800" b="1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2800" b="1" dirty="0" err="1">
                <a:solidFill>
                  <a:schemeClr val="tx1"/>
                </a:solidFill>
              </a:rPr>
              <a:t>resultTuple</a:t>
            </a:r>
            <a:r>
              <a:rPr lang="en-US" altLang="ko-KR" sz="2800" b="1" dirty="0">
                <a:solidFill>
                  <a:schemeClr val="tx1"/>
                </a:solidFill>
              </a:rPr>
              <a:t> = tuple(</a:t>
            </a:r>
            <a:r>
              <a:rPr lang="en-US" altLang="ko-KR" sz="2800" b="1" dirty="0" err="1">
                <a:solidFill>
                  <a:schemeClr val="tx1"/>
                </a:solidFill>
              </a:rPr>
              <a:t>myList</a:t>
            </a:r>
            <a:r>
              <a:rPr lang="en-US" altLang="ko-KR" sz="2800" b="1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2800" b="1" dirty="0">
                <a:solidFill>
                  <a:schemeClr val="tx1"/>
                </a:solidFill>
              </a:rPr>
              <a:t>print("</a:t>
            </a:r>
            <a:r>
              <a:rPr lang="en-US" altLang="ko-KR" sz="2800" b="1" dirty="0" err="1">
                <a:solidFill>
                  <a:schemeClr val="tx1"/>
                </a:solidFill>
              </a:rPr>
              <a:t>resultTuple</a:t>
            </a:r>
            <a:r>
              <a:rPr lang="en-US" altLang="ko-KR" sz="2800" b="1" dirty="0">
                <a:solidFill>
                  <a:schemeClr val="tx1"/>
                </a:solidFill>
              </a:rPr>
              <a:t> =", </a:t>
            </a:r>
            <a:r>
              <a:rPr lang="en-US" altLang="ko-KR" sz="2800" b="1" dirty="0" err="1">
                <a:solidFill>
                  <a:schemeClr val="tx1"/>
                </a:solidFill>
              </a:rPr>
              <a:t>resultTuple</a:t>
            </a:r>
            <a:r>
              <a:rPr lang="en-US" altLang="ko-KR" sz="2800" b="1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56886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30" y="8596207"/>
            <a:ext cx="5987227" cy="1656888"/>
          </a:xfrm>
          <a:prstGeom prst="rect">
            <a:avLst/>
          </a:prstGeom>
        </p:spPr>
      </p:pic>
      <p:pic>
        <p:nvPicPr>
          <p:cNvPr id="45" name="Picture 7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56342" y="1697117"/>
            <a:ext cx="4189339" cy="186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3531367" y="1400671"/>
            <a:ext cx="11596781" cy="8023980"/>
            <a:chOff x="3531367" y="2942540"/>
            <a:chExt cx="11596781" cy="5082867"/>
          </a:xfrm>
        </p:grpSpPr>
        <p:sp>
          <p:nvSpPr>
            <p:cNvPr id="14" name="직사각형 13"/>
            <p:cNvSpPr/>
            <p:nvPr/>
          </p:nvSpPr>
          <p:spPr>
            <a:xfrm>
              <a:off x="3687842" y="2984847"/>
              <a:ext cx="11440306" cy="5040559"/>
            </a:xfrm>
            <a:prstGeom prst="rect">
              <a:avLst/>
            </a:prstGeom>
            <a:solidFill>
              <a:srgbClr val="028077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3321" tIns="81660" rIns="163321" bIns="81660" rtlCol="0" anchor="ctr"/>
            <a:lstStyle/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Chapter 5. </a:t>
              </a:r>
              <a:r>
                <a:rPr lang="ko-KR" altLang="en-US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자료구조형 데이터 </a:t>
              </a:r>
              <a:r>
                <a:rPr lang="en-US" altLang="ko-KR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1</a:t>
              </a:r>
            </a:p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Chapter 6. </a:t>
              </a:r>
              <a:r>
                <a:rPr lang="ko-KR" altLang="en-US" sz="3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자료구조형 데이터 </a:t>
              </a:r>
              <a:r>
                <a:rPr lang="en-US" altLang="ko-KR" sz="3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2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1068171" y="5405736"/>
              <a:ext cx="5082867" cy="156475"/>
            </a:xfrm>
            <a:prstGeom prst="rect">
              <a:avLst/>
            </a:prstGeom>
            <a:pattFill prst="dkDnDiag">
              <a:fgClr>
                <a:srgbClr val="028077"/>
              </a:fgClr>
              <a:bgClr>
                <a:srgbClr val="22B9AC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3321" tIns="81660" rIns="163321" bIns="81660" rtlCol="0" anchor="ctr"/>
            <a:lstStyle/>
            <a:p>
              <a:pPr algn="ctr">
                <a:lnSpc>
                  <a:spcPct val="175000"/>
                </a:lnSpc>
              </a:pPr>
              <a:endParaRPr lang="ko-KR" altLang="en-US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sp>
        <p:nvSpPr>
          <p:cNvPr id="8" name="제목 2"/>
          <p:cNvSpPr txBox="1">
            <a:spLocks/>
          </p:cNvSpPr>
          <p:nvPr/>
        </p:nvSpPr>
        <p:spPr>
          <a:xfrm>
            <a:off x="459139" y="0"/>
            <a:ext cx="15312336" cy="931319"/>
          </a:xfrm>
          <a:prstGeom prst="rect">
            <a:avLst/>
          </a:prstGeom>
        </p:spPr>
        <p:txBody>
          <a:bodyPr lIns="163321" tIns="81660" rIns="163321" bIns="81660"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345696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9217595" y="4928517"/>
            <a:ext cx="806489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3600" b="1" dirty="0">
                <a:solidFill>
                  <a:schemeClr val="tx1"/>
                </a:solidFill>
                <a:latin typeface="+mn-ea"/>
              </a:rPr>
              <a:t>예시 </a:t>
            </a: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1]</a:t>
            </a:r>
          </a:p>
          <a:p>
            <a:r>
              <a:rPr lang="it-IT" altLang="ko-KR" sz="3600" b="1" dirty="0">
                <a:solidFill>
                  <a:schemeClr val="tx1"/>
                </a:solidFill>
                <a:latin typeface="+mn-ea"/>
              </a:rPr>
              <a:t>Score = 90</a:t>
            </a:r>
          </a:p>
          <a:p>
            <a:r>
              <a:rPr lang="it-IT" altLang="ko-KR" sz="3600" b="1" dirty="0">
                <a:solidFill>
                  <a:schemeClr val="tx1"/>
                </a:solidFill>
                <a:latin typeface="+mn-ea"/>
              </a:rPr>
              <a:t>Score = 84</a:t>
            </a:r>
          </a:p>
          <a:p>
            <a:r>
              <a:rPr lang="it-IT" altLang="ko-KR" sz="3600" b="1" dirty="0">
                <a:solidFill>
                  <a:schemeClr val="tx1"/>
                </a:solidFill>
                <a:latin typeface="+mn-ea"/>
              </a:rPr>
              <a:t>Score = 93</a:t>
            </a:r>
          </a:p>
          <a:p>
            <a:r>
              <a:rPr lang="it-IT" altLang="ko-KR" sz="3600" b="1" dirty="0">
                <a:solidFill>
                  <a:schemeClr val="tx1"/>
                </a:solidFill>
                <a:latin typeface="+mn-ea"/>
              </a:rPr>
              <a:t>Score = 67</a:t>
            </a:r>
            <a:endParaRPr lang="it-IT" altLang="ko-KR" sz="3600" b="1" dirty="0">
              <a:solidFill>
                <a:srgbClr val="FF0000"/>
              </a:solidFill>
              <a:latin typeface="+mn-ea"/>
            </a:endParaRPr>
          </a:p>
          <a:p>
            <a:r>
              <a:rPr lang="it-IT" altLang="ko-KR" sz="3600" b="1" dirty="0">
                <a:solidFill>
                  <a:schemeClr val="tx1"/>
                </a:solidFill>
                <a:latin typeface="+mn-ea"/>
              </a:rPr>
              <a:t>Score = 65</a:t>
            </a:r>
          </a:p>
          <a:p>
            <a:r>
              <a:rPr lang="it-IT" altLang="ko-KR" sz="3600" b="1" dirty="0">
                <a:solidFill>
                  <a:srgbClr val="FF0000"/>
                </a:solidFill>
                <a:latin typeface="+mn-ea"/>
              </a:rPr>
              <a:t>[84, 93, 67]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1224707" y="2402889"/>
            <a:ext cx="16057784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학생 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5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명의 점수를 리스트에 저장하고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, 2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번째 학생의 점수부터 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4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번째 학생의 점수까지 리스트 </a:t>
            </a:r>
            <a:r>
              <a:rPr lang="ko-KR" altLang="en-US" sz="4800" b="1" dirty="0" err="1">
                <a:solidFill>
                  <a:schemeClr val="tx1"/>
                </a:solidFill>
                <a:latin typeface="+mn-ea"/>
              </a:rPr>
              <a:t>슬라이싱을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 사용하여 출력하는 프로그램을 </a:t>
            </a:r>
            <a:r>
              <a:rPr lang="ko-KR" altLang="en-US" sz="4800" b="1" dirty="0" err="1">
                <a:solidFill>
                  <a:schemeClr val="tx1"/>
                </a:solidFill>
                <a:latin typeface="+mn-ea"/>
              </a:rPr>
              <a:t>작성하시오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5. </a:t>
            </a:r>
            <a:r>
              <a:rPr lang="ko-KR" altLang="en-US" dirty="0"/>
              <a:t>자료구조형 데이터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ko-KR" altLang="en-US" dirty="0"/>
              <a:t>리스트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24707" y="4928517"/>
            <a:ext cx="777391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s = []</a:t>
            </a:r>
          </a:p>
          <a:p>
            <a:endParaRPr lang="en-US" altLang="ko-KR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443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9217595" y="4928517"/>
            <a:ext cx="806489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3600" b="1" dirty="0">
                <a:solidFill>
                  <a:schemeClr val="tx1"/>
                </a:solidFill>
                <a:latin typeface="+mn-ea"/>
              </a:rPr>
              <a:t>예시 </a:t>
            </a: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1]</a:t>
            </a:r>
          </a:p>
          <a:p>
            <a:r>
              <a:rPr lang="it-IT" altLang="ko-KR" sz="3600" b="1" dirty="0">
                <a:solidFill>
                  <a:schemeClr val="tx1"/>
                </a:solidFill>
                <a:latin typeface="+mn-ea"/>
              </a:rPr>
              <a:t>Score = 90</a:t>
            </a:r>
          </a:p>
          <a:p>
            <a:r>
              <a:rPr lang="it-IT" altLang="ko-KR" sz="3600" b="1" dirty="0">
                <a:solidFill>
                  <a:schemeClr val="tx1"/>
                </a:solidFill>
                <a:latin typeface="+mn-ea"/>
              </a:rPr>
              <a:t>Score = 84</a:t>
            </a:r>
          </a:p>
          <a:p>
            <a:r>
              <a:rPr lang="it-IT" altLang="ko-KR" sz="3600" b="1" dirty="0">
                <a:solidFill>
                  <a:schemeClr val="tx1"/>
                </a:solidFill>
                <a:latin typeface="+mn-ea"/>
              </a:rPr>
              <a:t>Score = 93</a:t>
            </a:r>
          </a:p>
          <a:p>
            <a:r>
              <a:rPr lang="it-IT" altLang="ko-KR" sz="3600" b="1" dirty="0">
                <a:solidFill>
                  <a:schemeClr val="tx1"/>
                </a:solidFill>
                <a:latin typeface="+mn-ea"/>
              </a:rPr>
              <a:t>Score = 67</a:t>
            </a:r>
            <a:endParaRPr lang="it-IT" altLang="ko-KR" sz="3600" b="1" dirty="0">
              <a:solidFill>
                <a:srgbClr val="FF0000"/>
              </a:solidFill>
              <a:latin typeface="+mn-ea"/>
            </a:endParaRPr>
          </a:p>
          <a:p>
            <a:r>
              <a:rPr lang="it-IT" altLang="ko-KR" sz="3600" b="1" dirty="0">
                <a:solidFill>
                  <a:schemeClr val="tx1"/>
                </a:solidFill>
                <a:latin typeface="+mn-ea"/>
              </a:rPr>
              <a:t>Score = 65</a:t>
            </a:r>
          </a:p>
          <a:p>
            <a:r>
              <a:rPr lang="it-IT" altLang="ko-KR" sz="3600" b="1" dirty="0">
                <a:solidFill>
                  <a:srgbClr val="FF0000"/>
                </a:solidFill>
                <a:latin typeface="+mn-ea"/>
              </a:rPr>
              <a:t>[84, 93, 67]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1224707" y="2402889"/>
            <a:ext cx="16057784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학생 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5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명의 점수를 리스트에 저장하고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, 2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번째 학생의 점수부터 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4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번째 학생의 점수까지 리스트 </a:t>
            </a:r>
            <a:r>
              <a:rPr lang="ko-KR" altLang="en-US" sz="4800" b="1" dirty="0" err="1">
                <a:solidFill>
                  <a:schemeClr val="tx1"/>
                </a:solidFill>
                <a:latin typeface="+mn-ea"/>
              </a:rPr>
              <a:t>슬라이싱을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 사용하여 출력하는 프로그램을 </a:t>
            </a:r>
            <a:r>
              <a:rPr lang="ko-KR" altLang="en-US" sz="4800" b="1" dirty="0" err="1">
                <a:solidFill>
                  <a:schemeClr val="tx1"/>
                </a:solidFill>
                <a:latin typeface="+mn-ea"/>
              </a:rPr>
              <a:t>작성하시오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5. </a:t>
            </a:r>
            <a:r>
              <a:rPr lang="ko-KR" altLang="en-US" dirty="0"/>
              <a:t>자료구조형 데이터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ko-KR" altLang="en-US" dirty="0"/>
              <a:t>리스트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24707" y="4928517"/>
            <a:ext cx="777391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s = []</a:t>
            </a:r>
          </a:p>
          <a:p>
            <a:endParaRPr lang="en-US" altLang="ko-KR" sz="2800" b="1" dirty="0">
              <a:solidFill>
                <a:schemeClr val="tx1"/>
              </a:solidFill>
            </a:endParaRPr>
          </a:p>
          <a:p>
            <a:r>
              <a:rPr lang="en-US" altLang="ko-KR" sz="2800" b="1" dirty="0">
                <a:solidFill>
                  <a:schemeClr val="tx1"/>
                </a:solidFill>
              </a:rPr>
              <a:t>for </a:t>
            </a:r>
            <a:r>
              <a:rPr lang="en-US" altLang="ko-KR" sz="2800" b="1" dirty="0" err="1">
                <a:solidFill>
                  <a:schemeClr val="tx1"/>
                </a:solidFill>
              </a:rPr>
              <a:t>i</a:t>
            </a:r>
            <a:r>
              <a:rPr lang="en-US" altLang="ko-KR" sz="2800" b="1" dirty="0">
                <a:solidFill>
                  <a:schemeClr val="tx1"/>
                </a:solidFill>
              </a:rPr>
              <a:t> in range(5):</a:t>
            </a:r>
          </a:p>
          <a:p>
            <a:r>
              <a:rPr lang="en-US" altLang="ko-KR" sz="2800" b="1" dirty="0">
                <a:solidFill>
                  <a:schemeClr val="tx1"/>
                </a:solidFill>
              </a:rPr>
              <a:t>    score = int(input(“Score = “))</a:t>
            </a:r>
          </a:p>
          <a:p>
            <a:r>
              <a:rPr lang="en-US" altLang="ko-KR" sz="2800" b="1" dirty="0">
                <a:solidFill>
                  <a:schemeClr val="tx1"/>
                </a:solidFill>
              </a:rPr>
              <a:t>    </a:t>
            </a:r>
            <a:r>
              <a:rPr lang="en-US" altLang="ko-KR" sz="2800" b="1" dirty="0" err="1">
                <a:solidFill>
                  <a:schemeClr val="tx1"/>
                </a:solidFill>
              </a:rPr>
              <a:t>s.append</a:t>
            </a:r>
            <a:r>
              <a:rPr lang="en-US" altLang="ko-KR" sz="2800" b="1" dirty="0">
                <a:solidFill>
                  <a:schemeClr val="tx1"/>
                </a:solidFill>
              </a:rPr>
              <a:t>(score)</a:t>
            </a:r>
          </a:p>
          <a:p>
            <a:endParaRPr lang="en-US" altLang="ko-KR" sz="2800" b="1" dirty="0">
              <a:solidFill>
                <a:schemeClr val="tx1"/>
              </a:solidFill>
            </a:endParaRPr>
          </a:p>
          <a:p>
            <a:r>
              <a:rPr lang="en-US" altLang="ko-KR" sz="2800" b="1" dirty="0">
                <a:solidFill>
                  <a:schemeClr val="tx1"/>
                </a:solidFill>
              </a:rPr>
              <a:t>print(s[1:4])</a:t>
            </a:r>
          </a:p>
          <a:p>
            <a:endParaRPr lang="en-US" altLang="ko-KR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689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9217595" y="4928517"/>
            <a:ext cx="806489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3600" b="1" dirty="0">
                <a:solidFill>
                  <a:schemeClr val="tx1"/>
                </a:solidFill>
                <a:latin typeface="+mn-ea"/>
              </a:rPr>
              <a:t>예시 </a:t>
            </a: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1]</a:t>
            </a:r>
          </a:p>
          <a:p>
            <a:r>
              <a:rPr lang="en-US" altLang="ko-KR" sz="3600" b="1" dirty="0">
                <a:solidFill>
                  <a:srgbClr val="FF0000"/>
                </a:solidFill>
                <a:latin typeface="+mn-ea"/>
              </a:rPr>
              <a:t>Min[0]</a:t>
            </a:r>
            <a:r>
              <a:rPr lang="ko-KR" altLang="en-US" sz="3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3600" b="1" dirty="0">
                <a:solidFill>
                  <a:srgbClr val="FF0000"/>
                </a:solidFill>
                <a:latin typeface="+mn-ea"/>
              </a:rPr>
              <a:t>=</a:t>
            </a:r>
            <a:r>
              <a:rPr lang="ko-KR" altLang="en-US" sz="3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3600" b="1" dirty="0">
                <a:solidFill>
                  <a:srgbClr val="FF0000"/>
                </a:solidFill>
                <a:latin typeface="+mn-ea"/>
              </a:rPr>
              <a:t>70</a:t>
            </a:r>
            <a:br>
              <a:rPr lang="en-US" altLang="ko-KR" sz="3600" b="1" dirty="0">
                <a:solidFill>
                  <a:srgbClr val="FF0000"/>
                </a:solidFill>
                <a:latin typeface="+mn-ea"/>
              </a:rPr>
            </a:br>
            <a:r>
              <a:rPr lang="en-US" altLang="ko-KR" sz="3600" b="1" dirty="0">
                <a:solidFill>
                  <a:srgbClr val="FF0000"/>
                </a:solidFill>
                <a:latin typeface="+mn-ea"/>
              </a:rPr>
              <a:t>Min[1]</a:t>
            </a:r>
            <a:r>
              <a:rPr lang="ko-KR" altLang="en-US" sz="3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3600" b="1" dirty="0">
                <a:solidFill>
                  <a:srgbClr val="FF0000"/>
                </a:solidFill>
                <a:latin typeface="+mn-ea"/>
              </a:rPr>
              <a:t>=</a:t>
            </a:r>
            <a:r>
              <a:rPr lang="ko-KR" altLang="en-US" sz="3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3600" b="1" dirty="0">
                <a:solidFill>
                  <a:srgbClr val="FF0000"/>
                </a:solidFill>
                <a:latin typeface="+mn-ea"/>
              </a:rPr>
              <a:t>30</a:t>
            </a:r>
          </a:p>
          <a:p>
            <a:r>
              <a:rPr lang="en-US" altLang="ko-KR" sz="3600" b="1" dirty="0">
                <a:solidFill>
                  <a:srgbClr val="FF0000"/>
                </a:solidFill>
                <a:latin typeface="+mn-ea"/>
              </a:rPr>
              <a:t>Min[2] = 60</a:t>
            </a:r>
            <a:endParaRPr lang="it-IT" altLang="ko-KR" sz="3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224707" y="2402889"/>
            <a:ext cx="16057784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학생 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8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명의 국어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영어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수학 점수를 중첩 리스트 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score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에 저장하고 각 과목별 최소값을 출력하는 프로그램을 </a:t>
            </a:r>
            <a:r>
              <a:rPr lang="ko-KR" altLang="en-US" sz="4800" b="1" dirty="0" err="1">
                <a:solidFill>
                  <a:schemeClr val="tx1"/>
                </a:solidFill>
                <a:latin typeface="+mn-ea"/>
              </a:rPr>
              <a:t>작성하시오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5. </a:t>
            </a:r>
            <a:r>
              <a:rPr lang="ko-KR" altLang="en-US" dirty="0"/>
              <a:t>자료구조형 데이터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ko-KR" altLang="en-US" dirty="0"/>
              <a:t>중첩 리스트</a:t>
            </a:r>
            <a:r>
              <a:rPr lang="en-US" altLang="ko-KR" dirty="0"/>
              <a:t> #1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24707" y="4928517"/>
            <a:ext cx="777391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altLang="ko-KR" sz="2800" b="1" dirty="0">
                <a:solidFill>
                  <a:schemeClr val="tx1"/>
                </a:solidFill>
              </a:rPr>
              <a:t>score = [ [90, 80, 100, 70, 80, 90, 100, 90], </a:t>
            </a:r>
          </a:p>
          <a:p>
            <a:r>
              <a:rPr lang="it-IT" altLang="ko-KR" sz="2800" b="1" dirty="0">
                <a:solidFill>
                  <a:schemeClr val="tx1"/>
                </a:solidFill>
              </a:rPr>
              <a:t>             [60, 30, 90, 90, 85, 80, 75, 70],</a:t>
            </a:r>
          </a:p>
          <a:p>
            <a:r>
              <a:rPr lang="it-IT" altLang="ko-KR" sz="2800" b="1" dirty="0">
                <a:solidFill>
                  <a:schemeClr val="tx1"/>
                </a:solidFill>
              </a:rPr>
              <a:t>             [85, 60, 99, 100, 90, 80, 70, 60] ] </a:t>
            </a:r>
            <a:endParaRPr lang="en-US" altLang="ko-KR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429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9217595" y="4928517"/>
            <a:ext cx="806489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3600" b="1" dirty="0">
                <a:solidFill>
                  <a:schemeClr val="tx1"/>
                </a:solidFill>
                <a:latin typeface="+mn-ea"/>
              </a:rPr>
              <a:t>예시 </a:t>
            </a: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1]</a:t>
            </a:r>
          </a:p>
          <a:p>
            <a:r>
              <a:rPr lang="en-US" altLang="ko-KR" sz="3600" b="1" dirty="0">
                <a:solidFill>
                  <a:srgbClr val="FF0000"/>
                </a:solidFill>
                <a:latin typeface="+mn-ea"/>
              </a:rPr>
              <a:t>Min[0]</a:t>
            </a:r>
            <a:r>
              <a:rPr lang="ko-KR" altLang="en-US" sz="3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3600" b="1" dirty="0">
                <a:solidFill>
                  <a:srgbClr val="FF0000"/>
                </a:solidFill>
                <a:latin typeface="+mn-ea"/>
              </a:rPr>
              <a:t>=</a:t>
            </a:r>
            <a:r>
              <a:rPr lang="ko-KR" altLang="en-US" sz="3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3600" b="1" dirty="0">
                <a:solidFill>
                  <a:srgbClr val="FF0000"/>
                </a:solidFill>
                <a:latin typeface="+mn-ea"/>
              </a:rPr>
              <a:t>70</a:t>
            </a:r>
            <a:br>
              <a:rPr lang="en-US" altLang="ko-KR" sz="3600" b="1" dirty="0">
                <a:solidFill>
                  <a:srgbClr val="FF0000"/>
                </a:solidFill>
                <a:latin typeface="+mn-ea"/>
              </a:rPr>
            </a:br>
            <a:r>
              <a:rPr lang="en-US" altLang="ko-KR" sz="3600" b="1" dirty="0">
                <a:solidFill>
                  <a:srgbClr val="FF0000"/>
                </a:solidFill>
                <a:latin typeface="+mn-ea"/>
              </a:rPr>
              <a:t>Min[1]</a:t>
            </a:r>
            <a:r>
              <a:rPr lang="ko-KR" altLang="en-US" sz="3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3600" b="1" dirty="0">
                <a:solidFill>
                  <a:srgbClr val="FF0000"/>
                </a:solidFill>
                <a:latin typeface="+mn-ea"/>
              </a:rPr>
              <a:t>=</a:t>
            </a:r>
            <a:r>
              <a:rPr lang="ko-KR" altLang="en-US" sz="3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3600" b="1" dirty="0">
                <a:solidFill>
                  <a:srgbClr val="FF0000"/>
                </a:solidFill>
                <a:latin typeface="+mn-ea"/>
              </a:rPr>
              <a:t>30</a:t>
            </a:r>
          </a:p>
          <a:p>
            <a:r>
              <a:rPr lang="en-US" altLang="ko-KR" sz="3600" b="1" dirty="0">
                <a:solidFill>
                  <a:srgbClr val="FF0000"/>
                </a:solidFill>
                <a:latin typeface="+mn-ea"/>
              </a:rPr>
              <a:t>Min[2] = 60</a:t>
            </a:r>
            <a:endParaRPr lang="it-IT" altLang="ko-KR" sz="3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224707" y="2402889"/>
            <a:ext cx="16057784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학생 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8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명의 국어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영어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수학 점수를 중첩 리스트 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score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에 저장하고 각 과목별 최소값을 출력하는 프로그램을 </a:t>
            </a:r>
            <a:r>
              <a:rPr lang="ko-KR" altLang="en-US" sz="4800" b="1" dirty="0" err="1">
                <a:solidFill>
                  <a:schemeClr val="tx1"/>
                </a:solidFill>
                <a:latin typeface="+mn-ea"/>
              </a:rPr>
              <a:t>작성하시오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5. </a:t>
            </a:r>
            <a:r>
              <a:rPr lang="ko-KR" altLang="en-US" dirty="0"/>
              <a:t>자료구조형 데이터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ko-KR" altLang="en-US" dirty="0"/>
              <a:t>중첩 리스트</a:t>
            </a:r>
            <a:r>
              <a:rPr lang="en-US" altLang="ko-KR" dirty="0"/>
              <a:t> #1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24707" y="4928517"/>
            <a:ext cx="777391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altLang="ko-KR" sz="2800" b="1" dirty="0">
                <a:solidFill>
                  <a:schemeClr val="tx1"/>
                </a:solidFill>
              </a:rPr>
              <a:t>score = [ [90, 80, 100, 70, 80, 90, 100, 90], </a:t>
            </a:r>
          </a:p>
          <a:p>
            <a:r>
              <a:rPr lang="it-IT" altLang="ko-KR" sz="2800" b="1" dirty="0">
                <a:solidFill>
                  <a:schemeClr val="tx1"/>
                </a:solidFill>
              </a:rPr>
              <a:t>             [60, 30, 90, 90, 85, 80, 75, 70],</a:t>
            </a:r>
          </a:p>
          <a:p>
            <a:r>
              <a:rPr lang="it-IT" altLang="ko-KR" sz="2800" b="1" dirty="0">
                <a:solidFill>
                  <a:schemeClr val="tx1"/>
                </a:solidFill>
              </a:rPr>
              <a:t>             [85, 60, 99, 100, 90, 80, 70, 60] ]</a:t>
            </a:r>
          </a:p>
          <a:p>
            <a:endParaRPr lang="it-IT" altLang="ko-KR" sz="2800" b="1" dirty="0">
              <a:solidFill>
                <a:schemeClr val="tx1"/>
              </a:solidFill>
            </a:endParaRPr>
          </a:p>
          <a:p>
            <a:r>
              <a:rPr lang="da-DK" altLang="ko-KR" sz="2800" b="1" dirty="0">
                <a:solidFill>
                  <a:schemeClr val="tx1"/>
                </a:solidFill>
              </a:rPr>
              <a:t>for i in range(3) : </a:t>
            </a:r>
          </a:p>
          <a:p>
            <a:r>
              <a:rPr lang="da-DK" altLang="ko-KR" sz="2800" b="1" dirty="0">
                <a:solidFill>
                  <a:schemeClr val="tx1"/>
                </a:solidFill>
              </a:rPr>
              <a:t>    min = score[i][0]</a:t>
            </a:r>
          </a:p>
          <a:p>
            <a:r>
              <a:rPr lang="da-DK" altLang="ko-KR" sz="2800" b="1" dirty="0">
                <a:solidFill>
                  <a:schemeClr val="tx1"/>
                </a:solidFill>
              </a:rPr>
              <a:t>    for j in range(8) :</a:t>
            </a:r>
          </a:p>
          <a:p>
            <a:r>
              <a:rPr lang="da-DK" altLang="ko-KR" sz="2800" b="1" dirty="0">
                <a:solidFill>
                  <a:schemeClr val="tx1"/>
                </a:solidFill>
              </a:rPr>
              <a:t>        if score[i][j] &lt; min :</a:t>
            </a:r>
          </a:p>
          <a:p>
            <a:r>
              <a:rPr lang="da-DK" altLang="ko-KR" sz="2800" b="1" dirty="0">
                <a:solidFill>
                  <a:schemeClr val="tx1"/>
                </a:solidFill>
              </a:rPr>
              <a:t>            min = score[i][j]</a:t>
            </a:r>
          </a:p>
          <a:p>
            <a:r>
              <a:rPr lang="da-DK" altLang="ko-KR" sz="2800" b="1" dirty="0">
                <a:solidFill>
                  <a:schemeClr val="tx1"/>
                </a:solidFill>
              </a:rPr>
              <a:t>    print("Min[%d] = %d" %(i, min))</a:t>
            </a:r>
            <a:r>
              <a:rPr lang="it-IT" altLang="ko-KR" sz="2800" b="1" dirty="0">
                <a:solidFill>
                  <a:schemeClr val="tx1"/>
                </a:solidFill>
              </a:rPr>
              <a:t> </a:t>
            </a:r>
            <a:endParaRPr lang="en-US" altLang="ko-KR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005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9217595" y="4928517"/>
            <a:ext cx="806489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b="1" dirty="0">
                <a:solidFill>
                  <a:schemeClr val="tx1"/>
                </a:solidFill>
                <a:latin typeface="+mn-ea"/>
              </a:rPr>
              <a:t>학생 수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: 3</a:t>
            </a:r>
          </a:p>
          <a:p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1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번째 학생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과목 점수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: 61 63 61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2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번째 학생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과목 점수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: 75 79 77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번째 학생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과목 점수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: 83 88 97</a:t>
            </a:r>
          </a:p>
          <a:p>
            <a:endParaRPr lang="en-US" altLang="ko-KR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1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번째 학생 평균 점수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: 61.67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2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번째 학생 평균 점수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: 77.0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번째 학생 평균 점수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: 89.3</a:t>
            </a:r>
            <a:endParaRPr lang="it-IT" altLang="ko-KR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224707" y="2402889"/>
            <a:ext cx="16057784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학생 수와 </a:t>
            </a:r>
            <a:r>
              <a:rPr lang="ko-KR" altLang="en-US" sz="4000" b="1" dirty="0" err="1">
                <a:solidFill>
                  <a:schemeClr val="tx1"/>
                </a:solidFill>
                <a:latin typeface="+mn-ea"/>
              </a:rPr>
              <a:t>학생별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 국어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영어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수학 점수를 </a:t>
            </a:r>
            <a:r>
              <a:rPr lang="ko-KR" altLang="en-US" sz="4000" b="1" dirty="0" err="1">
                <a:solidFill>
                  <a:schemeClr val="tx1"/>
                </a:solidFill>
                <a:latin typeface="+mn-ea"/>
              </a:rPr>
              <a:t>입력받고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4000" b="1" dirty="0" err="1">
                <a:solidFill>
                  <a:schemeClr val="tx1"/>
                </a:solidFill>
                <a:latin typeface="+mn-ea"/>
              </a:rPr>
              <a:t>학생별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 평균 점수를 구하는 프로 그램을 </a:t>
            </a:r>
            <a:r>
              <a:rPr lang="ko-KR" altLang="en-US" sz="4000" b="1" dirty="0" err="1">
                <a:solidFill>
                  <a:schemeClr val="tx1"/>
                </a:solidFill>
                <a:latin typeface="+mn-ea"/>
              </a:rPr>
              <a:t>작성하시오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단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입력으로 주어지는 점수는 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0 ~ 100 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사이의 양의 정수만 가능 하며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평균 점수는 소수점 셋째 자리에서 반올림하여 계산합니다</a:t>
            </a:r>
            <a:endParaRPr lang="en-US" altLang="ko-KR" sz="4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5. </a:t>
            </a:r>
            <a:r>
              <a:rPr lang="ko-KR" altLang="en-US" dirty="0"/>
              <a:t>자료구조형 데이터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ko-KR" altLang="en-US" dirty="0"/>
              <a:t>중첩 리스트</a:t>
            </a:r>
            <a:r>
              <a:rPr lang="en-US" altLang="ko-KR" dirty="0"/>
              <a:t> #2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24707" y="4928517"/>
            <a:ext cx="777391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score = []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n = int(input("</a:t>
            </a:r>
            <a:r>
              <a:rPr lang="ko-KR" altLang="en-US" b="1" dirty="0">
                <a:solidFill>
                  <a:schemeClr val="tx1"/>
                </a:solidFill>
              </a:rPr>
              <a:t>학생의 수 </a:t>
            </a:r>
            <a:r>
              <a:rPr lang="en-US" altLang="ko-KR" b="1" dirty="0">
                <a:solidFill>
                  <a:schemeClr val="tx1"/>
                </a:solidFill>
              </a:rPr>
              <a:t>: "))</a:t>
            </a:r>
          </a:p>
        </p:txBody>
      </p:sp>
    </p:spTree>
    <p:extLst>
      <p:ext uri="{BB962C8B-B14F-4D97-AF65-F5344CB8AC3E}">
        <p14:creationId xmlns:p14="http://schemas.microsoft.com/office/powerpoint/2010/main" val="1559122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9217595" y="4928517"/>
            <a:ext cx="806489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b="1" dirty="0">
                <a:solidFill>
                  <a:schemeClr val="tx1"/>
                </a:solidFill>
                <a:latin typeface="+mn-ea"/>
              </a:rPr>
              <a:t>학생 수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: 3</a:t>
            </a:r>
          </a:p>
          <a:p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1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번째 학생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과목 점수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: 61 63 61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2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번째 학생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과목 점수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: 75 79 77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번째 학생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과목 점수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: 83 88 97</a:t>
            </a:r>
          </a:p>
          <a:p>
            <a:endParaRPr lang="en-US" altLang="ko-KR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1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번째 학생 평균 점수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: 61.67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2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번째 학생 평균 점수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: 77.0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번째 학생 평균 점수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: 89.3</a:t>
            </a:r>
            <a:endParaRPr lang="it-IT" altLang="ko-KR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224707" y="2402889"/>
            <a:ext cx="16057784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학생 수와 </a:t>
            </a:r>
            <a:r>
              <a:rPr lang="ko-KR" altLang="en-US" sz="4000" b="1" dirty="0" err="1">
                <a:solidFill>
                  <a:schemeClr val="tx1"/>
                </a:solidFill>
                <a:latin typeface="+mn-ea"/>
              </a:rPr>
              <a:t>학생별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 국어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영어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수학 점수를 </a:t>
            </a:r>
            <a:r>
              <a:rPr lang="ko-KR" altLang="en-US" sz="4000" b="1" dirty="0" err="1">
                <a:solidFill>
                  <a:schemeClr val="tx1"/>
                </a:solidFill>
                <a:latin typeface="+mn-ea"/>
              </a:rPr>
              <a:t>입력받고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4000" b="1" dirty="0" err="1">
                <a:solidFill>
                  <a:schemeClr val="tx1"/>
                </a:solidFill>
                <a:latin typeface="+mn-ea"/>
              </a:rPr>
              <a:t>학생별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 평균 점수를 구하는 프로 그램을 </a:t>
            </a:r>
            <a:r>
              <a:rPr lang="ko-KR" altLang="en-US" sz="4000" b="1" dirty="0" err="1">
                <a:solidFill>
                  <a:schemeClr val="tx1"/>
                </a:solidFill>
                <a:latin typeface="+mn-ea"/>
              </a:rPr>
              <a:t>작성하시오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단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입력으로 주어지는 점수는 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0 ~ 100 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사이의 양의 정수만 가능 하며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평균 점수는 소수점 셋째 자리에서 반올림하여 계산합니다</a:t>
            </a:r>
            <a:endParaRPr lang="en-US" altLang="ko-KR" sz="4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5. </a:t>
            </a:r>
            <a:r>
              <a:rPr lang="ko-KR" altLang="en-US" dirty="0"/>
              <a:t>자료구조형 데이터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ko-KR" altLang="en-US" dirty="0"/>
              <a:t>중첩 리스트</a:t>
            </a:r>
            <a:r>
              <a:rPr lang="en-US" altLang="ko-KR" dirty="0"/>
              <a:t> #2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24707" y="4928517"/>
            <a:ext cx="777391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score = []</a:t>
            </a:r>
          </a:p>
          <a:p>
            <a:r>
              <a:rPr lang="en-US" altLang="ko-KR" sz="2000" b="1" dirty="0">
                <a:solidFill>
                  <a:schemeClr val="tx1"/>
                </a:solidFill>
              </a:rPr>
              <a:t>n = int(input("</a:t>
            </a:r>
            <a:r>
              <a:rPr lang="ko-KR" altLang="en-US" sz="2000" b="1" dirty="0">
                <a:solidFill>
                  <a:schemeClr val="tx1"/>
                </a:solidFill>
              </a:rPr>
              <a:t>학생의 수 </a:t>
            </a:r>
            <a:r>
              <a:rPr lang="en-US" altLang="ko-KR" sz="2000" b="1" dirty="0">
                <a:solidFill>
                  <a:schemeClr val="tx1"/>
                </a:solidFill>
              </a:rPr>
              <a:t>: "))</a:t>
            </a:r>
          </a:p>
          <a:p>
            <a:r>
              <a:rPr lang="en-US" altLang="ko-KR" sz="2000" b="1" dirty="0">
                <a:solidFill>
                  <a:schemeClr val="tx1"/>
                </a:solidFill>
              </a:rPr>
              <a:t>print()</a:t>
            </a:r>
          </a:p>
          <a:p>
            <a:r>
              <a:rPr lang="en-US" altLang="ko-KR" sz="2000" b="1" dirty="0">
                <a:solidFill>
                  <a:schemeClr val="tx1"/>
                </a:solidFill>
              </a:rPr>
              <a:t>for </a:t>
            </a:r>
            <a:r>
              <a:rPr lang="en-US" altLang="ko-KR" sz="2000" b="1" dirty="0" err="1">
                <a:solidFill>
                  <a:schemeClr val="tx1"/>
                </a:solidFill>
              </a:rPr>
              <a:t>i</a:t>
            </a:r>
            <a:r>
              <a:rPr lang="en-US" altLang="ko-KR" sz="2000" b="1" dirty="0">
                <a:solidFill>
                  <a:schemeClr val="tx1"/>
                </a:solidFill>
              </a:rPr>
              <a:t> in range(n):</a:t>
            </a:r>
          </a:p>
          <a:p>
            <a:r>
              <a:rPr lang="en-US" altLang="ko-KR" sz="2000" b="1" dirty="0">
                <a:solidFill>
                  <a:schemeClr val="tx1"/>
                </a:solidFill>
              </a:rPr>
              <a:t>    s = input(str(i+1)+"</a:t>
            </a:r>
            <a:r>
              <a:rPr lang="ko-KR" altLang="en-US" sz="2000" b="1" dirty="0">
                <a:solidFill>
                  <a:schemeClr val="tx1"/>
                </a:solidFill>
              </a:rPr>
              <a:t>번째 학생 </a:t>
            </a:r>
            <a:r>
              <a:rPr lang="en-US" altLang="ko-KR" sz="2000" b="1" dirty="0">
                <a:solidFill>
                  <a:schemeClr val="tx1"/>
                </a:solidFill>
              </a:rPr>
              <a:t>3</a:t>
            </a:r>
            <a:r>
              <a:rPr lang="ko-KR" altLang="en-US" sz="2000" b="1" dirty="0">
                <a:solidFill>
                  <a:schemeClr val="tx1"/>
                </a:solidFill>
              </a:rPr>
              <a:t>과목 점수 </a:t>
            </a:r>
            <a:r>
              <a:rPr lang="en-US" altLang="ko-KR" sz="2000" b="1" dirty="0">
                <a:solidFill>
                  <a:schemeClr val="tx1"/>
                </a:solidFill>
              </a:rPr>
              <a:t>: ").split(' ‘)</a:t>
            </a:r>
          </a:p>
          <a:p>
            <a:r>
              <a:rPr lang="en-US" altLang="ko-KR" sz="2000" b="1" dirty="0">
                <a:solidFill>
                  <a:schemeClr val="tx1"/>
                </a:solidFill>
              </a:rPr>
              <a:t>    </a:t>
            </a:r>
            <a:r>
              <a:rPr lang="en-US" altLang="ko-KR" sz="2000" b="1" dirty="0" err="1">
                <a:solidFill>
                  <a:schemeClr val="tx1"/>
                </a:solidFill>
              </a:rPr>
              <a:t>score.append</a:t>
            </a:r>
            <a:r>
              <a:rPr lang="en-US" altLang="ko-KR" sz="2000" b="1" dirty="0">
                <a:solidFill>
                  <a:schemeClr val="tx1"/>
                </a:solidFill>
              </a:rPr>
              <a:t>(s)</a:t>
            </a:r>
          </a:p>
          <a:p>
            <a:endParaRPr lang="en-US" altLang="ko-KR" sz="2000" b="1" dirty="0">
              <a:solidFill>
                <a:schemeClr val="tx1"/>
              </a:solidFill>
            </a:endParaRPr>
          </a:p>
          <a:p>
            <a:r>
              <a:rPr lang="en-US" altLang="ko-KR" sz="2000" b="1" dirty="0">
                <a:solidFill>
                  <a:schemeClr val="tx1"/>
                </a:solidFill>
              </a:rPr>
              <a:t>print()</a:t>
            </a:r>
          </a:p>
          <a:p>
            <a:r>
              <a:rPr lang="en-US" altLang="ko-KR" sz="2000" b="1" dirty="0">
                <a:solidFill>
                  <a:schemeClr val="tx1"/>
                </a:solidFill>
              </a:rPr>
              <a:t>for </a:t>
            </a:r>
            <a:r>
              <a:rPr lang="en-US" altLang="ko-KR" sz="2000" b="1" dirty="0" err="1">
                <a:solidFill>
                  <a:schemeClr val="tx1"/>
                </a:solidFill>
              </a:rPr>
              <a:t>i</a:t>
            </a:r>
            <a:r>
              <a:rPr lang="en-US" altLang="ko-KR" sz="2000" b="1" dirty="0">
                <a:solidFill>
                  <a:schemeClr val="tx1"/>
                </a:solidFill>
              </a:rPr>
              <a:t> in range(n):</a:t>
            </a:r>
          </a:p>
          <a:p>
            <a:r>
              <a:rPr lang="en-US" altLang="ko-KR" sz="2000" b="1" dirty="0">
                <a:solidFill>
                  <a:schemeClr val="tx1"/>
                </a:solidFill>
              </a:rPr>
              <a:t>    total = 0</a:t>
            </a:r>
          </a:p>
          <a:p>
            <a:r>
              <a:rPr lang="en-US" altLang="ko-KR" sz="2000" b="1" dirty="0">
                <a:solidFill>
                  <a:schemeClr val="tx1"/>
                </a:solidFill>
              </a:rPr>
              <a:t>    for j in range(3):</a:t>
            </a:r>
          </a:p>
          <a:p>
            <a:r>
              <a:rPr lang="en-US" altLang="ko-KR" sz="2000" b="1" dirty="0">
                <a:solidFill>
                  <a:schemeClr val="tx1"/>
                </a:solidFill>
              </a:rPr>
              <a:t>        total += int(score[</a:t>
            </a:r>
            <a:r>
              <a:rPr lang="en-US" altLang="ko-KR" sz="2000" b="1" dirty="0" err="1">
                <a:solidFill>
                  <a:schemeClr val="tx1"/>
                </a:solidFill>
              </a:rPr>
              <a:t>i</a:t>
            </a:r>
            <a:r>
              <a:rPr lang="en-US" altLang="ko-KR" sz="2000" b="1" dirty="0">
                <a:solidFill>
                  <a:schemeClr val="tx1"/>
                </a:solidFill>
              </a:rPr>
              <a:t>][j])</a:t>
            </a:r>
          </a:p>
          <a:p>
            <a:r>
              <a:rPr lang="en-US" altLang="ko-KR" sz="2000" b="1" dirty="0">
                <a:solidFill>
                  <a:schemeClr val="tx1"/>
                </a:solidFill>
              </a:rPr>
              <a:t>    avg = round(total/3, 2)</a:t>
            </a:r>
          </a:p>
          <a:p>
            <a:r>
              <a:rPr lang="en-US" altLang="ko-KR" sz="2000" b="1" dirty="0">
                <a:solidFill>
                  <a:schemeClr val="tx1"/>
                </a:solidFill>
              </a:rPr>
              <a:t>    print(str(i+1) + "</a:t>
            </a:r>
            <a:r>
              <a:rPr lang="ko-KR" altLang="en-US" sz="2000" b="1" dirty="0">
                <a:solidFill>
                  <a:schemeClr val="tx1"/>
                </a:solidFill>
              </a:rPr>
              <a:t>번째 학생 평균 점수 </a:t>
            </a:r>
            <a:r>
              <a:rPr lang="en-US" altLang="ko-KR" sz="2000" b="1" dirty="0">
                <a:solidFill>
                  <a:schemeClr val="tx1"/>
                </a:solidFill>
              </a:rPr>
              <a:t>:", avg)</a:t>
            </a:r>
          </a:p>
        </p:txBody>
      </p:sp>
    </p:spTree>
    <p:extLst>
      <p:ext uri="{BB962C8B-B14F-4D97-AF65-F5344CB8AC3E}">
        <p14:creationId xmlns:p14="http://schemas.microsoft.com/office/powerpoint/2010/main" val="72857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9217595" y="4928517"/>
            <a:ext cx="806489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3600" b="1" dirty="0">
                <a:solidFill>
                  <a:schemeClr val="tx1"/>
                </a:solidFill>
                <a:latin typeface="+mn-ea"/>
              </a:rPr>
              <a:t>예시 </a:t>
            </a: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1]</a:t>
            </a:r>
          </a:p>
          <a:p>
            <a:r>
              <a:rPr lang="ko-KR" altLang="en-US" sz="3600" b="1" dirty="0">
                <a:solidFill>
                  <a:schemeClr val="tx1"/>
                </a:solidFill>
                <a:latin typeface="+mn-ea"/>
              </a:rPr>
              <a:t>정수 입력 </a:t>
            </a: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: 2</a:t>
            </a:r>
          </a:p>
          <a:p>
            <a:endParaRPr lang="en-US" altLang="ko-KR" sz="36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3600" b="1" dirty="0">
                <a:solidFill>
                  <a:srgbClr val="FF0000"/>
                </a:solidFill>
                <a:latin typeface="+mn-ea"/>
              </a:rPr>
              <a:t>b = (1, 2, 3, 4, 5, 1, 2, 3, 4, 5)</a:t>
            </a:r>
          </a:p>
          <a:p>
            <a:r>
              <a:rPr lang="en-US" altLang="ko-KR" sz="3600" b="1" dirty="0">
                <a:solidFill>
                  <a:srgbClr val="FF0000"/>
                </a:solidFill>
                <a:latin typeface="+mn-ea"/>
              </a:rPr>
              <a:t>b </a:t>
            </a:r>
            <a:r>
              <a:rPr lang="ko-KR" altLang="en-US" sz="3600" b="1" dirty="0">
                <a:solidFill>
                  <a:srgbClr val="FF0000"/>
                </a:solidFill>
                <a:latin typeface="+mn-ea"/>
              </a:rPr>
              <a:t>내 </a:t>
            </a:r>
            <a:r>
              <a:rPr lang="en-US" altLang="ko-KR" sz="3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ko-KR" altLang="en-US" sz="3600" b="1" dirty="0">
                <a:solidFill>
                  <a:srgbClr val="FF0000"/>
                </a:solidFill>
                <a:latin typeface="+mn-ea"/>
              </a:rPr>
              <a:t>의 개수 </a:t>
            </a:r>
            <a:r>
              <a:rPr lang="en-US" altLang="ko-KR" sz="3600" b="1" dirty="0">
                <a:solidFill>
                  <a:srgbClr val="FF0000"/>
                </a:solidFill>
                <a:latin typeface="+mn-ea"/>
              </a:rPr>
              <a:t>: 2</a:t>
            </a:r>
            <a:endParaRPr lang="it-IT" altLang="ko-KR" sz="3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224707" y="2402889"/>
            <a:ext cx="16057784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b="1" dirty="0" err="1">
                <a:solidFill>
                  <a:schemeClr val="tx1"/>
                </a:solidFill>
                <a:latin typeface="+mn-ea"/>
              </a:rPr>
              <a:t>튜플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a = (1, 2, 3, 4, 5)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가 주어질 때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사용자로부터 양의 정수 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n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을 </a:t>
            </a:r>
            <a:r>
              <a:rPr lang="ko-KR" altLang="en-US" sz="4000" b="1" dirty="0" err="1">
                <a:solidFill>
                  <a:schemeClr val="tx1"/>
                </a:solidFill>
                <a:latin typeface="+mn-ea"/>
              </a:rPr>
              <a:t>입력받아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4000" b="1" dirty="0" err="1">
                <a:solidFill>
                  <a:schemeClr val="tx1"/>
                </a:solidFill>
                <a:latin typeface="+mn-ea"/>
              </a:rPr>
              <a:t>튜플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a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를 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n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번 반복한 </a:t>
            </a:r>
            <a:r>
              <a:rPr lang="ko-KR" altLang="en-US" sz="4000" b="1" dirty="0" err="1">
                <a:solidFill>
                  <a:schemeClr val="tx1"/>
                </a:solidFill>
                <a:latin typeface="+mn-ea"/>
              </a:rPr>
              <a:t>튜플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b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를 만들어 출력하고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4000" b="1" dirty="0" err="1">
                <a:solidFill>
                  <a:schemeClr val="tx1"/>
                </a:solidFill>
                <a:latin typeface="+mn-ea"/>
              </a:rPr>
              <a:t>튜플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b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에 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3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이 몇 개나 있는지 개수를 출력하 는 프로그램을 </a:t>
            </a:r>
            <a:r>
              <a:rPr lang="ko-KR" altLang="en-US" sz="4000" b="1" dirty="0" err="1">
                <a:solidFill>
                  <a:schemeClr val="tx1"/>
                </a:solidFill>
                <a:latin typeface="+mn-ea"/>
              </a:rPr>
              <a:t>작성하시오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(Hint: count() 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5. </a:t>
            </a:r>
            <a:r>
              <a:rPr lang="ko-KR" altLang="en-US" dirty="0"/>
              <a:t>자료구조형 데이터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ko-KR" altLang="en-US" dirty="0" err="1"/>
              <a:t>튜플</a:t>
            </a:r>
            <a:r>
              <a:rPr lang="ko-KR" altLang="en-US" dirty="0"/>
              <a:t>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24707" y="4928517"/>
            <a:ext cx="777391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a = (1, 2, 3, 4, 5)</a:t>
            </a:r>
          </a:p>
          <a:p>
            <a:r>
              <a:rPr lang="en-US" altLang="ko-KR" sz="2800" b="1" dirty="0">
                <a:solidFill>
                  <a:schemeClr val="tx1"/>
                </a:solidFill>
              </a:rPr>
              <a:t>n = int(input("</a:t>
            </a:r>
            <a:r>
              <a:rPr lang="ko-KR" altLang="en-US" sz="2800" b="1" dirty="0">
                <a:solidFill>
                  <a:schemeClr val="tx1"/>
                </a:solidFill>
              </a:rPr>
              <a:t>정수 입력 </a:t>
            </a:r>
            <a:r>
              <a:rPr lang="en-US" altLang="ko-KR" sz="2800" b="1" dirty="0">
                <a:solidFill>
                  <a:schemeClr val="tx1"/>
                </a:solidFill>
              </a:rPr>
              <a:t>: ")</a:t>
            </a:r>
          </a:p>
        </p:txBody>
      </p:sp>
    </p:spTree>
    <p:extLst>
      <p:ext uri="{BB962C8B-B14F-4D97-AF65-F5344CB8AC3E}">
        <p14:creationId xmlns:p14="http://schemas.microsoft.com/office/powerpoint/2010/main" val="1898657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rgbClr val="333333"/>
          </a:solidFill>
        </a:ln>
      </a:spPr>
      <a:bodyPr wrap="none" lIns="0" tIns="0" rIns="0" bIns="0" rtlCol="0" anchor="ctr"/>
      <a:lstStyle>
        <a:defPPr algn="ctr">
          <a:defRPr sz="2000" b="1" dirty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8253</TotalTime>
  <Words>1534</Words>
  <Application>Microsoft Office PowerPoint</Application>
  <PresentationFormat>사용자 지정</PresentationFormat>
  <Paragraphs>164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나눔고딕</vt:lpstr>
      <vt:lpstr>나눔바른고딕</vt:lpstr>
      <vt:lpstr>맑은 고딕</vt:lpstr>
      <vt:lpstr>Arial</vt:lpstr>
      <vt:lpstr>Office 테마</vt:lpstr>
      <vt:lpstr>디자인 사용자 지정</vt:lpstr>
      <vt:lpstr>PowerPoint 프레젠테이션</vt:lpstr>
      <vt:lpstr>PowerPoint 프레젠테이션</vt:lpstr>
      <vt:lpstr>Chapter 5. 자료구조형 데이터 1</vt:lpstr>
      <vt:lpstr>Chapter 5. 자료구조형 데이터 1</vt:lpstr>
      <vt:lpstr>Chapter 5. 자료구조형 데이터 1</vt:lpstr>
      <vt:lpstr>Chapter 5. 자료구조형 데이터 1</vt:lpstr>
      <vt:lpstr>Chapter 5. 자료구조형 데이터 1</vt:lpstr>
      <vt:lpstr>Chapter 5. 자료구조형 데이터 1</vt:lpstr>
      <vt:lpstr>Chapter 5. 자료구조형 데이터 1</vt:lpstr>
      <vt:lpstr>Chapter 5. 자료구조형 데이터 1</vt:lpstr>
      <vt:lpstr>Chapter 5. 자료구조형 데이터 1</vt:lpstr>
      <vt:lpstr>Chapter 5. 자료구조형 데이터 1</vt:lpstr>
      <vt:lpstr>Chapter 5. 자료구조형 데이터 1</vt:lpstr>
      <vt:lpstr>Chapter 5. 자료구조형 데이터 1</vt:lpstr>
    </vt:vector>
  </TitlesOfParts>
  <Company>MyCompany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Customer</dc:creator>
  <cp:lastModifiedBy>임 헌영</cp:lastModifiedBy>
  <cp:revision>1255</cp:revision>
  <dcterms:created xsi:type="dcterms:W3CDTF">2016-11-24T06:38:44Z</dcterms:created>
  <dcterms:modified xsi:type="dcterms:W3CDTF">2019-10-21T04:38:29Z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