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90" r:id="rId3"/>
    <p:sldId id="559" r:id="rId4"/>
    <p:sldId id="607" r:id="rId5"/>
    <p:sldId id="608" r:id="rId6"/>
    <p:sldId id="609" r:id="rId7"/>
    <p:sldId id="610" r:id="rId8"/>
    <p:sldId id="611" r:id="rId9"/>
    <p:sldId id="612" r:id="rId10"/>
    <p:sldId id="613" r:id="rId11"/>
    <p:sldId id="614" r:id="rId12"/>
    <p:sldId id="615" r:id="rId13"/>
    <p:sldId id="616" r:id="rId14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101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51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4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60"/>
    <a:srgbClr val="0000FF"/>
    <a:srgbClr val="C00000"/>
    <a:srgbClr val="333333"/>
    <a:srgbClr val="00FF00"/>
    <a:srgbClr val="502604"/>
    <a:srgbClr val="C35D09"/>
    <a:srgbClr val="A92787"/>
    <a:srgbClr val="485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763" autoAdjust="0"/>
  </p:normalViewPr>
  <p:slideViewPr>
    <p:cSldViewPr>
      <p:cViewPr varScale="1">
        <p:scale>
          <a:sx n="62" d="100"/>
          <a:sy n="62" d="100"/>
        </p:scale>
        <p:origin x="132" y="282"/>
      </p:cViewPr>
      <p:guideLst>
        <p:guide orient="horz" pos="2160"/>
        <p:guide pos="2925"/>
        <p:guide orient="horz" pos="5101"/>
        <p:guide pos="8755"/>
        <p:guide orient="horz" pos="51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12D86-EAC2-4B39-9798-1AB55825905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3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12D86-EAC2-4B39-9798-1AB55825905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12D86-EAC2-4B39-9798-1AB55825905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3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098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43101" y="4765182"/>
            <a:ext cx="14403286" cy="2428996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marL="642996" algn="ctr">
              <a:lnSpc>
                <a:spcPct val="150000"/>
              </a:lnSpc>
            </a:pPr>
            <a:r>
              <a:rPr lang="en-US" altLang="ko-KR" sz="10700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</a:t>
            </a:r>
            <a:r>
              <a:rPr lang="en-US" altLang="ko-KR" sz="10700" b="1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– 9</a:t>
            </a:r>
            <a:r>
              <a:rPr lang="ko-KR" altLang="en-US" sz="10700" b="1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  <a:endParaRPr lang="ko-KR" altLang="en-US" sz="10700" b="1" dirty="0">
              <a:solidFill>
                <a:srgbClr val="028077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3101" y="3399794"/>
            <a:ext cx="14403286" cy="1642242"/>
          </a:xfrm>
          <a:prstGeom prst="rect">
            <a:avLst/>
          </a:prstGeom>
          <a:noFill/>
        </p:spPr>
        <p:txBody>
          <a:bodyPr wrap="square" lIns="163321" tIns="81660" rIns="163321" bIns="81660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485925"/>
                </a:solidFill>
                <a:latin typeface="+mn-ea"/>
              </a:rPr>
              <a:t>고급프로그래밍 입문</a:t>
            </a:r>
            <a:r>
              <a:rPr lang="en-US" altLang="ko-KR" sz="9600" b="1" dirty="0">
                <a:solidFill>
                  <a:srgbClr val="485925"/>
                </a:solidFill>
                <a:latin typeface="+mn-ea"/>
              </a:rPr>
              <a:t>-P</a:t>
            </a:r>
            <a:endParaRPr lang="ko-KR" altLang="en-US" sz="9600" b="1" dirty="0">
              <a:solidFill>
                <a:srgbClr val="48592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073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사용자로부터 메뉴 개수를 입력 받습니다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메뉴 개수만큼 반복하여 메뉴 이름과 가격을 입력 받아 “</a:t>
            </a:r>
            <a:r>
              <a:rPr lang="en-US" altLang="ko-KR" sz="3600" b="1" dirty="0">
                <a:solidFill>
                  <a:schemeClr val="tx1"/>
                </a:solidFill>
              </a:rPr>
              <a:t>menu.txt” </a:t>
            </a:r>
            <a:r>
              <a:rPr lang="ko-KR" altLang="en-US" sz="3600" b="1" dirty="0">
                <a:solidFill>
                  <a:schemeClr val="tx1"/>
                </a:solidFill>
              </a:rPr>
              <a:t>파일에 저장합니다</a:t>
            </a:r>
            <a:r>
              <a:rPr lang="en-US" altLang="ko-KR" sz="3600" b="1" dirty="0">
                <a:solidFill>
                  <a:schemeClr val="tx1"/>
                </a:solidFill>
              </a:rPr>
              <a:t>. “menu.txt” </a:t>
            </a:r>
            <a:r>
              <a:rPr lang="ko-KR" altLang="en-US" sz="3600" b="1" dirty="0">
                <a:solidFill>
                  <a:schemeClr val="tx1"/>
                </a:solidFill>
              </a:rPr>
              <a:t>파일의 내용을 읽어와 출력하는 프로그램을 </a:t>
            </a:r>
            <a:r>
              <a:rPr lang="ko-KR" altLang="en-US" sz="3600" b="1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3600" b="1" dirty="0">
                <a:solidFill>
                  <a:schemeClr val="tx1"/>
                </a:solidFill>
              </a:rPr>
              <a:t>. (</a:t>
            </a:r>
            <a:r>
              <a:rPr lang="ko-KR" altLang="en-US" sz="3600" b="1" dirty="0">
                <a:solidFill>
                  <a:schemeClr val="tx1"/>
                </a:solidFill>
              </a:rPr>
              <a:t>단</a:t>
            </a:r>
            <a:r>
              <a:rPr lang="en-US" altLang="ko-KR" sz="3600" b="1" dirty="0">
                <a:solidFill>
                  <a:schemeClr val="tx1"/>
                </a:solidFill>
              </a:rPr>
              <a:t>, </a:t>
            </a:r>
            <a:r>
              <a:rPr lang="ko-KR" altLang="en-US" sz="3600" b="1" dirty="0">
                <a:solidFill>
                  <a:schemeClr val="tx1"/>
                </a:solidFill>
              </a:rPr>
              <a:t>메뉴의 각 줄마다 줄 바꿈 문자</a:t>
            </a:r>
            <a:r>
              <a:rPr lang="en-US" altLang="ko-KR" sz="3600" b="1" dirty="0">
                <a:solidFill>
                  <a:schemeClr val="tx1"/>
                </a:solidFill>
              </a:rPr>
              <a:t>(‘\n’)</a:t>
            </a:r>
            <a:r>
              <a:rPr lang="ko-KR" altLang="en-US" sz="3600" b="1" dirty="0">
                <a:solidFill>
                  <a:schemeClr val="tx1"/>
                </a:solidFill>
              </a:rPr>
              <a:t>를 삽입하여 파일에 저장한다</a:t>
            </a:r>
            <a:r>
              <a:rPr lang="en-US" altLang="ko-KR" sz="3600" b="1" dirty="0">
                <a:solidFill>
                  <a:schemeClr val="tx1"/>
                </a:solidFill>
              </a:rPr>
              <a:t>.)</a:t>
            </a:r>
            <a:endParaRPr lang="en-US" altLang="ko-KR" sz="5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fw</a:t>
            </a:r>
            <a:r>
              <a:rPr lang="en-US" altLang="ko-KR" b="1" dirty="0">
                <a:solidFill>
                  <a:schemeClr val="tx1"/>
                </a:solidFill>
              </a:rPr>
              <a:t> = open("menu.txt", "w")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print("&lt;</a:t>
            </a:r>
            <a:r>
              <a:rPr lang="ko-KR" altLang="en-US" b="1" dirty="0">
                <a:solidFill>
                  <a:schemeClr val="tx1"/>
                </a:solidFill>
              </a:rPr>
              <a:t>메뉴 입력</a:t>
            </a:r>
            <a:r>
              <a:rPr lang="en-US" altLang="ko-KR" b="1" dirty="0">
                <a:solidFill>
                  <a:schemeClr val="tx1"/>
                </a:solidFill>
              </a:rPr>
              <a:t>&gt;")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num = int(input("# of menus = "))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for </a:t>
            </a:r>
            <a:r>
              <a:rPr lang="en-US" altLang="ko-KR" b="1" dirty="0" err="1">
                <a:solidFill>
                  <a:schemeClr val="tx1"/>
                </a:solidFill>
              </a:rPr>
              <a:t>i</a:t>
            </a:r>
            <a:r>
              <a:rPr lang="en-US" altLang="ko-KR" b="1" dirty="0">
                <a:solidFill>
                  <a:schemeClr val="tx1"/>
                </a:solidFill>
              </a:rPr>
              <a:t> in range(0, num):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menu = input("</a:t>
            </a:r>
            <a:r>
              <a:rPr lang="ko-KR" altLang="en-US" b="1" dirty="0">
                <a:solidFill>
                  <a:schemeClr val="tx1"/>
                </a:solidFill>
              </a:rPr>
              <a:t>메뉴 이름 </a:t>
            </a:r>
            <a:r>
              <a:rPr lang="en-US" altLang="ko-KR" b="1" dirty="0">
                <a:solidFill>
                  <a:schemeClr val="tx1"/>
                </a:solidFill>
              </a:rPr>
              <a:t>: ")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price = input("</a:t>
            </a:r>
            <a:r>
              <a:rPr lang="ko-KR" altLang="en-US" b="1" dirty="0">
                <a:solidFill>
                  <a:schemeClr val="tx1"/>
                </a:solidFill>
              </a:rPr>
              <a:t>메뉴 가격 </a:t>
            </a:r>
            <a:r>
              <a:rPr lang="en-US" altLang="ko-KR" b="1" dirty="0">
                <a:solidFill>
                  <a:schemeClr val="tx1"/>
                </a:solidFill>
              </a:rPr>
              <a:t>: ")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en-US" altLang="ko-KR" b="1" dirty="0" err="1">
                <a:solidFill>
                  <a:schemeClr val="tx1"/>
                </a:solidFill>
              </a:rPr>
              <a:t>fw.write</a:t>
            </a:r>
            <a:r>
              <a:rPr lang="en-US" altLang="ko-KR" b="1" dirty="0">
                <a:solidFill>
                  <a:schemeClr val="tx1"/>
                </a:solidFill>
              </a:rPr>
              <a:t>(menu + " " + price + '\n')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fw.close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A0A49879-2211-471C-8F24-F566F1316CFE}"/>
              </a:ext>
            </a:extLst>
          </p:cNvPr>
          <p:cNvSpPr/>
          <p:nvPr/>
        </p:nvSpPr>
        <p:spPr>
          <a:xfrm>
            <a:off x="9497195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print()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print("&lt;</a:t>
            </a:r>
            <a:r>
              <a:rPr lang="ko-KR" altLang="en-US" b="1" dirty="0" err="1">
                <a:solidFill>
                  <a:schemeClr val="tx1"/>
                </a:solidFill>
              </a:rPr>
              <a:t>메뉴판</a:t>
            </a:r>
            <a:r>
              <a:rPr lang="en-US" altLang="ko-KR" b="1" dirty="0">
                <a:solidFill>
                  <a:schemeClr val="tx1"/>
                </a:solidFill>
              </a:rPr>
              <a:t>&gt;")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fr</a:t>
            </a:r>
            <a:r>
              <a:rPr lang="en-US" altLang="ko-KR" b="1" dirty="0">
                <a:solidFill>
                  <a:schemeClr val="tx1"/>
                </a:solidFill>
              </a:rPr>
              <a:t> = open("menu.txt", "r")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menu_all</a:t>
            </a:r>
            <a:r>
              <a:rPr lang="en-US" altLang="ko-KR" b="1" dirty="0">
                <a:solidFill>
                  <a:schemeClr val="tx1"/>
                </a:solidFill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</a:rPr>
              <a:t>fr.read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fr.close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</a:t>
            </a:r>
            <a:r>
              <a:rPr lang="en-US" altLang="ko-KR" b="1" dirty="0" err="1">
                <a:solidFill>
                  <a:schemeClr val="tx1"/>
                </a:solidFill>
              </a:rPr>
              <a:t>menu_all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9217595" y="4928517"/>
            <a:ext cx="8064896" cy="5361658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입력 예시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문자열 입력 </a:t>
            </a:r>
            <a:r>
              <a:rPr lang="en-US" altLang="ko-KR" b="1" dirty="0">
                <a:solidFill>
                  <a:schemeClr val="tx1"/>
                </a:solidFill>
              </a:rPr>
              <a:t>: Python is an interpreted high-level programming language.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n </a:t>
            </a:r>
            <a:r>
              <a:rPr lang="ko-KR" altLang="en-US" b="1" dirty="0">
                <a:solidFill>
                  <a:schemeClr val="tx1"/>
                </a:solidFill>
              </a:rPr>
              <a:t>입력 </a:t>
            </a:r>
            <a:r>
              <a:rPr lang="en-US" altLang="ko-KR" b="1" dirty="0">
                <a:solidFill>
                  <a:schemeClr val="tx1"/>
                </a:solidFill>
              </a:rPr>
              <a:t>: 23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23 bytes </a:t>
            </a:r>
            <a:r>
              <a:rPr lang="ko-KR" altLang="en-US" b="1" dirty="0">
                <a:solidFill>
                  <a:schemeClr val="tx1"/>
                </a:solidFill>
              </a:rPr>
              <a:t>떨어진 위치에 있는 문자 </a:t>
            </a:r>
            <a:r>
              <a:rPr lang="en-US" altLang="ko-KR" b="1" dirty="0">
                <a:solidFill>
                  <a:schemeClr val="tx1"/>
                </a:solidFill>
              </a:rPr>
              <a:t>: d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707" y="4928517"/>
            <a:ext cx="7773916" cy="16567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m = input("</a:t>
            </a:r>
            <a:r>
              <a:rPr lang="ko-KR" altLang="en-US" sz="2800" b="1" dirty="0">
                <a:solidFill>
                  <a:schemeClr val="tx1"/>
                </a:solidFill>
              </a:rPr>
              <a:t>문자열 입력 </a:t>
            </a:r>
            <a:r>
              <a:rPr lang="en-US" altLang="ko-KR" sz="2800" b="1" dirty="0">
                <a:solidFill>
                  <a:schemeClr val="tx1"/>
                </a:solidFill>
              </a:rPr>
              <a:t>: ")</a:t>
            </a:r>
          </a:p>
          <a:p>
            <a:r>
              <a:rPr lang="pl-PL" altLang="ko-KR" sz="2800" b="1" dirty="0">
                <a:solidFill>
                  <a:schemeClr val="tx1"/>
                </a:solidFill>
              </a:rPr>
              <a:t>fw = open("python.txt", "w")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tx1"/>
                </a:solidFill>
              </a:rPr>
              <a:t>사용자로부터 문자열을 </a:t>
            </a:r>
            <a:r>
              <a:rPr lang="ko-KR" altLang="en-US" sz="4000" b="1" dirty="0" err="1">
                <a:solidFill>
                  <a:schemeClr val="tx1"/>
                </a:solidFill>
              </a:rPr>
              <a:t>입력받아</a:t>
            </a:r>
            <a:r>
              <a:rPr lang="ko-KR" altLang="en-US" sz="4000" b="1" dirty="0">
                <a:solidFill>
                  <a:schemeClr val="tx1"/>
                </a:solidFill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</a:rPr>
              <a:t>python.txt </a:t>
            </a:r>
            <a:r>
              <a:rPr lang="ko-KR" altLang="en-US" sz="4000" b="1" dirty="0">
                <a:solidFill>
                  <a:schemeClr val="tx1"/>
                </a:solidFill>
              </a:rPr>
              <a:t>파일에 저장하고</a:t>
            </a:r>
            <a:r>
              <a:rPr lang="en-US" altLang="ko-KR" sz="4000" b="1" dirty="0">
                <a:solidFill>
                  <a:schemeClr val="tx1"/>
                </a:solidFill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</a:rPr>
              <a:t>양의 정수 </a:t>
            </a:r>
            <a:r>
              <a:rPr lang="en-US" altLang="ko-KR" sz="4000" b="1" dirty="0">
                <a:solidFill>
                  <a:schemeClr val="tx1"/>
                </a:solidFill>
              </a:rPr>
              <a:t>n</a:t>
            </a:r>
            <a:r>
              <a:rPr lang="ko-KR" altLang="en-US" sz="4000" b="1" dirty="0">
                <a:solidFill>
                  <a:schemeClr val="tx1"/>
                </a:solidFill>
              </a:rPr>
              <a:t>을 </a:t>
            </a:r>
            <a:r>
              <a:rPr lang="ko-KR" altLang="en-US" sz="4000" b="1" dirty="0" err="1">
                <a:solidFill>
                  <a:schemeClr val="tx1"/>
                </a:solidFill>
              </a:rPr>
              <a:t>입력받아</a:t>
            </a:r>
            <a:r>
              <a:rPr lang="ko-KR" altLang="en-US" sz="4000" b="1" dirty="0">
                <a:solidFill>
                  <a:schemeClr val="tx1"/>
                </a:solidFill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</a:rPr>
              <a:t>python.txt </a:t>
            </a:r>
            <a:r>
              <a:rPr lang="ko-KR" altLang="en-US" sz="4000" b="1" dirty="0">
                <a:solidFill>
                  <a:schemeClr val="tx1"/>
                </a:solidFill>
              </a:rPr>
              <a:t>파일의 시작 위치로부터 </a:t>
            </a:r>
            <a:r>
              <a:rPr lang="en-US" altLang="ko-KR" sz="4000" b="1" dirty="0">
                <a:solidFill>
                  <a:schemeClr val="tx1"/>
                </a:solidFill>
              </a:rPr>
              <a:t>n </a:t>
            </a:r>
            <a:r>
              <a:rPr lang="ko-KR" altLang="en-US" sz="4000" b="1" dirty="0">
                <a:solidFill>
                  <a:schemeClr val="tx1"/>
                </a:solidFill>
              </a:rPr>
              <a:t>바이트 떨어진 위치의 문자는 어떤 문자인지 출력하는 프로그램을 </a:t>
            </a:r>
            <a:r>
              <a:rPr lang="ko-KR" altLang="en-US" sz="4000" b="1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</a:rPr>
              <a:t>.</a:t>
            </a:r>
            <a:endParaRPr lang="en-US" altLang="ko-KR" sz="6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#5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F4981C-111C-4479-9572-EF0D3AE09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06885"/>
              </p:ext>
            </p:extLst>
          </p:nvPr>
        </p:nvGraphicFramePr>
        <p:xfrm>
          <a:off x="1224707" y="6894606"/>
          <a:ext cx="7773916" cy="1429480"/>
        </p:xfrm>
        <a:graphic>
          <a:graphicData uri="http://schemas.openxmlformats.org/drawingml/2006/table">
            <a:tbl>
              <a:tblPr/>
              <a:tblGrid>
                <a:gridCol w="7773916">
                  <a:extLst>
                    <a:ext uri="{9D8B030D-6E8A-4147-A177-3AD203B41FA5}">
                      <a16:colId xmlns:a16="http://schemas.microsoft.com/office/drawing/2014/main" val="4117529112"/>
                    </a:ext>
                  </a:extLst>
                </a:gridCol>
              </a:tblGrid>
              <a:tr h="6995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python.txt</a:t>
                      </a:r>
                      <a:endParaRPr lang="en-US" sz="2400" b="1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677144"/>
                  </a:ext>
                </a:extLst>
              </a:tr>
              <a:tr h="7299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is an interpreted high-level programming language.</a:t>
                      </a:r>
                      <a:endParaRPr lang="en-US" sz="2400" b="1" kern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2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9217595" y="4928517"/>
            <a:ext cx="8064896" cy="5361658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입력 예시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문자열 입력 </a:t>
            </a:r>
            <a:r>
              <a:rPr lang="en-US" altLang="ko-KR" b="1" dirty="0">
                <a:solidFill>
                  <a:schemeClr val="tx1"/>
                </a:solidFill>
              </a:rPr>
              <a:t>: Python is an interpreted high-level programming language.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n </a:t>
            </a:r>
            <a:r>
              <a:rPr lang="ko-KR" altLang="en-US" b="1" dirty="0">
                <a:solidFill>
                  <a:schemeClr val="tx1"/>
                </a:solidFill>
              </a:rPr>
              <a:t>입력 </a:t>
            </a:r>
            <a:r>
              <a:rPr lang="en-US" altLang="ko-KR" b="1" dirty="0">
                <a:solidFill>
                  <a:schemeClr val="tx1"/>
                </a:solidFill>
              </a:rPr>
              <a:t>: 23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23 bytes </a:t>
            </a:r>
            <a:r>
              <a:rPr lang="ko-KR" altLang="en-US" b="1" dirty="0">
                <a:solidFill>
                  <a:schemeClr val="tx1"/>
                </a:solidFill>
              </a:rPr>
              <a:t>떨어진 위치에 있는 문자 </a:t>
            </a:r>
            <a:r>
              <a:rPr lang="en-US" altLang="ko-KR" b="1" dirty="0">
                <a:solidFill>
                  <a:schemeClr val="tx1"/>
                </a:solidFill>
              </a:rPr>
              <a:t>: d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707" y="4928517"/>
            <a:ext cx="7773916" cy="5361658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m = input("</a:t>
            </a:r>
            <a:r>
              <a:rPr lang="ko-KR" altLang="en-US" sz="2800" b="1" dirty="0">
                <a:solidFill>
                  <a:schemeClr val="tx1"/>
                </a:solidFill>
              </a:rPr>
              <a:t>문자열 입력 </a:t>
            </a:r>
            <a:r>
              <a:rPr lang="en-US" altLang="ko-KR" sz="2800" b="1" dirty="0">
                <a:solidFill>
                  <a:schemeClr val="tx1"/>
                </a:solidFill>
              </a:rPr>
              <a:t>: ")</a:t>
            </a:r>
          </a:p>
          <a:p>
            <a:r>
              <a:rPr lang="pl-PL" altLang="ko-KR" sz="2800" b="1" dirty="0">
                <a:solidFill>
                  <a:schemeClr val="tx1"/>
                </a:solidFill>
              </a:rPr>
              <a:t>fw = open("python.txt", "w")</a:t>
            </a:r>
          </a:p>
          <a:p>
            <a:r>
              <a:rPr lang="en-US" altLang="ko-KR" sz="2800" b="1" dirty="0" err="1">
                <a:solidFill>
                  <a:schemeClr val="tx1"/>
                </a:solidFill>
              </a:rPr>
              <a:t>fw.write</a:t>
            </a:r>
            <a:r>
              <a:rPr lang="en-US" altLang="ko-KR" sz="2800" b="1" dirty="0">
                <a:solidFill>
                  <a:schemeClr val="tx1"/>
                </a:solidFill>
              </a:rPr>
              <a:t>(m)</a:t>
            </a:r>
          </a:p>
          <a:p>
            <a:r>
              <a:rPr lang="en-US" altLang="ko-KR" sz="2800" b="1" dirty="0" err="1">
                <a:solidFill>
                  <a:schemeClr val="tx1"/>
                </a:solidFill>
              </a:rPr>
              <a:t>fw.close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n = int(input("n </a:t>
            </a:r>
            <a:r>
              <a:rPr lang="ko-KR" altLang="en-US" sz="2800" b="1" dirty="0">
                <a:solidFill>
                  <a:schemeClr val="tx1"/>
                </a:solidFill>
              </a:rPr>
              <a:t>입력 </a:t>
            </a:r>
            <a:r>
              <a:rPr lang="en-US" altLang="ko-KR" sz="2800" b="1" dirty="0">
                <a:solidFill>
                  <a:schemeClr val="tx1"/>
                </a:solidFill>
              </a:rPr>
              <a:t>: "))</a:t>
            </a:r>
          </a:p>
          <a:p>
            <a:r>
              <a:rPr lang="en-US" altLang="ko-KR" sz="2800" b="1" dirty="0" err="1">
                <a:solidFill>
                  <a:schemeClr val="tx1"/>
                </a:solidFill>
              </a:rPr>
              <a:t>fr</a:t>
            </a:r>
            <a:r>
              <a:rPr lang="en-US" altLang="ko-KR" sz="2800" b="1" dirty="0">
                <a:solidFill>
                  <a:schemeClr val="tx1"/>
                </a:solidFill>
              </a:rPr>
              <a:t> = open("python.txt", "r")</a:t>
            </a:r>
          </a:p>
          <a:p>
            <a:r>
              <a:rPr lang="en-US" altLang="ko-KR" sz="2800" b="1" dirty="0" err="1">
                <a:solidFill>
                  <a:schemeClr val="tx1"/>
                </a:solidFill>
              </a:rPr>
              <a:t>fr.seek</a:t>
            </a:r>
            <a:r>
              <a:rPr lang="en-US" altLang="ko-KR" sz="2800" b="1" dirty="0">
                <a:solidFill>
                  <a:schemeClr val="tx1"/>
                </a:solidFill>
              </a:rPr>
              <a:t>(n)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print(n, " bytes </a:t>
            </a:r>
            <a:r>
              <a:rPr lang="ko-KR" altLang="en-US" sz="2800" b="1" dirty="0">
                <a:solidFill>
                  <a:schemeClr val="tx1"/>
                </a:solidFill>
              </a:rPr>
              <a:t>떨어진 위치에 있는 문자 </a:t>
            </a:r>
            <a:r>
              <a:rPr lang="en-US" altLang="ko-KR" sz="2800" b="1" dirty="0">
                <a:solidFill>
                  <a:schemeClr val="tx1"/>
                </a:solidFill>
              </a:rPr>
              <a:t>:", </a:t>
            </a:r>
            <a:r>
              <a:rPr lang="en-US" altLang="ko-KR" sz="2800" b="1" dirty="0" err="1">
                <a:solidFill>
                  <a:schemeClr val="tx1"/>
                </a:solidFill>
              </a:rPr>
              <a:t>fr.read</a:t>
            </a:r>
            <a:r>
              <a:rPr lang="en-US" altLang="ko-KR" sz="2800" b="1" dirty="0">
                <a:solidFill>
                  <a:schemeClr val="tx1"/>
                </a:solidFill>
              </a:rPr>
              <a:t>(1))</a:t>
            </a:r>
          </a:p>
          <a:p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ko-KR" sz="2800" b="1" dirty="0" err="1">
                <a:solidFill>
                  <a:schemeClr val="tx1"/>
                </a:solidFill>
              </a:rPr>
              <a:t>r.close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tx1"/>
                </a:solidFill>
              </a:rPr>
              <a:t>사용자로부터 문자열을 </a:t>
            </a:r>
            <a:r>
              <a:rPr lang="ko-KR" altLang="en-US" sz="4000" b="1" dirty="0" err="1">
                <a:solidFill>
                  <a:schemeClr val="tx1"/>
                </a:solidFill>
              </a:rPr>
              <a:t>입력받아</a:t>
            </a:r>
            <a:r>
              <a:rPr lang="ko-KR" altLang="en-US" sz="4000" b="1" dirty="0">
                <a:solidFill>
                  <a:schemeClr val="tx1"/>
                </a:solidFill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</a:rPr>
              <a:t>python.txt </a:t>
            </a:r>
            <a:r>
              <a:rPr lang="ko-KR" altLang="en-US" sz="4000" b="1" dirty="0">
                <a:solidFill>
                  <a:schemeClr val="tx1"/>
                </a:solidFill>
              </a:rPr>
              <a:t>파일에 저장하고</a:t>
            </a:r>
            <a:r>
              <a:rPr lang="en-US" altLang="ko-KR" sz="4000" b="1" dirty="0">
                <a:solidFill>
                  <a:schemeClr val="tx1"/>
                </a:solidFill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</a:rPr>
              <a:t>양의 정수 </a:t>
            </a:r>
            <a:r>
              <a:rPr lang="en-US" altLang="ko-KR" sz="4000" b="1" dirty="0">
                <a:solidFill>
                  <a:schemeClr val="tx1"/>
                </a:solidFill>
              </a:rPr>
              <a:t>n</a:t>
            </a:r>
            <a:r>
              <a:rPr lang="ko-KR" altLang="en-US" sz="4000" b="1" dirty="0">
                <a:solidFill>
                  <a:schemeClr val="tx1"/>
                </a:solidFill>
              </a:rPr>
              <a:t>을 </a:t>
            </a:r>
            <a:r>
              <a:rPr lang="ko-KR" altLang="en-US" sz="4000" b="1" dirty="0" err="1">
                <a:solidFill>
                  <a:schemeClr val="tx1"/>
                </a:solidFill>
              </a:rPr>
              <a:t>입력받아</a:t>
            </a:r>
            <a:r>
              <a:rPr lang="ko-KR" altLang="en-US" sz="4000" b="1" dirty="0">
                <a:solidFill>
                  <a:schemeClr val="tx1"/>
                </a:solidFill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</a:rPr>
              <a:t>python.txt </a:t>
            </a:r>
            <a:r>
              <a:rPr lang="ko-KR" altLang="en-US" sz="4000" b="1" dirty="0">
                <a:solidFill>
                  <a:schemeClr val="tx1"/>
                </a:solidFill>
              </a:rPr>
              <a:t>파일의 시작 위치로부터 </a:t>
            </a:r>
            <a:r>
              <a:rPr lang="en-US" altLang="ko-KR" sz="4000" b="1" dirty="0">
                <a:solidFill>
                  <a:schemeClr val="tx1"/>
                </a:solidFill>
              </a:rPr>
              <a:t>n </a:t>
            </a:r>
            <a:r>
              <a:rPr lang="ko-KR" altLang="en-US" sz="4000" b="1" dirty="0">
                <a:solidFill>
                  <a:schemeClr val="tx1"/>
                </a:solidFill>
              </a:rPr>
              <a:t>바이트 떨어진 위치의 문자는 어떤 문자인지 출력하는 프로그램을 </a:t>
            </a:r>
            <a:r>
              <a:rPr lang="ko-KR" altLang="en-US" sz="4000" b="1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</a:rPr>
              <a:t>.</a:t>
            </a:r>
            <a:endParaRPr lang="en-US" altLang="ko-KR" sz="6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6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7.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파일 입출력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456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파일 내용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5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name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파일 이름과 형식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까지의 숫자를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name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파일에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name = input()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n = int(input())</a:t>
            </a: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fp = open(name, "w")</a:t>
            </a: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for i in range(1, n + 1) :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    fp.write(str(i) + "\n")</a:t>
            </a: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fp.close()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입력 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test.txt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5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5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>
                <a:solidFill>
                  <a:schemeClr val="tx1"/>
                </a:solidFill>
                <a:latin typeface="+mn-ea"/>
              </a:rPr>
              <a:t>파일 내용</a:t>
            </a:r>
            <a:r>
              <a:rPr lang="en-US" altLang="ko-KR" sz="3600" b="1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3600" b="1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3600" b="1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en-US" altLang="ko-KR" sz="3600" b="1">
                <a:solidFill>
                  <a:schemeClr val="tx1"/>
                </a:solidFill>
                <a:latin typeface="+mn-ea"/>
              </a:rPr>
              <a:t>3</a:t>
            </a:r>
          </a:p>
          <a:p>
            <a:r>
              <a:rPr lang="en-US" altLang="ko-KR" sz="3600" b="1">
                <a:solidFill>
                  <a:schemeClr val="tx1"/>
                </a:solidFill>
                <a:latin typeface="+mn-ea"/>
              </a:rPr>
              <a:t>4</a:t>
            </a:r>
          </a:p>
          <a:p>
            <a:r>
              <a:rPr lang="en-US" altLang="ko-KR" sz="3600" b="1">
                <a:solidFill>
                  <a:schemeClr val="tx1"/>
                </a:solidFill>
                <a:latin typeface="+mn-ea"/>
              </a:rPr>
              <a:t>5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name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파일 이름과 형식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1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까지의 숫자를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name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파일에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name = input()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n = int(input())</a:t>
            </a: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fp = open(name, "w")</a:t>
            </a: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for i in range(1, n + 1) :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    fp.write(str(i) + "\n")</a:t>
            </a: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fp.close()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test.txt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Total = 15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위에서 저장한 파일을 읽어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모든 숫자의 합을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4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test.txt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Total = 15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위에서 저장한 파일을 읽어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모든 숫자의 합을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name = input()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fp</a:t>
            </a:r>
            <a:r>
              <a:rPr lang="en-US" altLang="ko-KR" sz="2000" b="1" dirty="0">
                <a:solidFill>
                  <a:schemeClr val="tx1"/>
                </a:solidFill>
              </a:rPr>
              <a:t> = open(name, "r")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total= 0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while True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line = </a:t>
            </a:r>
            <a:r>
              <a:rPr lang="en-US" altLang="ko-KR" sz="2000" b="1" dirty="0" err="1">
                <a:solidFill>
                  <a:schemeClr val="tx1"/>
                </a:solidFill>
              </a:rPr>
              <a:t>fp.readline</a:t>
            </a:r>
            <a:r>
              <a:rPr lang="en-US" altLang="ko-KR" sz="20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if not line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break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total += int(line)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print("Total =", total)</a:t>
            </a:r>
          </a:p>
        </p:txBody>
      </p:sp>
    </p:spTree>
    <p:extLst>
      <p:ext uri="{BB962C8B-B14F-4D97-AF65-F5344CB8AC3E}">
        <p14:creationId xmlns:p14="http://schemas.microsoft.com/office/powerpoint/2010/main" val="93287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파일 내용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5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20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입력 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test.txt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20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숫자를 입력 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위에서 저장한 파일에 추가로 숫자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을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80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파일 내용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5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20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숫자를 입력 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위에서 저장한 파일에 추가로 숫자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을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name = input()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(input())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 = open(name, "a")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f.write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</a:rPr>
              <a:t>(n))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f.close</a:t>
            </a:r>
            <a:r>
              <a:rPr lang="en-US" altLang="ko-KR" sz="20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466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9217595" y="4928517"/>
            <a:ext cx="8064896" cy="5361658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입력 예시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&lt;</a:t>
            </a:r>
            <a:r>
              <a:rPr lang="ko-KR" altLang="en-US" sz="2000" b="1" dirty="0">
                <a:solidFill>
                  <a:schemeClr val="tx1"/>
                </a:solidFill>
              </a:rPr>
              <a:t>메뉴 입력</a:t>
            </a:r>
            <a:r>
              <a:rPr lang="en-US" altLang="ko-KR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# of menus = 4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메뉴 이름 </a:t>
            </a:r>
            <a:r>
              <a:rPr lang="en-US" altLang="ko-KR" sz="2000" b="1" dirty="0">
                <a:solidFill>
                  <a:schemeClr val="tx1"/>
                </a:solidFill>
              </a:rPr>
              <a:t>: Chocolate Latte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메뉴 가격 </a:t>
            </a:r>
            <a:r>
              <a:rPr lang="en-US" altLang="ko-KR" sz="2000" b="1" dirty="0">
                <a:solidFill>
                  <a:schemeClr val="tx1"/>
                </a:solidFill>
              </a:rPr>
              <a:t>: 5200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메뉴 이름 </a:t>
            </a:r>
            <a:r>
              <a:rPr lang="en-US" altLang="ko-KR" sz="2000" b="1" dirty="0">
                <a:solidFill>
                  <a:schemeClr val="tx1"/>
                </a:solidFill>
              </a:rPr>
              <a:t>: Strawberry Smoothie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메뉴 가격 </a:t>
            </a:r>
            <a:r>
              <a:rPr lang="en-US" altLang="ko-KR" sz="2000" b="1" dirty="0">
                <a:solidFill>
                  <a:schemeClr val="tx1"/>
                </a:solidFill>
              </a:rPr>
              <a:t>: 5800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메뉴 이름 </a:t>
            </a:r>
            <a:r>
              <a:rPr lang="en-US" altLang="ko-KR" sz="2000" b="1" dirty="0">
                <a:solidFill>
                  <a:schemeClr val="tx1"/>
                </a:solidFill>
              </a:rPr>
              <a:t>: Mango Yogurt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메뉴 가격 </a:t>
            </a:r>
            <a:r>
              <a:rPr lang="en-US" altLang="ko-KR" sz="2000" b="1" dirty="0">
                <a:solidFill>
                  <a:schemeClr val="tx1"/>
                </a:solidFill>
              </a:rPr>
              <a:t>: 4800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메뉴 이름 </a:t>
            </a:r>
            <a:r>
              <a:rPr lang="en-US" altLang="ko-KR" sz="2000" b="1" dirty="0">
                <a:solidFill>
                  <a:schemeClr val="tx1"/>
                </a:solidFill>
              </a:rPr>
              <a:t>: Orange Juice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메뉴 가격 </a:t>
            </a:r>
            <a:r>
              <a:rPr lang="en-US" altLang="ko-KR" sz="2000" b="1" dirty="0">
                <a:solidFill>
                  <a:schemeClr val="tx1"/>
                </a:solidFill>
              </a:rPr>
              <a:t>: 3800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&lt;</a:t>
            </a:r>
            <a:r>
              <a:rPr lang="ko-KR" altLang="en-US" sz="2000" b="1" dirty="0" err="1">
                <a:solidFill>
                  <a:schemeClr val="tx1"/>
                </a:solidFill>
              </a:rPr>
              <a:t>메뉴판</a:t>
            </a:r>
            <a:r>
              <a:rPr lang="en-US" altLang="ko-KR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Chocolate Latte 5200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Strawberry Smoothie 5800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Mango Yogurt 4800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Orange Juice 3800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707" y="4928517"/>
            <a:ext cx="7773916" cy="16567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fw</a:t>
            </a:r>
            <a:r>
              <a:rPr lang="en-US" altLang="ko-KR" b="1" dirty="0">
                <a:solidFill>
                  <a:schemeClr val="tx1"/>
                </a:solidFill>
              </a:rPr>
              <a:t> = open("menu.txt", "w")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print("&lt;</a:t>
            </a:r>
            <a:r>
              <a:rPr lang="ko-KR" altLang="en-US" b="1" dirty="0">
                <a:solidFill>
                  <a:schemeClr val="tx1"/>
                </a:solidFill>
              </a:rPr>
              <a:t>메뉴 입력</a:t>
            </a:r>
            <a:r>
              <a:rPr lang="en-US" altLang="ko-KR" b="1" dirty="0">
                <a:solidFill>
                  <a:schemeClr val="tx1"/>
                </a:solidFill>
              </a:rPr>
              <a:t>&gt;")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num = int(input("# of menus = "))</a:t>
            </a:r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사용자로부터 메뉴 개수를 입력 받습니다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메뉴 개수만큼 반복하여 메뉴 이름과 가격을 입력 받아 “</a:t>
            </a:r>
            <a:r>
              <a:rPr lang="en-US" altLang="ko-KR" sz="3600" b="1" dirty="0">
                <a:solidFill>
                  <a:schemeClr val="tx1"/>
                </a:solidFill>
              </a:rPr>
              <a:t>menu.txt” </a:t>
            </a:r>
            <a:r>
              <a:rPr lang="ko-KR" altLang="en-US" sz="3600" b="1" dirty="0">
                <a:solidFill>
                  <a:schemeClr val="tx1"/>
                </a:solidFill>
              </a:rPr>
              <a:t>파일에 저장합니다</a:t>
            </a:r>
            <a:r>
              <a:rPr lang="en-US" altLang="ko-KR" sz="3600" b="1" dirty="0">
                <a:solidFill>
                  <a:schemeClr val="tx1"/>
                </a:solidFill>
              </a:rPr>
              <a:t>. “menu.txt” </a:t>
            </a:r>
            <a:r>
              <a:rPr lang="ko-KR" altLang="en-US" sz="3600" b="1" dirty="0">
                <a:solidFill>
                  <a:schemeClr val="tx1"/>
                </a:solidFill>
              </a:rPr>
              <a:t>파일의 내용을 읽어와 출력하는 프로그램을 </a:t>
            </a:r>
            <a:r>
              <a:rPr lang="ko-KR" altLang="en-US" sz="3600" b="1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3600" b="1" dirty="0">
                <a:solidFill>
                  <a:schemeClr val="tx1"/>
                </a:solidFill>
              </a:rPr>
              <a:t>. (</a:t>
            </a:r>
            <a:r>
              <a:rPr lang="ko-KR" altLang="en-US" sz="3600" b="1" dirty="0">
                <a:solidFill>
                  <a:schemeClr val="tx1"/>
                </a:solidFill>
              </a:rPr>
              <a:t>단</a:t>
            </a:r>
            <a:r>
              <a:rPr lang="en-US" altLang="ko-KR" sz="3600" b="1" dirty="0">
                <a:solidFill>
                  <a:schemeClr val="tx1"/>
                </a:solidFill>
              </a:rPr>
              <a:t>, </a:t>
            </a:r>
            <a:r>
              <a:rPr lang="ko-KR" altLang="en-US" sz="3600" b="1" dirty="0">
                <a:solidFill>
                  <a:schemeClr val="tx1"/>
                </a:solidFill>
              </a:rPr>
              <a:t>메뉴의 각 줄마다 줄 바꿈 문자</a:t>
            </a:r>
            <a:r>
              <a:rPr lang="en-US" altLang="ko-KR" sz="3600" b="1" dirty="0">
                <a:solidFill>
                  <a:schemeClr val="tx1"/>
                </a:solidFill>
              </a:rPr>
              <a:t>(‘\n’)</a:t>
            </a:r>
            <a:r>
              <a:rPr lang="ko-KR" altLang="en-US" sz="3600" b="1" dirty="0">
                <a:solidFill>
                  <a:schemeClr val="tx1"/>
                </a:solidFill>
              </a:rPr>
              <a:t>를 삽입하여 파일에 저장한다</a:t>
            </a:r>
            <a:r>
              <a:rPr lang="en-US" altLang="ko-KR" sz="3600" b="1" dirty="0">
                <a:solidFill>
                  <a:schemeClr val="tx1"/>
                </a:solidFill>
              </a:rPr>
              <a:t>.)</a:t>
            </a:r>
            <a:endParaRPr lang="en-US" altLang="ko-KR" sz="5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7.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파일 입출력</a:t>
            </a:r>
            <a:r>
              <a:rPr lang="en-US" altLang="ko-KR" dirty="0"/>
              <a:t> #4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95820F-21B5-4E69-8D34-DF5BFBB77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38396"/>
              </p:ext>
            </p:extLst>
          </p:nvPr>
        </p:nvGraphicFramePr>
        <p:xfrm>
          <a:off x="1224707" y="6746901"/>
          <a:ext cx="7773916" cy="3304668"/>
        </p:xfrm>
        <a:graphic>
          <a:graphicData uri="http://schemas.openxmlformats.org/drawingml/2006/table">
            <a:tbl>
              <a:tblPr/>
              <a:tblGrid>
                <a:gridCol w="7773916">
                  <a:extLst>
                    <a:ext uri="{9D8B030D-6E8A-4147-A177-3AD203B41FA5}">
                      <a16:colId xmlns:a16="http://schemas.microsoft.com/office/drawing/2014/main" val="3392109561"/>
                    </a:ext>
                  </a:extLst>
                </a:gridCol>
              </a:tblGrid>
              <a:tr h="6162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menu.txt (</a:t>
                      </a:r>
                      <a:r>
                        <a:rPr lang="ko-KR" alt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내용 예시</a:t>
                      </a:r>
                      <a:r>
                        <a:rPr lang="en-US" altLang="ko-KR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32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76298"/>
                  </a:ext>
                </a:extLst>
              </a:tr>
              <a:tr h="26065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Chocolate Latte</a:t>
                      </a: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5200</a:t>
                      </a:r>
                      <a:endParaRPr lang="en-US" sz="32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Strawberry Smoothie</a:t>
                      </a: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5800</a:t>
                      </a:r>
                      <a:endParaRPr lang="en-US" sz="32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Mango Yogurt</a:t>
                      </a: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4800</a:t>
                      </a:r>
                      <a:endParaRPr lang="en-US" sz="32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Orange Juice</a:t>
                      </a: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3800</a:t>
                      </a:r>
                      <a:endParaRPr lang="en-US" sz="32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56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61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333333"/>
          </a:solidFill>
        </a:ln>
      </a:spPr>
      <a:bodyPr wrap="none" lIns="0" tIns="0" rIns="0" bIns="0" rtlCol="0" anchor="ctr"/>
      <a:lstStyle>
        <a:defPPr algn="ctr">
          <a:defRPr sz="2000" b="1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1020</Words>
  <Application>Microsoft Office PowerPoint</Application>
  <PresentationFormat>사용자 지정</PresentationFormat>
  <Paragraphs>178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</vt:lpstr>
      <vt:lpstr>나눔바른고딕</vt:lpstr>
      <vt:lpstr>맑은 고딕</vt:lpstr>
      <vt:lpstr>함초롬바탕</vt:lpstr>
      <vt:lpstr>Arial</vt:lpstr>
      <vt:lpstr>Office 테마</vt:lpstr>
      <vt:lpstr>디자인 사용자 지정</vt:lpstr>
      <vt:lpstr>PowerPoint 프레젠테이션</vt:lpstr>
      <vt:lpstr>PowerPoint 프레젠테이션</vt:lpstr>
      <vt:lpstr>Chapter 7. 파일 입출력</vt:lpstr>
      <vt:lpstr>Chapter 7. 파일 입출력</vt:lpstr>
      <vt:lpstr>Chapter 7. 파일 입출력</vt:lpstr>
      <vt:lpstr>Chapter 7. 파일 입출력</vt:lpstr>
      <vt:lpstr>Chapter 7. 파일 입출력</vt:lpstr>
      <vt:lpstr>Chapter 7. 파일 입출력</vt:lpstr>
      <vt:lpstr>Chapter 7. 파일 입출력</vt:lpstr>
      <vt:lpstr>Chapter 7. 파일 입출력</vt:lpstr>
      <vt:lpstr>Chapter 7. 파일 입출력</vt:lpstr>
      <vt:lpstr>Chapter 7. 파일 입출력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임헌영</cp:lastModifiedBy>
  <cp:revision>1380</cp:revision>
  <dcterms:created xsi:type="dcterms:W3CDTF">2016-11-24T06:38:44Z</dcterms:created>
  <dcterms:modified xsi:type="dcterms:W3CDTF">2019-11-09T21:48:05Z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