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335" r:id="rId4"/>
    <p:sldId id="336" r:id="rId5"/>
    <p:sldId id="334" r:id="rId6"/>
    <p:sldId id="284" r:id="rId7"/>
    <p:sldId id="277" r:id="rId8"/>
    <p:sldId id="278" r:id="rId9"/>
  </p:sldIdLst>
  <p:sldSz cx="9144000" cy="6858000" type="screen4x3"/>
  <p:notesSz cx="6805613" cy="9939338"/>
  <p:embeddedFontLst>
    <p:embeddedFont>
      <p:font typeface="나눔고딕" pitchFamily="2" charset="-127"/>
      <p:regular r:id="rId12"/>
      <p:bold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6">
          <p15:clr>
            <a:srgbClr val="A4A3A4"/>
          </p15:clr>
        </p15:guide>
        <p15:guide id="2" orient="horz" pos="1164">
          <p15:clr>
            <a:srgbClr val="A4A3A4"/>
          </p15:clr>
        </p15:guide>
        <p15:guide id="3" orient="horz" pos="278">
          <p15:clr>
            <a:srgbClr val="A4A3A4"/>
          </p15:clr>
        </p15:guide>
        <p15:guide id="4" orient="horz" pos="848">
          <p15:clr>
            <a:srgbClr val="A4A3A4"/>
          </p15:clr>
        </p15:guide>
        <p15:guide id="5" orient="horz" pos="1348">
          <p15:clr>
            <a:srgbClr val="A4A3A4"/>
          </p15:clr>
        </p15:guide>
        <p15:guide id="6" orient="horz" pos="559">
          <p15:clr>
            <a:srgbClr val="A4A3A4"/>
          </p15:clr>
        </p15:guide>
        <p15:guide id="7" orient="horz" pos="3866">
          <p15:clr>
            <a:srgbClr val="A4A3A4"/>
          </p15:clr>
        </p15:guide>
        <p15:guide id="8" orient="horz" pos="1664">
          <p15:clr>
            <a:srgbClr val="A4A3A4"/>
          </p15:clr>
        </p15:guide>
        <p15:guide id="9" pos="2894">
          <p15:clr>
            <a:srgbClr val="A4A3A4"/>
          </p15:clr>
        </p15:guide>
        <p15:guide id="10" pos="5528">
          <p15:clr>
            <a:srgbClr val="A4A3A4"/>
          </p15:clr>
        </p15:guide>
        <p15:guide id="11" pos="230">
          <p15:clr>
            <a:srgbClr val="A4A3A4"/>
          </p15:clr>
        </p15:guide>
        <p15:guide id="12" pos="1562">
          <p15:clr>
            <a:srgbClr val="A4A3A4"/>
          </p15:clr>
        </p15:guide>
        <p15:guide id="13" pos="4226">
          <p15:clr>
            <a:srgbClr val="A4A3A4"/>
          </p15:clr>
        </p15:guide>
        <p15:guide id="14" pos="900">
          <p15:clr>
            <a:srgbClr val="A4A3A4"/>
          </p15:clr>
        </p15:guide>
        <p15:guide id="15" pos="4910">
          <p15:clr>
            <a:srgbClr val="A4A3A4"/>
          </p15:clr>
        </p15:guide>
        <p15:guide id="16" pos="12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14E"/>
    <a:srgbClr val="F9FBFD"/>
    <a:srgbClr val="3D3C3E"/>
    <a:srgbClr val="063656"/>
    <a:srgbClr val="08456E"/>
    <a:srgbClr val="569CF0"/>
    <a:srgbClr val="8DBDF7"/>
    <a:srgbClr val="5DAAFF"/>
    <a:srgbClr val="47B0FF"/>
    <a:srgbClr val="E3EA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6" autoAdjust="0"/>
    <p:restoredTop sz="86364" autoAdjust="0"/>
  </p:normalViewPr>
  <p:slideViewPr>
    <p:cSldViewPr snapToGrid="0">
      <p:cViewPr varScale="1">
        <p:scale>
          <a:sx n="88" d="100"/>
          <a:sy n="88" d="100"/>
        </p:scale>
        <p:origin x="1044" y="96"/>
      </p:cViewPr>
      <p:guideLst>
        <p:guide orient="horz" pos="2166"/>
        <p:guide orient="horz" pos="1164"/>
        <p:guide orient="horz" pos="278"/>
        <p:guide orient="horz" pos="848"/>
        <p:guide orient="horz" pos="1348"/>
        <p:guide orient="horz" pos="559"/>
        <p:guide orient="horz" pos="3866"/>
        <p:guide orient="horz" pos="1664"/>
        <p:guide pos="2894"/>
        <p:guide pos="5528"/>
        <p:guide pos="230"/>
        <p:guide pos="1562"/>
        <p:guide pos="4226"/>
        <p:guide pos="900"/>
        <p:guide pos="4910"/>
        <p:guide pos="123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1"/>
        <p:guide pos="214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207F23D9-DF40-4811-9C78-A2E2A32398D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DD6E7B0-61C4-474B-96F1-99E4547EAD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99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F3AF6795-A612-454E-AF7A-9192B1BEBB13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A0A51D67-0C14-4576-BCC5-A508196B7BB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30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1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A51D67-0C14-4576-BCC5-A508196B7BB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 입력하십시오</a:t>
            </a:r>
            <a:r>
              <a:rPr lang="en-US" altLang="ko-KR"/>
              <a:t>.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  <a:lvl2pPr>
              <a:defRPr>
                <a:latin typeface="나눔고딕" pitchFamily="50" charset="-127"/>
                <a:ea typeface="나눔고딕" pitchFamily="50" charset="-127"/>
              </a:defRPr>
            </a:lvl2pPr>
            <a:lvl3pPr>
              <a:defRPr>
                <a:latin typeface="나눔고딕" pitchFamily="50" charset="-127"/>
                <a:ea typeface="나눔고딕" pitchFamily="50" charset="-127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8761FD00-3F21-42CF-9EF5-8F6D81CE3AFD}" type="datetimeFigureOut">
              <a:rPr lang="ko-KR" altLang="en-US" smtClean="0"/>
              <a:pPr/>
              <a:t>2024-09-10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itchFamily="50" charset="-127"/>
          <a:ea typeface="나눔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hangeul.naver.com/fo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 글로벌 아카데미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팀 프로젝트명</a:t>
            </a:r>
            <a:br>
              <a:rPr lang="en-US" altLang="ko-KR" sz="54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</a:b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주제</a:t>
            </a:r>
            <a:r>
              <a:rPr lang="en-US" altLang="ko-KR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4500" b="1" spc="-250" dirty="0">
              <a:solidFill>
                <a:schemeClr val="accent4">
                  <a:lumMod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743032" y="4571441"/>
            <a:ext cx="2160240" cy="1752600"/>
          </a:xfrm>
          <a:ln>
            <a:noFill/>
          </a:ln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팀명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[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팀원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]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이용운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정연성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김동훈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서효덕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</a:rPr>
              <a:t>  안현진 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멘토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양우영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선생님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39BE03C-3386-4224-8119-B3F4FD77FD48}"/>
              </a:ext>
            </a:extLst>
          </p:cNvPr>
          <p:cNvGrpSpPr/>
          <p:nvPr/>
        </p:nvGrpSpPr>
        <p:grpSpPr>
          <a:xfrm>
            <a:off x="6847114" y="4585084"/>
            <a:ext cx="1772331" cy="1282315"/>
            <a:chOff x="6847114" y="4585084"/>
            <a:chExt cx="1772331" cy="1282315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6847114" y="4901329"/>
              <a:ext cx="177233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6847114" y="5214250"/>
              <a:ext cx="177233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>
              <a:off x="6847114" y="5519573"/>
              <a:ext cx="177233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847114" y="5867399"/>
              <a:ext cx="177233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8784A52-D260-43F8-814A-EE9BBC2263D0}"/>
                </a:ext>
              </a:extLst>
            </p:cNvPr>
            <p:cNvCxnSpPr/>
            <p:nvPr/>
          </p:nvCxnSpPr>
          <p:spPr>
            <a:xfrm>
              <a:off x="6847114" y="4585084"/>
              <a:ext cx="1772331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BE37A4C-F24E-4E43-B9B0-3A993627D626}"/>
              </a:ext>
            </a:extLst>
          </p:cNvPr>
          <p:cNvGrpSpPr/>
          <p:nvPr/>
        </p:nvGrpSpPr>
        <p:grpSpPr>
          <a:xfrm>
            <a:off x="243848" y="1070395"/>
            <a:ext cx="5993666" cy="5363741"/>
            <a:chOff x="243848" y="1070396"/>
            <a:chExt cx="5173304" cy="4717207"/>
          </a:xfrm>
        </p:grpSpPr>
        <p:cxnSp>
          <p:nvCxnSpPr>
            <p:cNvPr id="29" name="직선 연결선 28"/>
            <p:cNvCxnSpPr/>
            <p:nvPr/>
          </p:nvCxnSpPr>
          <p:spPr>
            <a:xfrm flipV="1">
              <a:off x="349368" y="3289868"/>
              <a:ext cx="2481132" cy="2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A07F6088-EEAC-412C-AEDC-4AE6E2E65806}"/>
                </a:ext>
              </a:extLst>
            </p:cNvPr>
            <p:cNvGrpSpPr/>
            <p:nvPr/>
          </p:nvGrpSpPr>
          <p:grpSpPr>
            <a:xfrm>
              <a:off x="243848" y="1070396"/>
              <a:ext cx="5173304" cy="4717207"/>
              <a:chOff x="255952" y="1763486"/>
              <a:chExt cx="5173304" cy="4717207"/>
            </a:xfrm>
          </p:grpSpPr>
          <p:sp>
            <p:nvSpPr>
              <p:cNvPr id="25" name="부제목 2"/>
              <p:cNvSpPr txBox="1">
                <a:spLocks/>
              </p:cNvSpPr>
              <p:nvPr/>
            </p:nvSpPr>
            <p:spPr>
              <a:xfrm>
                <a:off x="255952" y="1763486"/>
                <a:ext cx="5173304" cy="4717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33375" indent="-333375">
                  <a:lnSpc>
                    <a:spcPct val="175000"/>
                  </a:lnSpc>
                  <a:buFont typeface="+mj-lt"/>
                  <a:buAutoNum type="arabicPeriod"/>
                </a:pPr>
                <a:r>
                  <a:rPr lang="ko-KR" altLang="en-US" b="1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프로젝트 개요</a:t>
                </a:r>
                <a:endParaRPr lang="en-US" altLang="ko-KR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333375" indent="-333375">
                  <a:lnSpc>
                    <a:spcPct val="175000"/>
                  </a:lnSpc>
                  <a:buFont typeface="+mj-lt"/>
                  <a:buAutoNum type="arabicPeriod"/>
                </a:pPr>
                <a:r>
                  <a:rPr lang="ko-KR" altLang="en-US" b="1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프로젝트 팀 구성 및 역할</a:t>
                </a:r>
              </a:p>
              <a:p>
                <a:pPr marL="333375" indent="-333375">
                  <a:lnSpc>
                    <a:spcPct val="175000"/>
                  </a:lnSpc>
                  <a:buFont typeface="+mj-lt"/>
                  <a:buAutoNum type="arabicPeriod"/>
                </a:pPr>
                <a:r>
                  <a:rPr lang="ko-KR" altLang="en-US" b="1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프로젝트 수행 절차 및 방법</a:t>
                </a:r>
              </a:p>
              <a:p>
                <a:pPr marL="333375" indent="-333375">
                  <a:lnSpc>
                    <a:spcPct val="175000"/>
                  </a:lnSpc>
                  <a:buFont typeface="+mj-lt"/>
                  <a:buAutoNum type="arabicPeriod"/>
                </a:pPr>
                <a:r>
                  <a:rPr lang="ko-KR" altLang="en-US" b="1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프로젝트 수행 경과</a:t>
                </a:r>
                <a:endParaRPr lang="en-US" altLang="ko-KR" b="1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" pitchFamily="50" charset="-127"/>
                  <a:ea typeface="나눔고딕" pitchFamily="50" charset="-127"/>
                </a:endParaRPr>
              </a:p>
              <a:p>
                <a:pPr marL="333375" indent="-333375">
                  <a:lnSpc>
                    <a:spcPct val="175000"/>
                  </a:lnSpc>
                  <a:buFont typeface="+mj-lt"/>
                  <a:buAutoNum type="arabicPeriod"/>
                </a:pPr>
                <a:r>
                  <a:rPr lang="ko-KR" altLang="en-US" b="1" spc="-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itchFamily="50" charset="-127"/>
                    <a:ea typeface="나눔고딕" pitchFamily="50" charset="-127"/>
                  </a:rPr>
                  <a:t>자체 평가 의견</a:t>
                </a:r>
              </a:p>
            </p:txBody>
          </p:sp>
          <p:cxnSp>
            <p:nvCxnSpPr>
              <p:cNvPr id="26" name="직선 연결선 25"/>
              <p:cNvCxnSpPr/>
              <p:nvPr/>
            </p:nvCxnSpPr>
            <p:spPr>
              <a:xfrm flipV="1">
                <a:off x="366713" y="2279494"/>
                <a:ext cx="2481132" cy="2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>
              <a:xfrm flipV="1">
                <a:off x="364474" y="3131226"/>
                <a:ext cx="2481132" cy="2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>
              <a:xfrm flipV="1">
                <a:off x="364474" y="3557092"/>
                <a:ext cx="2481132" cy="2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V="1">
                <a:off x="364474" y="2705360"/>
                <a:ext cx="2481132" cy="2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366713" y="1851983"/>
                <a:ext cx="2481132" cy="20"/>
              </a:xfrm>
              <a:prstGeom prst="line">
                <a:avLst/>
              </a:prstGeom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그림 10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제목 11"/>
          <p:cNvSpPr>
            <a:spLocks noGrp="1"/>
          </p:cNvSpPr>
          <p:nvPr>
            <p:ph type="title"/>
          </p:nvPr>
        </p:nvSpPr>
        <p:spPr>
          <a:xfrm>
            <a:off x="243848" y="152400"/>
            <a:ext cx="8531851" cy="884238"/>
          </a:xfrm>
        </p:spPr>
        <p:txBody>
          <a:bodyPr/>
          <a:lstStyle/>
          <a:p>
            <a:pPr algn="l"/>
            <a:r>
              <a:rPr lang="ko-KR" altLang="en-US" sz="2800" b="1" dirty="0">
                <a:solidFill>
                  <a:srgbClr val="1D314E"/>
                </a:solidFill>
              </a:rPr>
              <a:t>목차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3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1. </a:t>
            </a:r>
            <a:r>
              <a:rPr lang="ko-KR" altLang="en-US" sz="3600" b="1" spc="-150" dirty="0">
                <a:solidFill>
                  <a:srgbClr val="1D314E"/>
                </a:solidFill>
              </a:rPr>
              <a:t>프로젝트 개요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CFB672A-7647-4578-BCFC-3077E1E552D7}"/>
              </a:ext>
            </a:extLst>
          </p:cNvPr>
          <p:cNvGrpSpPr/>
          <p:nvPr/>
        </p:nvGrpSpPr>
        <p:grpSpPr>
          <a:xfrm>
            <a:off x="364803" y="1473840"/>
            <a:ext cx="8379147" cy="5188929"/>
            <a:chOff x="500744" y="1473840"/>
            <a:chExt cx="7539715" cy="509569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FABDAAF-D19A-410D-BFED-78F71959DAC4}"/>
                </a:ext>
              </a:extLst>
            </p:cNvPr>
            <p:cNvGrpSpPr/>
            <p:nvPr/>
          </p:nvGrpSpPr>
          <p:grpSpPr>
            <a:xfrm>
              <a:off x="500744" y="1473840"/>
              <a:ext cx="7539715" cy="5095695"/>
              <a:chOff x="500744" y="1473840"/>
              <a:chExt cx="7539715" cy="5095695"/>
            </a:xfrm>
          </p:grpSpPr>
          <p:sp>
            <p:nvSpPr>
              <p:cNvPr id="34" name="사각형: 둥근 모서리 33">
                <a:extLst>
                  <a:ext uri="{FF2B5EF4-FFF2-40B4-BE49-F238E27FC236}">
                    <a16:creationId xmlns:a16="http://schemas.microsoft.com/office/drawing/2014/main" id="{0818D6C5-B306-45DC-B679-F9924E9A318A}"/>
                  </a:ext>
                </a:extLst>
              </p:cNvPr>
              <p:cNvSpPr/>
              <p:nvPr/>
            </p:nvSpPr>
            <p:spPr>
              <a:xfrm>
                <a:off x="500744" y="1473840"/>
                <a:ext cx="2394857" cy="2471057"/>
              </a:xfrm>
              <a:prstGeom prst="roundRect">
                <a:avLst/>
              </a:prstGeom>
              <a:solidFill>
                <a:schemeClr val="accent4">
                  <a:lumMod val="50000"/>
                  <a:alpha val="8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E38BAC5A-7F85-4B2B-9993-F039E7CCF83E}"/>
                  </a:ext>
                </a:extLst>
              </p:cNvPr>
              <p:cNvSpPr/>
              <p:nvPr/>
            </p:nvSpPr>
            <p:spPr>
              <a:xfrm>
                <a:off x="3073173" y="1473840"/>
                <a:ext cx="2394857" cy="2471057"/>
              </a:xfrm>
              <a:prstGeom prst="roundRect">
                <a:avLst/>
              </a:prstGeom>
              <a:solidFill>
                <a:schemeClr val="accent4">
                  <a:lumMod val="5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42CB5C99-7415-46E7-BDD7-A795A1458C53}"/>
                  </a:ext>
                </a:extLst>
              </p:cNvPr>
              <p:cNvSpPr/>
              <p:nvPr/>
            </p:nvSpPr>
            <p:spPr>
              <a:xfrm>
                <a:off x="5645602" y="1473840"/>
                <a:ext cx="2394857" cy="2471057"/>
              </a:xfrm>
              <a:prstGeom prst="roundRect">
                <a:avLst/>
              </a:prstGeom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90AD188F-7970-4805-AF05-6BF855777D32}"/>
                  </a:ext>
                </a:extLst>
              </p:cNvPr>
              <p:cNvSpPr/>
              <p:nvPr/>
            </p:nvSpPr>
            <p:spPr>
              <a:xfrm>
                <a:off x="3073173" y="4096350"/>
                <a:ext cx="2394857" cy="2471057"/>
              </a:xfrm>
              <a:prstGeom prst="roundRect">
                <a:avLst/>
              </a:prstGeom>
              <a:solidFill>
                <a:schemeClr val="accent4">
                  <a:lumMod val="50000"/>
                  <a:alpha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E5BEDC18-E355-4524-ABA0-E64DDD3EE685}"/>
                  </a:ext>
                </a:extLst>
              </p:cNvPr>
              <p:cNvSpPr/>
              <p:nvPr/>
            </p:nvSpPr>
            <p:spPr>
              <a:xfrm>
                <a:off x="5645602" y="4098478"/>
                <a:ext cx="2394857" cy="2471057"/>
              </a:xfrm>
              <a:prstGeom prst="roundRect">
                <a:avLst/>
              </a:prstGeom>
              <a:solidFill>
                <a:schemeClr val="accent4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이등변 삼각형 38">
                <a:extLst>
                  <a:ext uri="{FF2B5EF4-FFF2-40B4-BE49-F238E27FC236}">
                    <a16:creationId xmlns:a16="http://schemas.microsoft.com/office/drawing/2014/main" id="{35B38797-8E49-4D08-AC4B-CF1547624706}"/>
                  </a:ext>
                </a:extLst>
              </p:cNvPr>
              <p:cNvSpPr/>
              <p:nvPr/>
            </p:nvSpPr>
            <p:spPr>
              <a:xfrm rot="5400000">
                <a:off x="2811915" y="3248932"/>
                <a:ext cx="438830" cy="381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이등변 삼각형 39">
                <a:extLst>
                  <a:ext uri="{FF2B5EF4-FFF2-40B4-BE49-F238E27FC236}">
                    <a16:creationId xmlns:a16="http://schemas.microsoft.com/office/drawing/2014/main" id="{31E1FADA-822E-466D-B1D2-8E1D764422C1}"/>
                  </a:ext>
                </a:extLst>
              </p:cNvPr>
              <p:cNvSpPr/>
              <p:nvPr/>
            </p:nvSpPr>
            <p:spPr>
              <a:xfrm rot="16200000">
                <a:off x="5317331" y="5871442"/>
                <a:ext cx="438830" cy="381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이등변 삼각형 40">
                <a:extLst>
                  <a:ext uri="{FF2B5EF4-FFF2-40B4-BE49-F238E27FC236}">
                    <a16:creationId xmlns:a16="http://schemas.microsoft.com/office/drawing/2014/main" id="{B2AA89D3-E552-4B24-A298-2D7447D74BBD}"/>
                  </a:ext>
                </a:extLst>
              </p:cNvPr>
              <p:cNvSpPr/>
              <p:nvPr/>
            </p:nvSpPr>
            <p:spPr>
              <a:xfrm rot="10800000">
                <a:off x="7248496" y="3830734"/>
                <a:ext cx="438830" cy="381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이등변 삼각형 41">
                <a:extLst>
                  <a:ext uri="{FF2B5EF4-FFF2-40B4-BE49-F238E27FC236}">
                    <a16:creationId xmlns:a16="http://schemas.microsoft.com/office/drawing/2014/main" id="{B4A670D2-CE63-405E-B26D-2189C7E9CC6D}"/>
                  </a:ext>
                </a:extLst>
              </p:cNvPr>
              <p:cNvSpPr/>
              <p:nvPr/>
            </p:nvSpPr>
            <p:spPr>
              <a:xfrm rot="5400000">
                <a:off x="5366658" y="3248932"/>
                <a:ext cx="438830" cy="381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22686D4-DCB1-4185-BCB5-681EF6DBBCC4}"/>
                </a:ext>
              </a:extLst>
            </p:cNvPr>
            <p:cNvCxnSpPr/>
            <p:nvPr/>
          </p:nvCxnSpPr>
          <p:spPr>
            <a:xfrm>
              <a:off x="740229" y="2209800"/>
              <a:ext cx="18505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75B4890-3553-4A07-B61C-7EF9750667DC}"/>
                </a:ext>
              </a:extLst>
            </p:cNvPr>
            <p:cNvCxnSpPr/>
            <p:nvPr/>
          </p:nvCxnSpPr>
          <p:spPr>
            <a:xfrm>
              <a:off x="3345315" y="4844143"/>
              <a:ext cx="18505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E1F6E02-09A4-4FFE-AB7E-8F890C96316A}"/>
                </a:ext>
              </a:extLst>
            </p:cNvPr>
            <p:cNvCxnSpPr/>
            <p:nvPr/>
          </p:nvCxnSpPr>
          <p:spPr>
            <a:xfrm>
              <a:off x="5917743" y="4844143"/>
              <a:ext cx="18505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2DFF7807-1F32-499F-B58C-410162F66161}"/>
                </a:ext>
              </a:extLst>
            </p:cNvPr>
            <p:cNvCxnSpPr/>
            <p:nvPr/>
          </p:nvCxnSpPr>
          <p:spPr>
            <a:xfrm>
              <a:off x="5917744" y="2166257"/>
              <a:ext cx="18505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2C94C9EA-7E76-4D69-957A-9B24E7CC14D4}"/>
                </a:ext>
              </a:extLst>
            </p:cNvPr>
            <p:cNvCxnSpPr/>
            <p:nvPr/>
          </p:nvCxnSpPr>
          <p:spPr>
            <a:xfrm>
              <a:off x="3345315" y="2198914"/>
              <a:ext cx="185057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475E000-6CB1-4627-A942-FA2873F54966}"/>
              </a:ext>
            </a:extLst>
          </p:cNvPr>
          <p:cNvSpPr txBox="1"/>
          <p:nvPr/>
        </p:nvSpPr>
        <p:spPr>
          <a:xfrm>
            <a:off x="630951" y="1662193"/>
            <a:ext cx="20566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프로젝트 주제 및</a:t>
            </a:r>
            <a:endParaRPr lang="en-US" altLang="ko-KR" sz="1500" dirty="0">
              <a:solidFill>
                <a:schemeClr val="bg1"/>
              </a:solidFill>
            </a:endParaRPr>
          </a:p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선정 배경</a:t>
            </a:r>
            <a:r>
              <a:rPr lang="en-US" altLang="ko-KR" sz="1500" dirty="0">
                <a:solidFill>
                  <a:schemeClr val="bg1"/>
                </a:solidFill>
              </a:rPr>
              <a:t>, </a:t>
            </a:r>
            <a:r>
              <a:rPr lang="ko-KR" altLang="en-US" sz="1500" dirty="0">
                <a:solidFill>
                  <a:schemeClr val="bg1"/>
                </a:solidFill>
              </a:rPr>
              <a:t>기획의도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6CA536-DB99-4BC3-A081-276CCB411DF5}"/>
              </a:ext>
            </a:extLst>
          </p:cNvPr>
          <p:cNvSpPr txBox="1"/>
          <p:nvPr/>
        </p:nvSpPr>
        <p:spPr>
          <a:xfrm>
            <a:off x="3526073" y="1839349"/>
            <a:ext cx="205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 내용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97D48DD-546F-44DA-BDAC-EFBB2A8A56DF}"/>
              </a:ext>
            </a:extLst>
          </p:cNvPr>
          <p:cNvSpPr txBox="1"/>
          <p:nvPr/>
        </p:nvSpPr>
        <p:spPr>
          <a:xfrm>
            <a:off x="6384902" y="1799036"/>
            <a:ext cx="205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활용 장비 및 재료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2D07ECC-1B89-46AE-AA81-39A81BA09C33}"/>
              </a:ext>
            </a:extLst>
          </p:cNvPr>
          <p:cNvSpPr txBox="1"/>
          <p:nvPr/>
        </p:nvSpPr>
        <p:spPr>
          <a:xfrm>
            <a:off x="6384902" y="4525918"/>
            <a:ext cx="20566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</a:rPr>
              <a:t>프로젝트 구조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4BCF68-1D27-4292-BA7B-AA982AFB3144}"/>
              </a:ext>
            </a:extLst>
          </p:cNvPr>
          <p:cNvSpPr txBox="1"/>
          <p:nvPr/>
        </p:nvSpPr>
        <p:spPr>
          <a:xfrm>
            <a:off x="3470885" y="4555907"/>
            <a:ext cx="21938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dirty="0">
                <a:solidFill>
                  <a:schemeClr val="bg1"/>
                </a:solidFill>
              </a:rPr>
              <a:t>활용방안 및 기대 효과</a:t>
            </a:r>
            <a:endParaRPr lang="en-US" altLang="ko-K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24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093723"/>
              </p:ext>
            </p:extLst>
          </p:nvPr>
        </p:nvGraphicFramePr>
        <p:xfrm>
          <a:off x="263455" y="1944831"/>
          <a:ext cx="8434176" cy="3702846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54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1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500" b="1" kern="1200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훈련생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500" b="1" kern="1200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역할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</a:pPr>
                      <a:r>
                        <a:rPr lang="ko-KR" altLang="en-US" sz="1500" b="1" kern="1200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이용운</a:t>
                      </a: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400" b="1" kern="120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서효덕</a:t>
                      </a: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559025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정연성</a:t>
                      </a: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36753913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4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김동훈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4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5877619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4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안현진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303321"/>
                  </a:ext>
                </a:extLst>
              </a:tr>
              <a:tr h="543951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400" b="1" kern="1200" spc="-3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양우영</a:t>
                      </a: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9FBF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9FBFD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endParaRPr lang="ko-KR" altLang="en-US" sz="14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DnDiag">
                      <a:fgClr>
                        <a:srgbClr val="F9FBFD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450959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4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2. </a:t>
            </a:r>
            <a:r>
              <a:rPr lang="ko-KR" altLang="en-US" sz="3600" b="1" spc="-150" dirty="0">
                <a:solidFill>
                  <a:srgbClr val="1D314E"/>
                </a:solidFill>
              </a:rPr>
              <a:t>프로젝트 팀 구성 및 역할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B504EB1-C280-4719-966B-76AA1145BE64}"/>
              </a:ext>
            </a:extLst>
          </p:cNvPr>
          <p:cNvGrpSpPr/>
          <p:nvPr/>
        </p:nvGrpSpPr>
        <p:grpSpPr>
          <a:xfrm>
            <a:off x="3548742" y="5154385"/>
            <a:ext cx="3624944" cy="402771"/>
            <a:chOff x="3548742" y="5154385"/>
            <a:chExt cx="3624944" cy="402771"/>
          </a:xfrm>
        </p:grpSpPr>
        <p:sp>
          <p:nvSpPr>
            <p:cNvPr id="26" name="순서도: 수행의 시작/종료 25">
              <a:extLst>
                <a:ext uri="{FF2B5EF4-FFF2-40B4-BE49-F238E27FC236}">
                  <a16:creationId xmlns:a16="http://schemas.microsoft.com/office/drawing/2014/main" id="{DAF82892-13F8-4F8E-9845-5405AD4BF6B6}"/>
                </a:ext>
              </a:extLst>
            </p:cNvPr>
            <p:cNvSpPr/>
            <p:nvPr/>
          </p:nvSpPr>
          <p:spPr>
            <a:xfrm>
              <a:off x="3548742" y="5170714"/>
              <a:ext cx="3624944" cy="370114"/>
            </a:xfrm>
            <a:prstGeom prst="flowChartTerminator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 고딕"/>
                </a:rPr>
                <a:t>주제선정 피드백</a:t>
              </a:r>
              <a:r>
                <a:rPr lang="en-US" altLang="ko-KR" sz="1200" dirty="0">
                  <a:solidFill>
                    <a:schemeClr val="tx1"/>
                  </a:solidFill>
                  <a:latin typeface="나눔 고딕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나눔 고딕"/>
                </a:rPr>
                <a:t>프로젝트 질의응답</a:t>
              </a: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1F8963-B392-423E-B793-5BDBCCFED1A2}"/>
                </a:ext>
              </a:extLst>
            </p:cNvPr>
            <p:cNvGrpSpPr/>
            <p:nvPr/>
          </p:nvGrpSpPr>
          <p:grpSpPr>
            <a:xfrm>
              <a:off x="3548742" y="5154385"/>
              <a:ext cx="402773" cy="402771"/>
              <a:chOff x="5780313" y="800949"/>
              <a:chExt cx="1099458" cy="1143881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9DDAAFDB-029F-44FD-BFF3-5C4B3EB9CEAB}"/>
                  </a:ext>
                </a:extLst>
              </p:cNvPr>
              <p:cNvSpPr/>
              <p:nvPr/>
            </p:nvSpPr>
            <p:spPr>
              <a:xfrm>
                <a:off x="5780313" y="800949"/>
                <a:ext cx="1099458" cy="1143881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6" name="그래픽 5" descr="강의실">
                <a:extLst>
                  <a:ext uri="{FF2B5EF4-FFF2-40B4-BE49-F238E27FC236}">
                    <a16:creationId xmlns:a16="http://schemas.microsoft.com/office/drawing/2014/main" id="{27456269-5AEB-4114-9F12-7B7CFADA2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67399" y="892628"/>
                <a:ext cx="914400" cy="914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66279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58417"/>
              </p:ext>
            </p:extLst>
          </p:nvPr>
        </p:nvGraphicFramePr>
        <p:xfrm>
          <a:off x="263455" y="1703933"/>
          <a:ext cx="8477250" cy="3574131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130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3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4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8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368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spc="-30" dirty="0">
                          <a:latin typeface="나눔고딕" pitchFamily="50" charset="-127"/>
                          <a:ea typeface="나눔고딕" pitchFamily="50" charset="-127"/>
                        </a:rPr>
                        <a:t>구분 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기간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b="1" spc="-30" dirty="0">
                          <a:solidFill>
                            <a:schemeClr val="bg1"/>
                          </a:solidFill>
                          <a:latin typeface="나눔고딕" pitchFamily="50" charset="-127"/>
                          <a:ea typeface="나눔고딕" pitchFamily="50" charset="-127"/>
                        </a:rPr>
                        <a:t>활동</a:t>
                      </a: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10000"/>
                        </a:lnSpc>
                      </a:pPr>
                      <a:r>
                        <a:rPr lang="ko-KR" altLang="en-US" sz="1400" spc="-30" dirty="0">
                          <a:latin typeface="나눔고딕" pitchFamily="50" charset="-127"/>
                          <a:ea typeface="나눔고딕" pitchFamily="50" charset="-127"/>
                        </a:rPr>
                        <a:t>비고  </a:t>
                      </a:r>
                      <a:endParaRPr lang="ko-KR" altLang="en-US" sz="1400" b="1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2887" marR="92887" marT="46444" marB="4644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19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spc="-3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사전 기획</a:t>
                      </a: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605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01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-17145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72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3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모델링</a:t>
                      </a: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kern="1200" spc="-3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3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fontAlgn="ctr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100" b="1" kern="1200" spc="-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73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spc="-3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63698" marR="63698" marT="31864" marB="31864" anchor="ctr">
                    <a:lnL w="9525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100" b="1" kern="1200" spc="-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25078" marR="2936" marT="2936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ko-KR" altLang="en-US" sz="1100" b="1" kern="1200" spc="-3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68580" marR="68580" marT="34306" marB="34306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5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3. </a:t>
            </a:r>
            <a:r>
              <a:rPr lang="ko-KR" altLang="en-US" sz="3600" b="1" spc="-150" dirty="0">
                <a:solidFill>
                  <a:srgbClr val="1D314E"/>
                </a:solidFill>
              </a:rPr>
              <a:t>프로젝트 수행 절차 및 방법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01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63455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1.1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페이지 제목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4. </a:t>
            </a:r>
            <a:r>
              <a:rPr lang="ko-KR" altLang="en-US" sz="3600" b="1" spc="-150" dirty="0">
                <a:solidFill>
                  <a:srgbClr val="1D314E"/>
                </a:solidFill>
              </a:rPr>
              <a:t>프로젝트 수행 경과</a:t>
            </a:r>
            <a:endParaRPr lang="en-US" altLang="ko-KR" sz="4000" b="1" spc="-150" dirty="0">
              <a:solidFill>
                <a:srgbClr val="1D314E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6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pic>
        <p:nvPicPr>
          <p:cNvPr id="10" name="그림 9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내용 개체 틀 2"/>
          <p:cNvSpPr txBox="1">
            <a:spLocks/>
          </p:cNvSpPr>
          <p:nvPr/>
        </p:nvSpPr>
        <p:spPr>
          <a:xfrm>
            <a:off x="259795" y="2276872"/>
            <a:ext cx="8470547" cy="1275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180975"/>
            <a:endParaRPr lang="ko-KR" altLang="en-US" sz="1200" dirty="0">
              <a:solidFill>
                <a:srgbClr val="3D3C3E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937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B8AB34C-82AC-47F9-8480-A0A19ED54CFE}"/>
              </a:ext>
            </a:extLst>
          </p:cNvPr>
          <p:cNvSpPr/>
          <p:nvPr/>
        </p:nvSpPr>
        <p:spPr>
          <a:xfrm>
            <a:off x="3548743" y="3167743"/>
            <a:ext cx="2122714" cy="145868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455" y="188690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5.1 </a:t>
            </a:r>
            <a:r>
              <a:rPr lang="ko-KR" altLang="en-US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표</a:t>
            </a:r>
            <a:endParaRPr lang="en-US" altLang="ko-KR" sz="800" spc="-30" dirty="0">
              <a:solidFill>
                <a:schemeClr val="tx1">
                  <a:lumMod val="95000"/>
                  <a:lumOff val="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77411" y="195231"/>
            <a:ext cx="15841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BA1376A-1BCE-4C3B-85BD-05D751D6B156}" type="slidenum">
              <a:rPr lang="en-US" altLang="ko-KR" sz="800" spc="-3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/>
              <a:t>7</a:t>
            </a:fld>
            <a:r>
              <a:rPr lang="en-US" altLang="ko-KR" sz="8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itchFamily="50" charset="-127"/>
                <a:ea typeface="나눔고딕" pitchFamily="50" charset="-127"/>
              </a:rPr>
              <a:t> / 14</a:t>
            </a:r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66700" y="657224"/>
            <a:ext cx="8477250" cy="665163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000" b="1" spc="-150" dirty="0">
                <a:solidFill>
                  <a:srgbClr val="1D314E"/>
                </a:solidFill>
              </a:rPr>
              <a:t>5. </a:t>
            </a:r>
            <a:r>
              <a:rPr lang="ko-KR" altLang="en-US" sz="3600" b="1" spc="-150" dirty="0">
                <a:solidFill>
                  <a:srgbClr val="1D314E"/>
                </a:solidFill>
              </a:rPr>
              <a:t>자체 평가 의견</a:t>
            </a:r>
            <a:endParaRPr lang="ko-KR" altLang="en-US" sz="4000" b="1" spc="-150" dirty="0">
              <a:solidFill>
                <a:srgbClr val="1D314E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AA26B8B-AE35-4F3A-AF5A-2FDC002285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143607"/>
              </p:ext>
            </p:extLst>
          </p:nvPr>
        </p:nvGraphicFramePr>
        <p:xfrm>
          <a:off x="457200" y="1600200"/>
          <a:ext cx="8229600" cy="4600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2529581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6119916"/>
                    </a:ext>
                  </a:extLst>
                </a:gridCol>
              </a:tblGrid>
              <a:tr h="2300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165051"/>
                  </a:ext>
                </a:extLst>
              </a:tr>
              <a:tr h="230028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5920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B374292-577D-4AF1-9C16-64BE5BAB020A}"/>
              </a:ext>
            </a:extLst>
          </p:cNvPr>
          <p:cNvSpPr txBox="1"/>
          <p:nvPr/>
        </p:nvSpPr>
        <p:spPr>
          <a:xfrm>
            <a:off x="3548743" y="3429000"/>
            <a:ext cx="10190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나눔 고딕"/>
              </a:rPr>
              <a:t>완성도</a:t>
            </a:r>
            <a:r>
              <a:rPr lang="en-US" altLang="ko-KR" sz="1100" dirty="0">
                <a:solidFill>
                  <a:schemeClr val="bg1"/>
                </a:solidFill>
                <a:latin typeface="나눔 고딕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나눔 고딕"/>
              </a:rPr>
              <a:t>평가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565B4B-A5C3-40AA-BFDF-2BC6DC2F1685}"/>
              </a:ext>
            </a:extLst>
          </p:cNvPr>
          <p:cNvSpPr txBox="1"/>
          <p:nvPr/>
        </p:nvSpPr>
        <p:spPr>
          <a:xfrm>
            <a:off x="4656987" y="4013421"/>
            <a:ext cx="92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 고딕"/>
              </a:rPr>
              <a:t>느낀 점</a:t>
            </a:r>
            <a:endParaRPr lang="en-US" altLang="ko-KR" sz="1200" dirty="0">
              <a:solidFill>
                <a:schemeClr val="bg1"/>
              </a:solidFill>
              <a:latin typeface="나눔 고딕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나눔 고딕"/>
              </a:rPr>
              <a:t>&amp; </a:t>
            </a:r>
            <a:r>
              <a:rPr lang="ko-KR" altLang="en-US" sz="1200" dirty="0">
                <a:solidFill>
                  <a:schemeClr val="bg1"/>
                </a:solidFill>
                <a:latin typeface="나눔 고딕"/>
              </a:rPr>
              <a:t>성과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C3C2B2-D246-43E1-A81C-A9EC06B7B013}"/>
              </a:ext>
            </a:extLst>
          </p:cNvPr>
          <p:cNvSpPr txBox="1"/>
          <p:nvPr/>
        </p:nvSpPr>
        <p:spPr>
          <a:xfrm>
            <a:off x="4656987" y="3328972"/>
            <a:ext cx="92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 고딕"/>
              </a:rPr>
              <a:t>잘한 점 </a:t>
            </a:r>
            <a:r>
              <a:rPr lang="en-US" altLang="ko-KR" sz="1200" dirty="0">
                <a:solidFill>
                  <a:schemeClr val="bg1"/>
                </a:solidFill>
                <a:latin typeface="나눔 고딕"/>
              </a:rPr>
              <a:t>/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나눔 고딕"/>
              </a:rPr>
              <a:t>아쉬운 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24ABC-C7A5-40FE-BFDF-67D228BC0D23}"/>
              </a:ext>
            </a:extLst>
          </p:cNvPr>
          <p:cNvSpPr txBox="1"/>
          <p:nvPr/>
        </p:nvSpPr>
        <p:spPr>
          <a:xfrm>
            <a:off x="3578737" y="4105755"/>
            <a:ext cx="925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나눔 고딕"/>
              </a:rPr>
              <a:t>개선점</a:t>
            </a:r>
          </a:p>
        </p:txBody>
      </p:sp>
    </p:spTree>
    <p:extLst>
      <p:ext uri="{BB962C8B-B14F-4D97-AF65-F5344CB8AC3E}">
        <p14:creationId xmlns:p14="http://schemas.microsoft.com/office/powerpoint/2010/main" val="1945979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4000" b="1" spc="-250" dirty="0">
                <a:solidFill>
                  <a:schemeClr val="accent4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나눔고딕" pitchFamily="50" charset="-127"/>
                <a:ea typeface="나눔고딕" pitchFamily="50" charset="-127"/>
                <a:hlinkClick r:id="rId4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3211</TotalTime>
  <Words>259</Words>
  <Application>Microsoft Office PowerPoint</Application>
  <PresentationFormat>화면 슬라이드 쇼(4:3)</PresentationFormat>
  <Paragraphs>75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나눔고딕</vt:lpstr>
      <vt:lpstr>Wingdings</vt:lpstr>
      <vt:lpstr>나눔 고딕</vt:lpstr>
      <vt:lpstr>맑은 고딕</vt:lpstr>
      <vt:lpstr>Arial</vt:lpstr>
      <vt:lpstr>Office 테마</vt:lpstr>
      <vt:lpstr> 글로벌 아카데미 팀 프로젝트명 (주제)</vt:lpstr>
      <vt:lpstr>목차</vt:lpstr>
      <vt:lpstr>1. 프로젝트 개요</vt:lpstr>
      <vt:lpstr>2. 프로젝트 팀 구성 및 역할</vt:lpstr>
      <vt:lpstr>3. 프로젝트 수행 절차 및 방법</vt:lpstr>
      <vt:lpstr>4. 프로젝트 수행 경과</vt:lpstr>
      <vt:lpstr>5. 자체 평가 의견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3class_18</cp:lastModifiedBy>
  <cp:revision>11</cp:revision>
  <cp:lastPrinted>2011-08-28T13:13:29Z</cp:lastPrinted>
  <dcterms:created xsi:type="dcterms:W3CDTF">2011-08-24T01:05:33Z</dcterms:created>
  <dcterms:modified xsi:type="dcterms:W3CDTF">2024-09-10T00:45:02Z</dcterms:modified>
</cp:coreProperties>
</file>