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81" r:id="rId2"/>
    <p:sldId id="297" r:id="rId3"/>
    <p:sldId id="321" r:id="rId4"/>
    <p:sldId id="300" r:id="rId5"/>
    <p:sldId id="322" r:id="rId6"/>
    <p:sldId id="323" r:id="rId7"/>
    <p:sldId id="257" r:id="rId8"/>
  </p:sldIdLst>
  <p:sldSz cx="9144000" cy="5715000" type="screen16x1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나눔명조" panose="02020603020101020101" pitchFamily="18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연식" initials="최연" lastIdx="2" clrIdx="0">
    <p:extLst>
      <p:ext uri="{19B8F6BF-5375-455C-9EA6-DF929625EA0E}">
        <p15:presenceInfo xmlns:p15="http://schemas.microsoft.com/office/powerpoint/2012/main" userId="822838c6ce9b19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9D0101"/>
    <a:srgbClr val="E00F1A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1074" y="12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2BB405-1534-4333-8AE7-BC60F43ED8C5}" type="doc">
      <dgm:prSet loTypeId="urn:microsoft.com/office/officeart/2005/8/layout/hList6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pPr latinLnBrk="1"/>
          <a:endParaRPr lang="ko-KR" altLang="en-US"/>
        </a:p>
      </dgm:t>
    </dgm:pt>
    <dgm:pt modelId="{759055F5-2527-4B50-BFE8-90D309F73EDA}">
      <dgm:prSet phldrT="[텍스트]" custT="1"/>
      <dgm:spPr>
        <a:solidFill>
          <a:srgbClr val="808080"/>
        </a:solidFill>
      </dgm:spPr>
      <dgm:t>
        <a:bodyPr/>
        <a:lstStyle/>
        <a:p>
          <a:pPr latinLnBrk="1"/>
          <a:r>
            <a:rPr lang="en-US" altLang="ko-KR" sz="2000" dirty="0" smtClean="0">
              <a:latin typeface="나눔명조" panose="02020603020101020101" charset="-127"/>
              <a:ea typeface="나눔명조" panose="02020603020101020101" charset="-127"/>
            </a:rPr>
            <a:t>Step1</a:t>
          </a:r>
          <a:endParaRPr lang="ko-KR" altLang="en-US" sz="20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A19F2D5C-409E-463D-9D89-60E61BA93F9F}" type="parTrans" cxnId="{F4D3B152-043B-4156-B39B-24D0E34BFAC7}">
      <dgm:prSet/>
      <dgm:spPr/>
      <dgm:t>
        <a:bodyPr/>
        <a:lstStyle/>
        <a:p>
          <a:pPr latinLnBrk="1"/>
          <a:endParaRPr lang="ko-KR" altLang="en-US"/>
        </a:p>
      </dgm:t>
    </dgm:pt>
    <dgm:pt modelId="{7494E669-4B00-4402-855C-964D47876348}" type="sibTrans" cxnId="{F4D3B152-043B-4156-B39B-24D0E34BFAC7}">
      <dgm:prSet/>
      <dgm:spPr/>
      <dgm:t>
        <a:bodyPr/>
        <a:lstStyle/>
        <a:p>
          <a:pPr latinLnBrk="1"/>
          <a:endParaRPr lang="ko-KR" altLang="en-US"/>
        </a:p>
      </dgm:t>
    </dgm:pt>
    <dgm:pt modelId="{56342350-9DDA-4815-B241-ABE088C4DD33}">
      <dgm:prSet phldrT="[텍스트]" custT="1"/>
      <dgm:spPr>
        <a:solidFill>
          <a:srgbClr val="808080"/>
        </a:solidFill>
      </dgm:spPr>
      <dgm:t>
        <a:bodyPr/>
        <a:lstStyle/>
        <a:p>
          <a:pPr latinLnBrk="1"/>
          <a:r>
            <a:rPr lang="ko-KR" altLang="en-US" sz="1200" dirty="0" smtClean="0">
              <a:latin typeface="나눔명조" panose="02020603020101020101" charset="-127"/>
              <a:ea typeface="나눔명조" panose="02020603020101020101" charset="-127"/>
            </a:rPr>
            <a:t>형태소분석기 종류 </a:t>
          </a:r>
          <a:r>
            <a:rPr lang="en-US" altLang="ko-KR" sz="1200" dirty="0" smtClean="0">
              <a:latin typeface="나눔명조" panose="02020603020101020101" charset="-127"/>
              <a:ea typeface="나눔명조" panose="02020603020101020101" charset="-127"/>
            </a:rPr>
            <a:t>&amp; </a:t>
          </a:r>
          <a:r>
            <a:rPr lang="ko-KR" altLang="en-US" sz="1200" dirty="0" smtClean="0">
              <a:latin typeface="나눔명조" panose="02020603020101020101" charset="-127"/>
              <a:ea typeface="나눔명조" panose="02020603020101020101" charset="-127"/>
            </a:rPr>
            <a:t>선택</a:t>
          </a:r>
          <a:endParaRPr lang="ko-KR" altLang="en-US" sz="12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BBEE49BC-BD92-4A10-8066-D38BE631CC87}" type="parTrans" cxnId="{665628F4-4A93-49E0-AB8D-8789458CB895}">
      <dgm:prSet/>
      <dgm:spPr/>
      <dgm:t>
        <a:bodyPr/>
        <a:lstStyle/>
        <a:p>
          <a:pPr latinLnBrk="1"/>
          <a:endParaRPr lang="ko-KR" altLang="en-US"/>
        </a:p>
      </dgm:t>
    </dgm:pt>
    <dgm:pt modelId="{9E15AE78-B373-449E-AC2F-5E4DAE58E021}" type="sibTrans" cxnId="{665628F4-4A93-49E0-AB8D-8789458CB895}">
      <dgm:prSet/>
      <dgm:spPr/>
      <dgm:t>
        <a:bodyPr/>
        <a:lstStyle/>
        <a:p>
          <a:pPr latinLnBrk="1"/>
          <a:endParaRPr lang="ko-KR" altLang="en-US"/>
        </a:p>
      </dgm:t>
    </dgm:pt>
    <dgm:pt modelId="{6C6EAE9D-AD65-4DC6-ABEC-BAB69032C1B5}">
      <dgm:prSet phldrT="[텍스트]" custT="1"/>
      <dgm:spPr>
        <a:solidFill>
          <a:srgbClr val="9D0101"/>
        </a:solidFill>
      </dgm:spPr>
      <dgm:t>
        <a:bodyPr/>
        <a:lstStyle/>
        <a:p>
          <a:pPr latinLnBrk="1"/>
          <a:r>
            <a:rPr lang="en-US" altLang="ko-KR" sz="2000" dirty="0" smtClean="0">
              <a:latin typeface="나눔명조" panose="02020603020101020101" charset="-127"/>
              <a:ea typeface="나눔명조" panose="02020603020101020101" charset="-127"/>
            </a:rPr>
            <a:t>Step2</a:t>
          </a:r>
          <a:endParaRPr lang="ko-KR" altLang="en-US" sz="20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7B03928E-CFCC-4F48-9FDD-1C5493A48EFE}" type="parTrans" cxnId="{31F2A975-B1C8-4C52-8CA5-1AF3B530512E}">
      <dgm:prSet/>
      <dgm:spPr/>
      <dgm:t>
        <a:bodyPr/>
        <a:lstStyle/>
        <a:p>
          <a:pPr latinLnBrk="1"/>
          <a:endParaRPr lang="ko-KR" altLang="en-US"/>
        </a:p>
      </dgm:t>
    </dgm:pt>
    <dgm:pt modelId="{1A4AB7A7-5468-466A-81ED-619EFA84EAB2}" type="sibTrans" cxnId="{31F2A975-B1C8-4C52-8CA5-1AF3B530512E}">
      <dgm:prSet/>
      <dgm:spPr/>
      <dgm:t>
        <a:bodyPr/>
        <a:lstStyle/>
        <a:p>
          <a:pPr latinLnBrk="1"/>
          <a:endParaRPr lang="ko-KR" altLang="en-US"/>
        </a:p>
      </dgm:t>
    </dgm:pt>
    <dgm:pt modelId="{AB5D359A-BDFD-4FEC-AB31-BB6696A6E23D}">
      <dgm:prSet phldrT="[텍스트]" custT="1"/>
      <dgm:spPr>
        <a:solidFill>
          <a:srgbClr val="9D0101"/>
        </a:solidFill>
      </dgm:spPr>
      <dgm:t>
        <a:bodyPr/>
        <a:lstStyle/>
        <a:p>
          <a:pPr latinLnBrk="1"/>
          <a:r>
            <a:rPr lang="ko-KR" altLang="en-US" sz="1200" dirty="0" smtClean="0">
              <a:latin typeface="나눔명조" panose="02020603020101020101" charset="-127"/>
              <a:ea typeface="나눔명조" panose="02020603020101020101" charset="-127"/>
            </a:rPr>
            <a:t>분석 과정</a:t>
          </a:r>
          <a:endParaRPr lang="ko-KR" altLang="en-US" sz="12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1476B233-E723-41A5-AAE6-CDEAAFB6EAD4}" type="parTrans" cxnId="{093EBED7-EDE7-4E8A-8E66-773C38ABAC04}">
      <dgm:prSet/>
      <dgm:spPr/>
      <dgm:t>
        <a:bodyPr/>
        <a:lstStyle/>
        <a:p>
          <a:pPr latinLnBrk="1"/>
          <a:endParaRPr lang="ko-KR" altLang="en-US"/>
        </a:p>
      </dgm:t>
    </dgm:pt>
    <dgm:pt modelId="{16013A59-6D38-4BC5-AD56-79E217A38821}" type="sibTrans" cxnId="{093EBED7-EDE7-4E8A-8E66-773C38ABAC04}">
      <dgm:prSet/>
      <dgm:spPr/>
      <dgm:t>
        <a:bodyPr/>
        <a:lstStyle/>
        <a:p>
          <a:pPr latinLnBrk="1"/>
          <a:endParaRPr lang="ko-KR" altLang="en-US"/>
        </a:p>
      </dgm:t>
    </dgm:pt>
    <dgm:pt modelId="{C5B35E2A-6941-4951-97FA-C1A83300ADA9}">
      <dgm:prSet phldrT="[텍스트]" custT="1"/>
      <dgm:spPr>
        <a:solidFill>
          <a:srgbClr val="E00F1A"/>
        </a:solidFill>
      </dgm:spPr>
      <dgm:t>
        <a:bodyPr/>
        <a:lstStyle/>
        <a:p>
          <a:pPr latinLnBrk="1"/>
          <a:r>
            <a:rPr lang="en-US" altLang="ko-KR" sz="2000" dirty="0" smtClean="0">
              <a:latin typeface="나눔명조" panose="02020603020101020101" charset="-127"/>
              <a:ea typeface="나눔명조" panose="02020603020101020101" charset="-127"/>
            </a:rPr>
            <a:t>Step3</a:t>
          </a:r>
          <a:endParaRPr lang="ko-KR" altLang="en-US" sz="20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5489453A-48E8-40CF-A48E-91BC4DDBEC63}" type="parTrans" cxnId="{758FE252-015A-426D-AF3D-E74C3F2BF161}">
      <dgm:prSet/>
      <dgm:spPr/>
      <dgm:t>
        <a:bodyPr/>
        <a:lstStyle/>
        <a:p>
          <a:pPr latinLnBrk="1"/>
          <a:endParaRPr lang="ko-KR" altLang="en-US"/>
        </a:p>
      </dgm:t>
    </dgm:pt>
    <dgm:pt modelId="{F5E2C6A8-7E78-4A36-98FF-65D4182B7044}" type="sibTrans" cxnId="{758FE252-015A-426D-AF3D-E74C3F2BF161}">
      <dgm:prSet/>
      <dgm:spPr/>
      <dgm:t>
        <a:bodyPr/>
        <a:lstStyle/>
        <a:p>
          <a:pPr latinLnBrk="1"/>
          <a:endParaRPr lang="ko-KR" altLang="en-US"/>
        </a:p>
      </dgm:t>
    </dgm:pt>
    <dgm:pt modelId="{C7B712C9-98E5-40A8-AB19-627ED3645B9B}">
      <dgm:prSet phldrT="[텍스트]" custT="1"/>
      <dgm:spPr>
        <a:solidFill>
          <a:srgbClr val="E00F1A"/>
        </a:solidFill>
      </dgm:spPr>
      <dgm:t>
        <a:bodyPr/>
        <a:lstStyle/>
        <a:p>
          <a:pPr latinLnBrk="1"/>
          <a:r>
            <a:rPr lang="ko-KR" altLang="en-US" sz="1200" dirty="0" smtClean="0">
              <a:latin typeface="나눔명조" panose="02020603020101020101" charset="-127"/>
              <a:ea typeface="나눔명조" panose="02020603020101020101" charset="-127"/>
            </a:rPr>
            <a:t>분석 결과</a:t>
          </a:r>
          <a:endParaRPr lang="ko-KR" altLang="en-US" sz="1200" dirty="0">
            <a:latin typeface="나눔명조" panose="02020603020101020101" charset="-127"/>
            <a:ea typeface="나눔명조" panose="02020603020101020101" charset="-127"/>
          </a:endParaRPr>
        </a:p>
      </dgm:t>
    </dgm:pt>
    <dgm:pt modelId="{4BC78371-DA7D-432B-9DA7-CF87A0B6CE3D}" type="parTrans" cxnId="{6632A5EA-1552-4747-873C-4D3901E1D266}">
      <dgm:prSet/>
      <dgm:spPr/>
      <dgm:t>
        <a:bodyPr/>
        <a:lstStyle/>
        <a:p>
          <a:pPr latinLnBrk="1"/>
          <a:endParaRPr lang="ko-KR" altLang="en-US"/>
        </a:p>
      </dgm:t>
    </dgm:pt>
    <dgm:pt modelId="{980E41EA-4669-4CE9-83C8-638C3198634A}" type="sibTrans" cxnId="{6632A5EA-1552-4747-873C-4D3901E1D266}">
      <dgm:prSet/>
      <dgm:spPr/>
      <dgm:t>
        <a:bodyPr/>
        <a:lstStyle/>
        <a:p>
          <a:pPr latinLnBrk="1"/>
          <a:endParaRPr lang="ko-KR" altLang="en-US"/>
        </a:p>
      </dgm:t>
    </dgm:pt>
    <dgm:pt modelId="{1661E62E-6BBA-4C74-A421-0E514286E236}" type="pres">
      <dgm:prSet presAssocID="{E72BB405-1534-4333-8AE7-BC60F43ED8C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4F8533-84FD-4BBE-A670-DD07AB546F88}" type="pres">
      <dgm:prSet presAssocID="{759055F5-2527-4B50-BFE8-90D309F73ED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78794D-437C-4B73-B068-493C2F3417CE}" type="pres">
      <dgm:prSet presAssocID="{7494E669-4B00-4402-855C-964D47876348}" presName="sibTrans" presStyleCnt="0"/>
      <dgm:spPr/>
    </dgm:pt>
    <dgm:pt modelId="{B4B5232C-7F35-4CF2-9982-6549EC431A5D}" type="pres">
      <dgm:prSet presAssocID="{6C6EAE9D-AD65-4DC6-ABEC-BAB69032C1B5}" presName="node" presStyleLbl="node1" presStyleIdx="1" presStyleCnt="3" custLinFactNeighborX="36204" custLinFactNeighborY="2292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805377-A08C-49E1-810E-1BD0F3813990}" type="pres">
      <dgm:prSet presAssocID="{1A4AB7A7-5468-466A-81ED-619EFA84EAB2}" presName="sibTrans" presStyleCnt="0"/>
      <dgm:spPr/>
    </dgm:pt>
    <dgm:pt modelId="{0BEA1B04-1277-4718-81DD-B6F4711FE1EF}" type="pres">
      <dgm:prSet presAssocID="{C5B35E2A-6941-4951-97FA-C1A83300ADA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7259617-9886-49DB-B058-23B3EE867BD1}" type="presOf" srcId="{E72BB405-1534-4333-8AE7-BC60F43ED8C5}" destId="{1661E62E-6BBA-4C74-A421-0E514286E236}" srcOrd="0" destOrd="0" presId="urn:microsoft.com/office/officeart/2005/8/layout/hList6"/>
    <dgm:cxn modelId="{3934D069-1661-4848-B896-3F3B46F3B321}" type="presOf" srcId="{AB5D359A-BDFD-4FEC-AB31-BB6696A6E23D}" destId="{B4B5232C-7F35-4CF2-9982-6549EC431A5D}" srcOrd="0" destOrd="1" presId="urn:microsoft.com/office/officeart/2005/8/layout/hList6"/>
    <dgm:cxn modelId="{31F2A975-B1C8-4C52-8CA5-1AF3B530512E}" srcId="{E72BB405-1534-4333-8AE7-BC60F43ED8C5}" destId="{6C6EAE9D-AD65-4DC6-ABEC-BAB69032C1B5}" srcOrd="1" destOrd="0" parTransId="{7B03928E-CFCC-4F48-9FDD-1C5493A48EFE}" sibTransId="{1A4AB7A7-5468-466A-81ED-619EFA84EAB2}"/>
    <dgm:cxn modelId="{093EBED7-EDE7-4E8A-8E66-773C38ABAC04}" srcId="{6C6EAE9D-AD65-4DC6-ABEC-BAB69032C1B5}" destId="{AB5D359A-BDFD-4FEC-AB31-BB6696A6E23D}" srcOrd="0" destOrd="0" parTransId="{1476B233-E723-41A5-AAE6-CDEAAFB6EAD4}" sibTransId="{16013A59-6D38-4BC5-AD56-79E217A38821}"/>
    <dgm:cxn modelId="{D1DFE788-646E-49E5-BD5B-2FE5F0665FAE}" type="presOf" srcId="{759055F5-2527-4B50-BFE8-90D309F73EDA}" destId="{9B4F8533-84FD-4BBE-A670-DD07AB546F88}" srcOrd="0" destOrd="0" presId="urn:microsoft.com/office/officeart/2005/8/layout/hList6"/>
    <dgm:cxn modelId="{6632A5EA-1552-4747-873C-4D3901E1D266}" srcId="{C5B35E2A-6941-4951-97FA-C1A83300ADA9}" destId="{C7B712C9-98E5-40A8-AB19-627ED3645B9B}" srcOrd="0" destOrd="0" parTransId="{4BC78371-DA7D-432B-9DA7-CF87A0B6CE3D}" sibTransId="{980E41EA-4669-4CE9-83C8-638C3198634A}"/>
    <dgm:cxn modelId="{E692DA2C-C589-45C0-8B33-5AF79AF9BF1D}" type="presOf" srcId="{C7B712C9-98E5-40A8-AB19-627ED3645B9B}" destId="{0BEA1B04-1277-4718-81DD-B6F4711FE1EF}" srcOrd="0" destOrd="1" presId="urn:microsoft.com/office/officeart/2005/8/layout/hList6"/>
    <dgm:cxn modelId="{53740EDB-CD75-49D4-865E-8584F6CCCED3}" type="presOf" srcId="{56342350-9DDA-4815-B241-ABE088C4DD33}" destId="{9B4F8533-84FD-4BBE-A670-DD07AB546F88}" srcOrd="0" destOrd="1" presId="urn:microsoft.com/office/officeart/2005/8/layout/hList6"/>
    <dgm:cxn modelId="{665628F4-4A93-49E0-AB8D-8789458CB895}" srcId="{759055F5-2527-4B50-BFE8-90D309F73EDA}" destId="{56342350-9DDA-4815-B241-ABE088C4DD33}" srcOrd="0" destOrd="0" parTransId="{BBEE49BC-BD92-4A10-8066-D38BE631CC87}" sibTransId="{9E15AE78-B373-449E-AC2F-5E4DAE58E021}"/>
    <dgm:cxn modelId="{4E872541-93A3-402F-B84D-53E375B98429}" type="presOf" srcId="{6C6EAE9D-AD65-4DC6-ABEC-BAB69032C1B5}" destId="{B4B5232C-7F35-4CF2-9982-6549EC431A5D}" srcOrd="0" destOrd="0" presId="urn:microsoft.com/office/officeart/2005/8/layout/hList6"/>
    <dgm:cxn modelId="{F4D3B152-043B-4156-B39B-24D0E34BFAC7}" srcId="{E72BB405-1534-4333-8AE7-BC60F43ED8C5}" destId="{759055F5-2527-4B50-BFE8-90D309F73EDA}" srcOrd="0" destOrd="0" parTransId="{A19F2D5C-409E-463D-9D89-60E61BA93F9F}" sibTransId="{7494E669-4B00-4402-855C-964D47876348}"/>
    <dgm:cxn modelId="{8EC99ED7-6992-4930-93BD-367A0F5C7886}" type="presOf" srcId="{C5B35E2A-6941-4951-97FA-C1A83300ADA9}" destId="{0BEA1B04-1277-4718-81DD-B6F4711FE1EF}" srcOrd="0" destOrd="0" presId="urn:microsoft.com/office/officeart/2005/8/layout/hList6"/>
    <dgm:cxn modelId="{758FE252-015A-426D-AF3D-E74C3F2BF161}" srcId="{E72BB405-1534-4333-8AE7-BC60F43ED8C5}" destId="{C5B35E2A-6941-4951-97FA-C1A83300ADA9}" srcOrd="2" destOrd="0" parTransId="{5489453A-48E8-40CF-A48E-91BC4DDBEC63}" sibTransId="{F5E2C6A8-7E78-4A36-98FF-65D4182B7044}"/>
    <dgm:cxn modelId="{01B3C4F2-190D-4781-9E8D-B4FE2C9A738C}" type="presParOf" srcId="{1661E62E-6BBA-4C74-A421-0E514286E236}" destId="{9B4F8533-84FD-4BBE-A670-DD07AB546F88}" srcOrd="0" destOrd="0" presId="urn:microsoft.com/office/officeart/2005/8/layout/hList6"/>
    <dgm:cxn modelId="{87F97849-8A65-450D-B639-3F651EBB26FE}" type="presParOf" srcId="{1661E62E-6BBA-4C74-A421-0E514286E236}" destId="{7F78794D-437C-4B73-B068-493C2F3417CE}" srcOrd="1" destOrd="0" presId="urn:microsoft.com/office/officeart/2005/8/layout/hList6"/>
    <dgm:cxn modelId="{B2EEC19E-0199-47F4-A8EC-0F0F392C13F5}" type="presParOf" srcId="{1661E62E-6BBA-4C74-A421-0E514286E236}" destId="{B4B5232C-7F35-4CF2-9982-6549EC431A5D}" srcOrd="2" destOrd="0" presId="urn:microsoft.com/office/officeart/2005/8/layout/hList6"/>
    <dgm:cxn modelId="{4EA95876-45E2-4F06-A012-EA4632DAB12E}" type="presParOf" srcId="{1661E62E-6BBA-4C74-A421-0E514286E236}" destId="{C1805377-A08C-49E1-810E-1BD0F3813990}" srcOrd="3" destOrd="0" presId="urn:microsoft.com/office/officeart/2005/8/layout/hList6"/>
    <dgm:cxn modelId="{BA1743D1-9641-4241-8B7D-C49766EA4D2B}" type="presParOf" srcId="{1661E62E-6BBA-4C74-A421-0E514286E236}" destId="{0BEA1B04-1277-4718-81DD-B6F4711FE1E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F8533-84FD-4BBE-A670-DD07AB546F88}">
      <dsp:nvSpPr>
        <dsp:cNvPr id="0" name=""/>
        <dsp:cNvSpPr/>
      </dsp:nvSpPr>
      <dsp:spPr>
        <a:xfrm rot="16200000">
          <a:off x="-239649" y="240578"/>
          <a:ext cx="2896096" cy="2414939"/>
        </a:xfrm>
        <a:prstGeom prst="flowChartManualOperation">
          <a:avLst/>
        </a:prstGeom>
        <a:solidFill>
          <a:srgbClr val="8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명조" panose="02020603020101020101" charset="-127"/>
              <a:ea typeface="나눔명조" panose="02020603020101020101" charset="-127"/>
            </a:rPr>
            <a:t>Step1</a:t>
          </a:r>
          <a:endParaRPr lang="ko-KR" altLang="en-US" sz="2000" kern="1200" dirty="0">
            <a:latin typeface="나눔명조" panose="02020603020101020101" charset="-127"/>
            <a:ea typeface="나눔명조" panose="02020603020101020101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나눔명조" panose="02020603020101020101" charset="-127"/>
              <a:ea typeface="나눔명조" panose="02020603020101020101" charset="-127"/>
            </a:rPr>
            <a:t>형태소분석기 종류 </a:t>
          </a:r>
          <a:r>
            <a:rPr lang="en-US" altLang="ko-KR" sz="1200" kern="1200" dirty="0" smtClean="0">
              <a:latin typeface="나눔명조" panose="02020603020101020101" charset="-127"/>
              <a:ea typeface="나눔명조" panose="02020603020101020101" charset="-127"/>
            </a:rPr>
            <a:t>&amp; </a:t>
          </a:r>
          <a:r>
            <a:rPr lang="ko-KR" altLang="en-US" sz="1200" kern="1200" dirty="0" smtClean="0">
              <a:latin typeface="나눔명조" panose="02020603020101020101" charset="-127"/>
              <a:ea typeface="나눔명조" panose="02020603020101020101" charset="-127"/>
            </a:rPr>
            <a:t>선택</a:t>
          </a:r>
          <a:endParaRPr lang="ko-KR" altLang="en-US" sz="1200" kern="1200" dirty="0">
            <a:latin typeface="나눔명조" panose="02020603020101020101" charset="-127"/>
            <a:ea typeface="나눔명조" panose="02020603020101020101" charset="-127"/>
          </a:endParaRPr>
        </a:p>
      </dsp:txBody>
      <dsp:txXfrm rot="5400000">
        <a:off x="930" y="579218"/>
        <a:ext cx="2414939" cy="1737658"/>
      </dsp:txXfrm>
    </dsp:sp>
    <dsp:sp modelId="{B4B5232C-7F35-4CF2-9982-6549EC431A5D}">
      <dsp:nvSpPr>
        <dsp:cNvPr id="0" name=""/>
        <dsp:cNvSpPr/>
      </dsp:nvSpPr>
      <dsp:spPr>
        <a:xfrm rot="16200000">
          <a:off x="2421982" y="240578"/>
          <a:ext cx="2896096" cy="2414939"/>
        </a:xfrm>
        <a:prstGeom prst="flowChartManualOperation">
          <a:avLst/>
        </a:prstGeom>
        <a:solidFill>
          <a:srgbClr val="9D01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명조" panose="02020603020101020101" charset="-127"/>
              <a:ea typeface="나눔명조" panose="02020603020101020101" charset="-127"/>
            </a:rPr>
            <a:t>Step2</a:t>
          </a:r>
          <a:endParaRPr lang="ko-KR" altLang="en-US" sz="2000" kern="1200" dirty="0">
            <a:latin typeface="나눔명조" panose="02020603020101020101" charset="-127"/>
            <a:ea typeface="나눔명조" panose="02020603020101020101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나눔명조" panose="02020603020101020101" charset="-127"/>
              <a:ea typeface="나눔명조" panose="02020603020101020101" charset="-127"/>
            </a:rPr>
            <a:t>분석 과정</a:t>
          </a:r>
          <a:endParaRPr lang="ko-KR" altLang="en-US" sz="1200" kern="1200" dirty="0">
            <a:latin typeface="나눔명조" panose="02020603020101020101" charset="-127"/>
            <a:ea typeface="나눔명조" panose="02020603020101020101" charset="-127"/>
          </a:endParaRPr>
        </a:p>
      </dsp:txBody>
      <dsp:txXfrm rot="5400000">
        <a:off x="2662561" y="579218"/>
        <a:ext cx="2414939" cy="1737658"/>
      </dsp:txXfrm>
    </dsp:sp>
    <dsp:sp modelId="{0BEA1B04-1277-4718-81DD-B6F4711FE1EF}">
      <dsp:nvSpPr>
        <dsp:cNvPr id="0" name=""/>
        <dsp:cNvSpPr/>
      </dsp:nvSpPr>
      <dsp:spPr>
        <a:xfrm rot="16200000">
          <a:off x="4952469" y="240578"/>
          <a:ext cx="2896096" cy="2414939"/>
        </a:xfrm>
        <a:prstGeom prst="flowChartManualOperation">
          <a:avLst/>
        </a:prstGeom>
        <a:solidFill>
          <a:srgbClr val="E00F1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명조" panose="02020603020101020101" charset="-127"/>
              <a:ea typeface="나눔명조" panose="02020603020101020101" charset="-127"/>
            </a:rPr>
            <a:t>Step3</a:t>
          </a:r>
          <a:endParaRPr lang="ko-KR" altLang="en-US" sz="2000" kern="1200" dirty="0">
            <a:latin typeface="나눔명조" panose="02020603020101020101" charset="-127"/>
            <a:ea typeface="나눔명조" panose="02020603020101020101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200" kern="1200" dirty="0" smtClean="0">
              <a:latin typeface="나눔명조" panose="02020603020101020101" charset="-127"/>
              <a:ea typeface="나눔명조" panose="02020603020101020101" charset="-127"/>
            </a:rPr>
            <a:t>분석 결과</a:t>
          </a:r>
          <a:endParaRPr lang="ko-KR" altLang="en-US" sz="1200" kern="1200" dirty="0">
            <a:latin typeface="나눔명조" panose="02020603020101020101" charset="-127"/>
            <a:ea typeface="나눔명조" panose="02020603020101020101" charset="-127"/>
          </a:endParaRPr>
        </a:p>
      </dsp:txBody>
      <dsp:txXfrm rot="5400000">
        <a:off x="5193048" y="579218"/>
        <a:ext cx="2414939" cy="1737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B7B6E-4711-456D-891A-73A1334D8B07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343EB-E7BC-4391-BC12-5ED41A351A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F105-046A-4C94-82DC-B0F3E731B52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7F105-046A-4C94-82DC-B0F3E731B52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FC68E-DC08-4AD5-8786-E3BA1806A8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ostream.tistory.com/14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03015" y="3217540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최연식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95736" y="1925014"/>
            <a:ext cx="4752528" cy="8604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1800027"/>
            <a:ext cx="5184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spc="-150" dirty="0" smtClean="0">
              <a:latin typeface="나눔명조" panose="02020603020101020101" charset="-127"/>
              <a:ea typeface="나눔명조" panose="02020603020101020101" charset="-127"/>
            </a:endParaRPr>
          </a:p>
          <a:p>
            <a:pPr algn="ctr"/>
            <a:r>
              <a:rPr lang="ko-KR" altLang="en-US" sz="2400" spc="-150" dirty="0" smtClean="0">
                <a:latin typeface="나눔명조" panose="02020603020101020101" charset="-127"/>
                <a:ea typeface="나눔명조" panose="02020603020101020101" charset="-127"/>
              </a:rPr>
              <a:t>형태소분석기를 이용한 </a:t>
            </a:r>
            <a:r>
              <a:rPr lang="ko-KR" altLang="en-US" sz="2400" spc="-150" dirty="0" err="1" smtClean="0">
                <a:latin typeface="나눔명조" panose="02020603020101020101" charset="-127"/>
                <a:ea typeface="나눔명조" panose="02020603020101020101" charset="-127"/>
              </a:rPr>
              <a:t>사전구축</a:t>
            </a:r>
            <a:endParaRPr lang="ko-KR" altLang="en-US" sz="2400" spc="-150" dirty="0" smtClean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1760" y="2929508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rgbClr val="C00000"/>
                </a:solidFill>
                <a:latin typeface="나눔명조" panose="02020603020101020101" charset="-127"/>
                <a:ea typeface="나눔명조" panose="02020603020101020101" charset="-127"/>
              </a:rPr>
              <a:t>MeCab</a:t>
            </a:r>
            <a:r>
              <a:rPr lang="en-US" altLang="ko-KR" sz="1400" dirty="0" smtClean="0">
                <a:solidFill>
                  <a:srgbClr val="C00000"/>
                </a:solidFill>
                <a:latin typeface="나눔명조" panose="02020603020101020101" charset="-127"/>
                <a:ea typeface="나눔명조" panose="02020603020101020101" charset="-127"/>
              </a:rPr>
              <a:t> </a:t>
            </a:r>
            <a:r>
              <a:rPr lang="en-US" altLang="ko-KR" sz="1400" dirty="0" err="1" smtClean="0">
                <a:solidFill>
                  <a:srgbClr val="C00000"/>
                </a:solidFill>
                <a:latin typeface="나눔명조" panose="02020603020101020101" charset="-127"/>
                <a:ea typeface="나눔명조" panose="02020603020101020101" charset="-127"/>
              </a:rPr>
              <a:t>Komoran</a:t>
            </a:r>
            <a:endParaRPr lang="ko-KR" altLang="en-US" sz="1400" dirty="0">
              <a:solidFill>
                <a:srgbClr val="C00000"/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736634680"/>
              </p:ext>
            </p:extLst>
          </p:nvPr>
        </p:nvGraphicFramePr>
        <p:xfrm>
          <a:off x="959394" y="1417340"/>
          <a:ext cx="7608916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28766" y="3161308"/>
            <a:ext cx="2304256" cy="430887"/>
          </a:xfrm>
          <a:prstGeom prst="rect">
            <a:avLst/>
          </a:prstGeom>
          <a:solidFill>
            <a:schemeClr val="bg1"/>
          </a:solidFill>
          <a:ln>
            <a:solidFill>
              <a:srgbClr val="808080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1100" dirty="0" smtClean="0">
                <a:latin typeface="나눔명조" panose="02020603020101020101" charset="-127"/>
                <a:ea typeface="나눔명조" panose="02020603020101020101" charset="-127"/>
              </a:rPr>
              <a:t>분석 시간 </a:t>
            </a:r>
            <a:r>
              <a:rPr lang="en-US" altLang="ko-KR" sz="1100" dirty="0" smtClean="0">
                <a:latin typeface="나눔명조" panose="02020603020101020101" charset="-127"/>
                <a:ea typeface="나눔명조" panose="02020603020101020101" charset="-127"/>
              </a:rPr>
              <a:t>&amp; </a:t>
            </a:r>
            <a:r>
              <a:rPr lang="ko-KR" altLang="en-US" sz="1100" dirty="0" smtClean="0">
                <a:latin typeface="나눔명조" panose="02020603020101020101" charset="-127"/>
                <a:ea typeface="나눔명조" panose="02020603020101020101" charset="-127"/>
              </a:rPr>
              <a:t>성능 비교</a:t>
            </a:r>
            <a:endParaRPr lang="en-US" altLang="ko-KR" sz="1100" dirty="0" smtClean="0">
              <a:latin typeface="나눔명조" panose="02020603020101020101" charset="-127"/>
              <a:ea typeface="나눔명조" panose="02020603020101020101" charset="-127"/>
            </a:endParaRPr>
          </a:p>
          <a:p>
            <a:pPr algn="ctr"/>
            <a:r>
              <a:rPr lang="en-US" altLang="ko-KR" sz="1100" dirty="0" err="1">
                <a:latin typeface="나눔명조" panose="02020603020101020101" charset="-127"/>
                <a:ea typeface="나눔명조" panose="02020603020101020101" charset="-127"/>
              </a:rPr>
              <a:t>Mecab</a:t>
            </a:r>
            <a:r>
              <a:rPr lang="en-US" altLang="ko-KR" sz="1100" dirty="0">
                <a:latin typeface="나눔명조" panose="02020603020101020101" charset="-127"/>
                <a:ea typeface="나눔명조" panose="02020603020101020101" charset="-127"/>
              </a:rPr>
              <a:t>, </a:t>
            </a:r>
            <a:r>
              <a:rPr lang="en-US" altLang="ko-KR" sz="1100" dirty="0" err="1" smtClean="0">
                <a:latin typeface="나눔명조" panose="02020603020101020101" charset="-127"/>
                <a:ea typeface="나눔명조" panose="02020603020101020101" charset="-127"/>
              </a:rPr>
              <a:t>Komoran</a:t>
            </a:r>
            <a:endParaRPr lang="ko-KR" altLang="en-US" sz="110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9912" y="3161308"/>
            <a:ext cx="2304256" cy="261610"/>
          </a:xfrm>
          <a:prstGeom prst="rect">
            <a:avLst/>
          </a:prstGeom>
          <a:solidFill>
            <a:schemeClr val="bg1"/>
          </a:solidFill>
          <a:ln>
            <a:solidFill>
              <a:srgbClr val="9D010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100" dirty="0" err="1" smtClean="0">
                <a:latin typeface="나눔명조" panose="02020603020101020101" charset="-127"/>
                <a:ea typeface="나눔명조" panose="02020603020101020101" charset="-127"/>
              </a:rPr>
              <a:t>Jupyter</a:t>
            </a:r>
            <a:r>
              <a:rPr lang="en-US" altLang="ko-KR" sz="1100" dirty="0" smtClean="0">
                <a:latin typeface="나눔명조" panose="02020603020101020101" charset="-127"/>
                <a:ea typeface="나눔명조" panose="02020603020101020101" charset="-127"/>
              </a:rPr>
              <a:t> notebook</a:t>
            </a:r>
            <a:endParaRPr lang="ko-KR" altLang="en-US" sz="110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256" y="3161308"/>
            <a:ext cx="1872208" cy="261610"/>
          </a:xfrm>
          <a:prstGeom prst="rect">
            <a:avLst/>
          </a:prstGeom>
          <a:solidFill>
            <a:schemeClr val="bg1"/>
          </a:solidFill>
          <a:ln>
            <a:solidFill>
              <a:srgbClr val="E00F1A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100" dirty="0" smtClean="0">
                <a:latin typeface="나눔명조" panose="02020603020101020101" charset="-127"/>
                <a:ea typeface="나눔명조" panose="02020603020101020101" charset="-127"/>
              </a:rPr>
              <a:t>Corpus.txt</a:t>
            </a:r>
            <a:endParaRPr lang="ko-KR" altLang="en-US" sz="110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형태소분석기를 이용한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사전구축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72441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latin typeface="나눔명조" panose="02020603020101020101" charset="-127"/>
                <a:ea typeface="나눔명조" panose="02020603020101020101" charset="-127"/>
              </a:rPr>
              <a:t>INDEX</a:t>
            </a:r>
            <a:endParaRPr lang="ko-KR" altLang="en-US" spc="-15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5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Step1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7244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latin typeface="나눔명조" panose="02020603020101020101" charset="-127"/>
                <a:ea typeface="나눔명조" panose="02020603020101020101" charset="-127"/>
              </a:rPr>
              <a:t>형태소분석기 종류</a:t>
            </a:r>
            <a:r>
              <a:rPr lang="en-US" altLang="ko-KR" dirty="0">
                <a:latin typeface="나눔명조" panose="02020603020101020101" charset="-127"/>
                <a:ea typeface="나눔명조" panose="02020603020101020101" charset="-127"/>
              </a:rPr>
              <a:t> </a:t>
            </a:r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&amp; </a:t>
            </a:r>
            <a:r>
              <a:rPr lang="ko-KR" altLang="en-US" dirty="0" smtClean="0">
                <a:latin typeface="나눔명조" panose="02020603020101020101" charset="-127"/>
                <a:ea typeface="나눔명조" panose="02020603020101020101" charset="-127"/>
              </a:rPr>
              <a:t>선택</a:t>
            </a:r>
            <a:endParaRPr lang="ko-KR" altLang="en-US" spc="-15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5908" y="5377780"/>
            <a:ext cx="220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hlinkClick r:id="rId2"/>
              </a:rPr>
              <a:t>https://iostream.tistory.com/144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23527" y="-165068"/>
            <a:ext cx="6399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338210" y="-342076"/>
            <a:ext cx="5624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pic>
        <p:nvPicPr>
          <p:cNvPr id="2050" name="Picture 2" descr="https://t1.daumcdn.net/cfile/tistory/995F3A3A5C0D3B81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" y="1072687"/>
            <a:ext cx="4741787" cy="395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291" y="1494990"/>
            <a:ext cx="3581093" cy="230425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91499" y="4873724"/>
            <a:ext cx="6621855" cy="369332"/>
          </a:xfrm>
          <a:prstGeom prst="rect">
            <a:avLst/>
          </a:prstGeom>
          <a:noFill/>
          <a:ln w="28575">
            <a:solidFill>
              <a:srgbClr val="9D010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명조" panose="02020603020101020101" charset="-127"/>
                <a:ea typeface="나눔명조" panose="02020603020101020101" charset="-127"/>
              </a:rPr>
              <a:t>분석시간</a:t>
            </a:r>
            <a:r>
              <a:rPr lang="ko-KR" altLang="en-US" dirty="0" smtClean="0">
                <a:latin typeface="나눔명조" panose="02020603020101020101" charset="-127"/>
                <a:ea typeface="나눔명조" panose="02020603020101020101" charset="-127"/>
              </a:rPr>
              <a:t>   </a:t>
            </a:r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:   </a:t>
            </a:r>
            <a:r>
              <a:rPr lang="en-US" altLang="ko-KR" dirty="0" err="1" smtClean="0">
                <a:latin typeface="나눔명조" panose="02020603020101020101" charset="-127"/>
                <a:ea typeface="나눔명조" panose="02020603020101020101" charset="-127"/>
              </a:rPr>
              <a:t>Hannanum</a:t>
            </a:r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 &gt; </a:t>
            </a:r>
            <a:r>
              <a:rPr lang="en-US" altLang="ko-KR" dirty="0" err="1" smtClean="0">
                <a:latin typeface="나눔명조" panose="02020603020101020101" charset="-127"/>
                <a:ea typeface="나눔명조" panose="02020603020101020101" charset="-127"/>
              </a:rPr>
              <a:t>Okt</a:t>
            </a:r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 &gt; </a:t>
            </a:r>
            <a:r>
              <a:rPr lang="en-US" altLang="ko-KR" dirty="0" err="1" smtClean="0">
                <a:latin typeface="나눔명조" panose="02020603020101020101" charset="-127"/>
                <a:ea typeface="나눔명조" panose="02020603020101020101" charset="-127"/>
              </a:rPr>
              <a:t>Komoran</a:t>
            </a:r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 &gt; </a:t>
            </a:r>
            <a:r>
              <a:rPr lang="en-US" altLang="ko-KR" dirty="0" err="1" smtClean="0">
                <a:latin typeface="나눔명조" panose="02020603020101020101" charset="-127"/>
                <a:ea typeface="나눔명조" panose="02020603020101020101" charset="-127"/>
              </a:rPr>
              <a:t>khaiii</a:t>
            </a:r>
            <a:r>
              <a:rPr lang="en-US" altLang="ko-KR" dirty="0" smtClean="0">
                <a:latin typeface="나눔명조" panose="02020603020101020101" charset="-127"/>
                <a:ea typeface="나눔명조" panose="02020603020101020101" charset="-127"/>
              </a:rPr>
              <a:t> &gt; </a:t>
            </a:r>
            <a:r>
              <a:rPr lang="en-US" altLang="ko-KR" dirty="0" err="1" smtClean="0">
                <a:latin typeface="나눔명조" panose="02020603020101020101" charset="-127"/>
                <a:ea typeface="나눔명조" panose="02020603020101020101" charset="-127"/>
              </a:rPr>
              <a:t>MeCab</a:t>
            </a:r>
            <a:endParaRPr lang="ko-KR" altLang="en-US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636" y="1970736"/>
            <a:ext cx="720080" cy="1867242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7104664" y="4924658"/>
            <a:ext cx="837596" cy="25922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083430" y="4930984"/>
            <a:ext cx="1013492" cy="25922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5796136" y="4027104"/>
            <a:ext cx="1571792" cy="293951"/>
          </a:xfrm>
          <a:prstGeom prst="wedgeRoundRectCallout">
            <a:avLst>
              <a:gd name="adj1" fmla="val 5325"/>
              <a:gd name="adj2" fmla="val 253157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명조" panose="02020603020101020101" charset="-127"/>
                <a:ea typeface="나눔명조" panose="02020603020101020101" charset="-127"/>
              </a:rPr>
              <a:t>Windows </a:t>
            </a:r>
            <a:r>
              <a:rPr lang="ko-KR" altLang="en-US" sz="1400" dirty="0" smtClean="0">
                <a:solidFill>
                  <a:schemeClr val="tx1"/>
                </a:solidFill>
                <a:latin typeface="나눔명조" panose="02020603020101020101" charset="-127"/>
                <a:ea typeface="나눔명조" panose="02020603020101020101" charset="-127"/>
              </a:rPr>
              <a:t>지원 </a:t>
            </a:r>
            <a:r>
              <a:rPr lang="en-US" altLang="ko-KR" sz="1400" dirty="0" smtClean="0">
                <a:solidFill>
                  <a:schemeClr val="tx1"/>
                </a:solidFill>
                <a:latin typeface="나눔명조" panose="02020603020101020101" charset="-127"/>
                <a:ea typeface="나눔명조" panose="02020603020101020101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7485502" y="4003250"/>
            <a:ext cx="1623002" cy="545572"/>
          </a:xfrm>
          <a:prstGeom prst="wedgeRoundRectCallout">
            <a:avLst>
              <a:gd name="adj1" fmla="val -43759"/>
              <a:gd name="adj2" fmla="val 118176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명조" panose="02020603020101020101" charset="-127"/>
                <a:ea typeface="나눔명조" panose="02020603020101020101" charset="-127"/>
              </a:rPr>
              <a:t>Windows </a:t>
            </a:r>
            <a:r>
              <a:rPr lang="ko-KR" altLang="en-US" sz="1400" dirty="0" smtClean="0">
                <a:solidFill>
                  <a:schemeClr val="tx1"/>
                </a:solidFill>
                <a:latin typeface="나눔명조" panose="02020603020101020101" charset="-127"/>
                <a:ea typeface="나눔명조" panose="02020603020101020101" charset="-127"/>
              </a:rPr>
              <a:t>지원 </a:t>
            </a:r>
            <a:r>
              <a:rPr lang="en-US" altLang="ko-KR" sz="1400" dirty="0" smtClean="0">
                <a:solidFill>
                  <a:schemeClr val="tx1"/>
                </a:solidFill>
                <a:latin typeface="나눔명조" panose="02020603020101020101" charset="-127"/>
                <a:ea typeface="나눔명조" panose="02020603020101020101" charset="-127"/>
              </a:rPr>
              <a:t>X</a:t>
            </a:r>
          </a:p>
          <a:p>
            <a:pPr algn="ctr"/>
            <a:endParaRPr lang="en-US" altLang="ko-KR" sz="1400" dirty="0" smtClean="0">
              <a:solidFill>
                <a:schemeClr val="tx1"/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38848" y="4248419"/>
            <a:ext cx="138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Windows </a:t>
            </a:r>
            <a:r>
              <a:rPr lang="ko-KR" altLang="en-US" sz="14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가능</a:t>
            </a:r>
            <a:endParaRPr lang="ko-KR" altLang="en-US" sz="14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624100" y="4146270"/>
            <a:ext cx="133497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624100" y="4196156"/>
            <a:ext cx="133497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82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Step2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7244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latin typeface="나눔명조" panose="02020603020101020101" charset="-127"/>
                <a:ea typeface="나눔명조" panose="02020603020101020101" charset="-127"/>
              </a:rPr>
              <a:t>분석 과정</a:t>
            </a:r>
            <a:endParaRPr lang="ko-KR" altLang="en-US" spc="-15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5908" y="5377780"/>
            <a:ext cx="1306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Jupyter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 notebook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23527" y="-165068"/>
            <a:ext cx="6399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338210" y="-342076"/>
            <a:ext cx="5624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4" y="1445143"/>
            <a:ext cx="6200775" cy="3448050"/>
          </a:xfrm>
          <a:prstGeom prst="rect">
            <a:avLst/>
          </a:prstGeom>
        </p:spPr>
      </p:pic>
      <p:sp>
        <p:nvSpPr>
          <p:cNvPr id="2048" name="TextBox 2047"/>
          <p:cNvSpPr txBox="1"/>
          <p:nvPr/>
        </p:nvSpPr>
        <p:spPr>
          <a:xfrm>
            <a:off x="6876256" y="14893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2">
                    <a:lumMod val="10000"/>
                  </a:schemeClr>
                </a:solidFill>
              </a:rPr>
              <a:t>데이터 불러오기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76256" y="198411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변수 선택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76256" y="241616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>
                <a:solidFill>
                  <a:schemeClr val="bg2">
                    <a:lumMod val="10000"/>
                  </a:schemeClr>
                </a:solidFill>
              </a:rPr>
              <a:t>변수별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bg2">
                    <a:lumMod val="10000"/>
                  </a:schemeClr>
                </a:solidFill>
              </a:rPr>
              <a:t>요약값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 확인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76256" y="284820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2">
                    <a:lumMod val="10000"/>
                  </a:schemeClr>
                </a:solidFill>
              </a:rPr>
              <a:t>결측값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 제거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줄무늬가 있는 오른쪽 화살표 39"/>
          <p:cNvSpPr/>
          <p:nvPr/>
        </p:nvSpPr>
        <p:spPr>
          <a:xfrm>
            <a:off x="6304058" y="1566002"/>
            <a:ext cx="432048" cy="216024"/>
          </a:xfrm>
          <a:prstGeom prst="stripedRightArrow">
            <a:avLst/>
          </a:prstGeom>
          <a:solidFill>
            <a:srgbClr val="9D0101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줄무늬가 있는 오른쪽 화살표 40"/>
          <p:cNvSpPr/>
          <p:nvPr/>
        </p:nvSpPr>
        <p:spPr>
          <a:xfrm>
            <a:off x="6285444" y="2065412"/>
            <a:ext cx="432048" cy="216024"/>
          </a:xfrm>
          <a:prstGeom prst="stripedRightArrow">
            <a:avLst/>
          </a:prstGeom>
          <a:solidFill>
            <a:srgbClr val="9D0101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줄무늬가 있는 오른쪽 화살표 41"/>
          <p:cNvSpPr/>
          <p:nvPr/>
        </p:nvSpPr>
        <p:spPr>
          <a:xfrm>
            <a:off x="6300192" y="2497460"/>
            <a:ext cx="432048" cy="216024"/>
          </a:xfrm>
          <a:prstGeom prst="stripedRightArrow">
            <a:avLst/>
          </a:prstGeom>
          <a:solidFill>
            <a:srgbClr val="9D0101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줄무늬가 있는 오른쪽 화살표 42"/>
          <p:cNvSpPr/>
          <p:nvPr/>
        </p:nvSpPr>
        <p:spPr>
          <a:xfrm>
            <a:off x="6300192" y="2929508"/>
            <a:ext cx="432048" cy="216024"/>
          </a:xfrm>
          <a:prstGeom prst="stripedRightArrow">
            <a:avLst/>
          </a:prstGeom>
          <a:solidFill>
            <a:srgbClr val="9D0101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5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" grpId="0"/>
      <p:bldP spid="35" grpId="0"/>
      <p:bldP spid="38" grpId="0"/>
      <p:bldP spid="39" grpId="0"/>
      <p:bldP spid="40" grpId="0" animBg="1"/>
      <p:bldP spid="41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7380"/>
            <a:ext cx="6353175" cy="3190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Step2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7244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 smtClean="0">
                <a:latin typeface="나눔명조" panose="02020603020101020101" charset="-127"/>
                <a:ea typeface="나눔명조" panose="02020603020101020101" charset="-127"/>
              </a:rPr>
              <a:t>분석 과정</a:t>
            </a:r>
            <a:endParaRPr lang="ko-KR" altLang="en-US" spc="-15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5908" y="5377780"/>
            <a:ext cx="1306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Jupyter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 notebook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23527" y="-165068"/>
            <a:ext cx="6399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338210" y="-342076"/>
            <a:ext cx="5624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89721"/>
            <a:ext cx="2333625" cy="304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7934" y="1828590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B0F0"/>
                </a:solidFill>
              </a:rPr>
              <a:t>Konlpy.tag</a:t>
            </a:r>
            <a:r>
              <a:rPr lang="en-US" altLang="ko-KR" sz="1600" dirty="0">
                <a:solidFill>
                  <a:srgbClr val="00B0F0"/>
                </a:solidFill>
              </a:rPr>
              <a:t> </a:t>
            </a:r>
            <a:r>
              <a:rPr lang="ko-KR" altLang="en-US" sz="1600" dirty="0" smtClean="0">
                <a:solidFill>
                  <a:srgbClr val="00B0F0"/>
                </a:solidFill>
              </a:rPr>
              <a:t>내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Mecab</a:t>
            </a:r>
            <a:r>
              <a:rPr lang="en-US" altLang="ko-KR" sz="1600" dirty="0" smtClean="0">
                <a:solidFill>
                  <a:srgbClr val="00B0F0"/>
                </a:solidFill>
              </a:rPr>
              <a:t> </a:t>
            </a:r>
            <a:r>
              <a:rPr lang="ko-KR" altLang="en-US" sz="1600" dirty="0" smtClean="0">
                <a:solidFill>
                  <a:srgbClr val="00B0F0"/>
                </a:solidFill>
              </a:rPr>
              <a:t>모듈 불러오기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2292" y="2272144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B0F0"/>
                </a:solidFill>
              </a:rPr>
              <a:t>collections </a:t>
            </a:r>
            <a:r>
              <a:rPr lang="ko-KR" altLang="en-US" sz="1600" dirty="0" smtClean="0">
                <a:solidFill>
                  <a:srgbClr val="00B0F0"/>
                </a:solidFill>
              </a:rPr>
              <a:t>모듈 불러오기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2292" y="2704192"/>
            <a:ext cx="642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B0F0"/>
                </a:solidFill>
              </a:rPr>
              <a:t>Mecab</a:t>
            </a:r>
            <a:r>
              <a:rPr lang="en-US" altLang="ko-KR" sz="1600" dirty="0">
                <a:solidFill>
                  <a:srgbClr val="00B0F0"/>
                </a:solidFill>
              </a:rPr>
              <a:t> </a:t>
            </a:r>
            <a:r>
              <a:rPr lang="ko-KR" altLang="en-US" sz="1600" dirty="0" smtClean="0">
                <a:solidFill>
                  <a:srgbClr val="00B0F0"/>
                </a:solidFill>
              </a:rPr>
              <a:t>모듈 안의 </a:t>
            </a:r>
            <a:r>
              <a:rPr lang="ko-KR" altLang="en-US" sz="1600" dirty="0" err="1" smtClean="0">
                <a:solidFill>
                  <a:srgbClr val="00B0F0"/>
                </a:solidFill>
              </a:rPr>
              <a:t>하드코딩된</a:t>
            </a:r>
            <a:r>
              <a:rPr lang="ko-KR" altLang="en-US" sz="1600" dirty="0" smtClean="0">
                <a:solidFill>
                  <a:srgbClr val="00B0F0"/>
                </a:solidFill>
              </a:rPr>
              <a:t> 경로를 나의 실제 경로로 변경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4226" y="3136240"/>
            <a:ext cx="642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B0F0"/>
                </a:solidFill>
              </a:rPr>
              <a:t>분석에 사용할 전체 데이터 셀을 하나의 문자열로 더함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4918" y="4000336"/>
            <a:ext cx="642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00B0F0"/>
                </a:solidFill>
              </a:rPr>
              <a:t>형태소분석</a:t>
            </a:r>
            <a:r>
              <a:rPr lang="ko-KR" altLang="en-US" sz="1600" dirty="0" smtClean="0">
                <a:solidFill>
                  <a:srgbClr val="00B0F0"/>
                </a:solidFill>
              </a:rPr>
              <a:t> 후</a:t>
            </a:r>
            <a:r>
              <a:rPr lang="en-US" altLang="ko-KR" sz="1600" dirty="0" smtClean="0">
                <a:solidFill>
                  <a:srgbClr val="00B0F0"/>
                </a:solidFill>
              </a:rPr>
              <a:t>, </a:t>
            </a:r>
            <a:r>
              <a:rPr lang="ko-KR" altLang="en-US" sz="1600" dirty="0" smtClean="0">
                <a:solidFill>
                  <a:srgbClr val="00B0F0"/>
                </a:solidFill>
              </a:rPr>
              <a:t>명사만 추출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4432384"/>
            <a:ext cx="6424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B0F0"/>
                </a:solidFill>
              </a:rPr>
              <a:t>명사 별 </a:t>
            </a:r>
            <a:r>
              <a:rPr lang="en-US" altLang="ko-KR" sz="1600" dirty="0" smtClean="0">
                <a:solidFill>
                  <a:srgbClr val="00B0F0"/>
                </a:solidFill>
              </a:rPr>
              <a:t>Count </a:t>
            </a:r>
            <a:r>
              <a:rPr lang="ko-KR" altLang="en-US" sz="1600" dirty="0" smtClean="0">
                <a:solidFill>
                  <a:srgbClr val="00B0F0"/>
                </a:solidFill>
              </a:rPr>
              <a:t>후</a:t>
            </a:r>
            <a:r>
              <a:rPr lang="en-US" altLang="ko-KR" sz="1600" dirty="0" smtClean="0">
                <a:solidFill>
                  <a:srgbClr val="00B0F0"/>
                </a:solidFill>
              </a:rPr>
              <a:t>, Count</a:t>
            </a:r>
            <a:r>
              <a:rPr lang="ko-KR" altLang="en-US" sz="1600" dirty="0" smtClean="0">
                <a:solidFill>
                  <a:srgbClr val="00B0F0"/>
                </a:solidFill>
              </a:rPr>
              <a:t>값을 기준으로 내림차순으로 정렬</a:t>
            </a:r>
            <a:endParaRPr lang="ko-KR" alt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3" grpId="0"/>
      <p:bldP spid="30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26501"/>
            <a:ext cx="475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Step3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72441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mtClean="0">
                <a:latin typeface="나눔명조" panose="02020603020101020101" charset="-127"/>
                <a:ea typeface="나눔명조" panose="02020603020101020101" charset="-127"/>
              </a:rPr>
              <a:t>분석 결과</a:t>
            </a:r>
            <a:endParaRPr lang="ko-KR" altLang="en-US" spc="-15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08520" y="553244"/>
            <a:ext cx="504056" cy="50405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5908" y="5377780"/>
            <a:ext cx="1306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smtClean="0">
                <a:solidFill>
                  <a:schemeClr val="bg1">
                    <a:lumMod val="50000"/>
                  </a:schemeClr>
                </a:solidFill>
                <a:latin typeface="나눔명조" panose="02020603020101020101" charset="-127"/>
                <a:ea typeface="나눔명조" panose="02020603020101020101" charset="-127"/>
              </a:rPr>
              <a:t>Corpus.txt</a:t>
            </a:r>
            <a:endParaRPr lang="en-US" altLang="ko-KR" sz="1000" b="1" dirty="0" smtClean="0">
              <a:solidFill>
                <a:schemeClr val="bg1">
                  <a:lumMod val="50000"/>
                </a:schemeClr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323527" y="-165068"/>
            <a:ext cx="6399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5338210" y="-342076"/>
            <a:ext cx="5624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27" y="1734455"/>
            <a:ext cx="2143125" cy="3581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734455"/>
            <a:ext cx="2152650" cy="3590925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915981" y="1079971"/>
            <a:ext cx="1351598" cy="399543"/>
            <a:chOff x="1957290" y="1983116"/>
            <a:chExt cx="1276045" cy="1276045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1957290" y="1983116"/>
              <a:ext cx="1276045" cy="12760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모서리가 둥근 직사각형 4"/>
            <p:cNvSpPr txBox="1"/>
            <p:nvPr/>
          </p:nvSpPr>
          <p:spPr>
            <a:xfrm>
              <a:off x="2066689" y="2045075"/>
              <a:ext cx="1098664" cy="11514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/>
              <a:r>
                <a:rPr lang="en-US" altLang="ko-KR" sz="2000" dirty="0" err="1" smtClean="0">
                  <a:latin typeface="나눔명조" panose="02020603020101020101" charset="-127"/>
                  <a:ea typeface="나눔명조" panose="02020603020101020101" charset="-127"/>
                </a:rPr>
                <a:t>MeCab</a:t>
              </a:r>
              <a:endParaRPr lang="ko-KR" altLang="en-US" sz="2000" dirty="0">
                <a:latin typeface="나눔명조" panose="02020603020101020101" charset="-127"/>
                <a:ea typeface="나눔명조" panose="02020603020101020101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864160" y="1099371"/>
            <a:ext cx="1584553" cy="399543"/>
            <a:chOff x="1944190" y="1983116"/>
            <a:chExt cx="1289145" cy="1276045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1957290" y="1983116"/>
              <a:ext cx="1276045" cy="127604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모서리가 둥근 직사각형 4"/>
            <p:cNvSpPr txBox="1"/>
            <p:nvPr/>
          </p:nvSpPr>
          <p:spPr>
            <a:xfrm>
              <a:off x="1944190" y="2045075"/>
              <a:ext cx="1289145" cy="11514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/>
              <a:r>
                <a:rPr lang="en-US" altLang="ko-KR" sz="2000" dirty="0" err="1" smtClean="0">
                  <a:latin typeface="나눔명조" panose="02020603020101020101" charset="-127"/>
                  <a:ea typeface="나눔명조" panose="02020603020101020101" charset="-127"/>
                </a:rPr>
                <a:t>Komoran</a:t>
              </a:r>
              <a:endParaRPr lang="ko-KR" altLang="en-US" sz="2000" dirty="0">
                <a:latin typeface="나눔명조" panose="02020603020101020101" charset="-127"/>
                <a:ea typeface="나눔명조" panose="0202060302010102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03848" y="2353444"/>
            <a:ext cx="27363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dirty="0" smtClean="0">
                <a:latin typeface="나눔명조" panose="02020603020101020101" charset="-127"/>
                <a:ea typeface="나눔명조" panose="02020603020101020101" charset="-127"/>
              </a:rPr>
              <a:t>THANK YOU  FOR YOUR TIME</a:t>
            </a:r>
          </a:p>
          <a:p>
            <a:pPr algn="dist"/>
            <a:r>
              <a:rPr lang="ko-KR" altLang="en-US" spc="-300" dirty="0" smtClean="0">
                <a:latin typeface="나눔명조" panose="02020603020101020101" charset="-127"/>
                <a:ea typeface="나눔명조" panose="02020603020101020101" charset="-127"/>
              </a:rPr>
              <a:t>감사합니다</a:t>
            </a:r>
            <a:endParaRPr lang="ko-KR" altLang="en-US" spc="-300" dirty="0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04363" y="5161756"/>
            <a:ext cx="2207282" cy="288032"/>
          </a:xfrm>
          <a:prstGeom prst="roundRect">
            <a:avLst/>
          </a:prstGeom>
          <a:solidFill>
            <a:srgbClr val="9D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charset="-127"/>
              <a:ea typeface="나눔명조" panose="0202060302010102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7228" y="5185983"/>
            <a:ext cx="2801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나눔명조" panose="02020603020101020101" charset="-127"/>
                <a:ea typeface="나눔명조" panose="02020603020101020101" charset="-127"/>
              </a:rPr>
              <a:t>형태소분석기를 이용한 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나눔명조" panose="02020603020101020101" charset="-127"/>
                <a:ea typeface="나눔명조" panose="02020603020101020101" charset="-127"/>
              </a:rPr>
              <a:t>사전구축</a:t>
            </a:r>
            <a:endParaRPr lang="ko-KR" altLang="en-US" sz="1000" b="1" dirty="0">
              <a:solidFill>
                <a:schemeClr val="bg1"/>
              </a:solidFill>
              <a:latin typeface="나눔명조" panose="02020603020101020101" charset="-127"/>
              <a:ea typeface="나눔명조" panose="0202060302010102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133</Words>
  <Application>Microsoft Office PowerPoint</Application>
  <PresentationFormat>화면 슬라이드 쇼(16:10)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나눔명조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최 연식</cp:lastModifiedBy>
  <cp:revision>69</cp:revision>
  <dcterms:created xsi:type="dcterms:W3CDTF">2016-07-27T03:53:32Z</dcterms:created>
  <dcterms:modified xsi:type="dcterms:W3CDTF">2019-09-27T05:57:57Z</dcterms:modified>
</cp:coreProperties>
</file>