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71" r:id="rId2"/>
    <p:sldId id="372" r:id="rId3"/>
    <p:sldId id="373" r:id="rId4"/>
    <p:sldId id="374" r:id="rId5"/>
    <p:sldId id="375" r:id="rId6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112"/>
  </p:normalViewPr>
  <p:slideViewPr>
    <p:cSldViewPr snapToGrid="0">
      <p:cViewPr varScale="1">
        <p:scale>
          <a:sx n="92" d="100"/>
          <a:sy n="92" d="100"/>
        </p:scale>
        <p:origin x="2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059744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Distribute </a:t>
            </a:r>
            <a:r>
              <a:rPr kumimoji="1" lang="ko-KR" altLang="en-US" dirty="0"/>
              <a:t>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트리 변화가 많아지면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dist</a:t>
            </a:r>
            <a:r>
              <a:rPr kumimoji="1" lang="en-US" altLang="ko-KR" dirty="0"/>
              <a:t> </a:t>
            </a:r>
            <a:r>
              <a:rPr kumimoji="1" lang="ko-KR" altLang="en-US" dirty="0"/>
              <a:t>하지않고 </a:t>
            </a:r>
            <a:r>
              <a:rPr kumimoji="1" lang="en-US" altLang="ko-KR" dirty="0"/>
              <a:t>split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.(</a:t>
            </a:r>
            <a:r>
              <a:rPr kumimoji="1" lang="ko-KR" altLang="en-US" dirty="0"/>
              <a:t>두 레이어 이상 수정이 필요하면 </a:t>
            </a:r>
            <a:r>
              <a:rPr kumimoji="1" lang="en-US" altLang="ko-KR" dirty="0"/>
              <a:t>split)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9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04040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-6" y="32427"/>
            <a:ext cx="9144013" cy="6825578"/>
            <a:chOff x="0" y="0"/>
            <a:chExt cx="9144011" cy="6825576"/>
          </a:xfrm>
        </p:grpSpPr>
        <p:pic>
          <p:nvPicPr>
            <p:cNvPr id="11" name="image1.png" descr="C:\Users\msk\Desktop\그림1.png"/>
            <p:cNvPicPr/>
            <p:nvPr/>
          </p:nvPicPr>
          <p:blipFill>
            <a:blip r:embed="rId2"/>
            <a:srcRect l="40479" b="13208"/>
            <a:stretch>
              <a:fillRect/>
            </a:stretch>
          </p:blipFill>
          <p:spPr>
            <a:xfrm>
              <a:off x="-1" y="1524358"/>
              <a:ext cx="4995237" cy="5301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12"/>
            <p:cNvSpPr/>
            <p:nvPr/>
          </p:nvSpPr>
          <p:spPr>
            <a:xfrm>
              <a:off x="2908438" y="2260707"/>
              <a:ext cx="1099469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800">
                  <a:solidFill>
                    <a:srgbClr val="0070C0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070C0"/>
                  </a:solidFill>
                </a:rPr>
                <a:t>INDEX</a:t>
              </a:r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-1"/>
              <a:ext cx="9144012" cy="1"/>
            </a:xfrm>
            <a:prstGeom prst="line">
              <a:avLst/>
            </a:prstGeom>
            <a:noFill/>
            <a:ln w="127000" cap="flat">
              <a:solidFill>
                <a:srgbClr val="0070C0">
                  <a:alpha val="69804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  <a:endParaRPr/>
            </a:p>
          </p:txBody>
        </p:sp>
      </p:grp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788024" y="2276872"/>
            <a:ext cx="4355976" cy="4581129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/>
          <p:cNvGrpSpPr/>
          <p:nvPr/>
        </p:nvGrpSpPr>
        <p:grpSpPr>
          <a:xfrm>
            <a:off x="-41" y="-7"/>
            <a:ext cx="9144016" cy="878285"/>
            <a:chOff x="-20" y="-3"/>
            <a:chExt cx="9144014" cy="878284"/>
          </a:xfrm>
        </p:grpSpPr>
        <p:pic>
          <p:nvPicPr>
            <p:cNvPr id="21" name="image1.png" descr="C:\Users\msk\Desktop\그림1.png"/>
            <p:cNvPicPr/>
            <p:nvPr/>
          </p:nvPicPr>
          <p:blipFill>
            <a:blip r:embed="rId2"/>
            <a:srcRect l="40479" b="13208"/>
            <a:stretch>
              <a:fillRect/>
            </a:stretch>
          </p:blipFill>
          <p:spPr>
            <a:xfrm>
              <a:off x="-21" y="-4"/>
              <a:ext cx="827591" cy="878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" name="Shape 22"/>
            <p:cNvSpPr/>
            <p:nvPr/>
          </p:nvSpPr>
          <p:spPr>
            <a:xfrm>
              <a:off x="-20" y="872145"/>
              <a:ext cx="9144015" cy="1"/>
            </a:xfrm>
            <a:prstGeom prst="line">
              <a:avLst/>
            </a:prstGeom>
            <a:noFill/>
            <a:ln w="9525" cap="flat">
              <a:solidFill>
                <a:srgbClr val="95B3D7">
                  <a:alpha val="69804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  <a:endParaRPr/>
            </a:p>
          </p:txBody>
        </p:sp>
      </p:grp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971599" y="0"/>
            <a:ext cx="7920882" cy="1183359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8" y="-18"/>
            <a:ext cx="9144012" cy="6870206"/>
            <a:chOff x="9" y="-9"/>
            <a:chExt cx="9144011" cy="6870204"/>
          </a:xfrm>
        </p:grpSpPr>
        <p:pic>
          <p:nvPicPr>
            <p:cNvPr id="2" name="image1.jpeg" descr="C:\Users\msk\Desktop\1.jpg"/>
            <p:cNvPicPr/>
            <p:nvPr/>
          </p:nvPicPr>
          <p:blipFill>
            <a:blip r:embed="rId5"/>
            <a:srcRect b="20947"/>
            <a:stretch>
              <a:fillRect/>
            </a:stretch>
          </p:blipFill>
          <p:spPr>
            <a:xfrm>
              <a:off x="9" y="-10"/>
              <a:ext cx="9144012" cy="1700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image1.png" descr="C:\Users\msk\Desktop\그림1.png"/>
            <p:cNvPicPr/>
            <p:nvPr/>
          </p:nvPicPr>
          <p:blipFill>
            <a:blip r:embed="rId6"/>
            <a:srcRect l="40479" b="13208"/>
            <a:stretch>
              <a:fillRect/>
            </a:stretch>
          </p:blipFill>
          <p:spPr>
            <a:xfrm rot="16200000">
              <a:off x="7474734" y="5200910"/>
              <a:ext cx="1619680" cy="1718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4383" y="2675918"/>
            <a:ext cx="9070779" cy="644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04040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6253" y="3320415"/>
            <a:ext cx="9061358" cy="207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/>
  <p:txStyles>
    <p:titleStyle>
      <a:lvl1pPr algn="ctr">
        <a:defRPr sz="4000">
          <a:solidFill>
            <a:srgbClr val="404040"/>
          </a:solidFill>
          <a:latin typeface="HY견고딕"/>
          <a:ea typeface="HY견고딕"/>
          <a:cs typeface="HY견고딕"/>
          <a:sym typeface="HY견고딕"/>
        </a:defRPr>
      </a:lvl1pPr>
      <a:lvl2pPr algn="ctr">
        <a:defRPr sz="4000">
          <a:solidFill>
            <a:srgbClr val="404040"/>
          </a:solidFill>
          <a:latin typeface="HY견고딕"/>
          <a:ea typeface="HY견고딕"/>
          <a:cs typeface="HY견고딕"/>
          <a:sym typeface="HY견고딕"/>
        </a:defRPr>
      </a:lvl2pPr>
      <a:lvl3pPr algn="ctr">
        <a:defRPr sz="4000">
          <a:solidFill>
            <a:srgbClr val="404040"/>
          </a:solidFill>
          <a:latin typeface="HY견고딕"/>
          <a:ea typeface="HY견고딕"/>
          <a:cs typeface="HY견고딕"/>
          <a:sym typeface="HY견고딕"/>
        </a:defRPr>
      </a:lvl3pPr>
      <a:lvl4pPr algn="ctr">
        <a:defRPr sz="4000">
          <a:solidFill>
            <a:srgbClr val="404040"/>
          </a:solidFill>
          <a:latin typeface="HY견고딕"/>
          <a:ea typeface="HY견고딕"/>
          <a:cs typeface="HY견고딕"/>
          <a:sym typeface="HY견고딕"/>
        </a:defRPr>
      </a:lvl4pPr>
      <a:lvl5pPr algn="ctr">
        <a:defRPr sz="4000">
          <a:solidFill>
            <a:srgbClr val="404040"/>
          </a:solidFill>
          <a:latin typeface="HY견고딕"/>
          <a:ea typeface="HY견고딕"/>
          <a:cs typeface="HY견고딕"/>
          <a:sym typeface="HY견고딕"/>
        </a:defRPr>
      </a:lvl5pPr>
      <a:lvl6pPr algn="ctr">
        <a:defRPr sz="4000">
          <a:solidFill>
            <a:srgbClr val="404040"/>
          </a:solidFill>
          <a:latin typeface="HY견고딕"/>
          <a:ea typeface="HY견고딕"/>
          <a:cs typeface="HY견고딕"/>
          <a:sym typeface="HY견고딕"/>
        </a:defRPr>
      </a:lvl6pPr>
      <a:lvl7pPr algn="ctr">
        <a:defRPr sz="4000">
          <a:solidFill>
            <a:srgbClr val="404040"/>
          </a:solidFill>
          <a:latin typeface="HY견고딕"/>
          <a:ea typeface="HY견고딕"/>
          <a:cs typeface="HY견고딕"/>
          <a:sym typeface="HY견고딕"/>
        </a:defRPr>
      </a:lvl7pPr>
      <a:lvl8pPr algn="ctr">
        <a:defRPr sz="4000">
          <a:solidFill>
            <a:srgbClr val="404040"/>
          </a:solidFill>
          <a:latin typeface="HY견고딕"/>
          <a:ea typeface="HY견고딕"/>
          <a:cs typeface="HY견고딕"/>
          <a:sym typeface="HY견고딕"/>
        </a:defRPr>
      </a:lvl8pPr>
      <a:lvl9pPr algn="ctr">
        <a:defRPr sz="4000">
          <a:solidFill>
            <a:srgbClr val="404040"/>
          </a:solidFill>
          <a:latin typeface="HY견고딕"/>
          <a:ea typeface="HY견고딕"/>
          <a:cs typeface="HY견고딕"/>
          <a:sym typeface="HY견고딕"/>
        </a:defRPr>
      </a:lvl9pPr>
    </p:titleStyle>
    <p:bodyStyle>
      <a:lvl1pPr algn="ctr">
        <a:spcBef>
          <a:spcPts val="400"/>
        </a:spcBef>
        <a:defRPr>
          <a:solidFill>
            <a:srgbClr val="888888"/>
          </a:solidFill>
          <a:latin typeface="HY견고딕"/>
          <a:ea typeface="HY견고딕"/>
          <a:cs typeface="HY견고딕"/>
          <a:sym typeface="HY견고딕"/>
        </a:defRPr>
      </a:lvl1pPr>
      <a:lvl2pPr algn="ctr">
        <a:spcBef>
          <a:spcPts val="400"/>
        </a:spcBef>
        <a:defRPr>
          <a:solidFill>
            <a:srgbClr val="888888"/>
          </a:solidFill>
          <a:latin typeface="HY견고딕"/>
          <a:ea typeface="HY견고딕"/>
          <a:cs typeface="HY견고딕"/>
          <a:sym typeface="HY견고딕"/>
        </a:defRPr>
      </a:lvl2pPr>
      <a:lvl3pPr algn="ctr">
        <a:spcBef>
          <a:spcPts val="400"/>
        </a:spcBef>
        <a:defRPr>
          <a:solidFill>
            <a:srgbClr val="888888"/>
          </a:solidFill>
          <a:latin typeface="HY견고딕"/>
          <a:ea typeface="HY견고딕"/>
          <a:cs typeface="HY견고딕"/>
          <a:sym typeface="HY견고딕"/>
        </a:defRPr>
      </a:lvl3pPr>
      <a:lvl4pPr algn="ctr">
        <a:spcBef>
          <a:spcPts val="400"/>
        </a:spcBef>
        <a:defRPr>
          <a:solidFill>
            <a:srgbClr val="888888"/>
          </a:solidFill>
          <a:latin typeface="HY견고딕"/>
          <a:ea typeface="HY견고딕"/>
          <a:cs typeface="HY견고딕"/>
          <a:sym typeface="HY견고딕"/>
        </a:defRPr>
      </a:lvl4pPr>
      <a:lvl5pPr algn="ctr">
        <a:spcBef>
          <a:spcPts val="400"/>
        </a:spcBef>
        <a:defRPr>
          <a:solidFill>
            <a:srgbClr val="888888"/>
          </a:solidFill>
          <a:latin typeface="HY견고딕"/>
          <a:ea typeface="HY견고딕"/>
          <a:cs typeface="HY견고딕"/>
          <a:sym typeface="HY견고딕"/>
        </a:defRPr>
      </a:lvl5pPr>
      <a:lvl6pPr algn="ctr">
        <a:spcBef>
          <a:spcPts val="400"/>
        </a:spcBef>
        <a:defRPr>
          <a:solidFill>
            <a:srgbClr val="888888"/>
          </a:solidFill>
          <a:latin typeface="HY견고딕"/>
          <a:ea typeface="HY견고딕"/>
          <a:cs typeface="HY견고딕"/>
          <a:sym typeface="HY견고딕"/>
        </a:defRPr>
      </a:lvl6pPr>
      <a:lvl7pPr algn="ctr">
        <a:spcBef>
          <a:spcPts val="400"/>
        </a:spcBef>
        <a:defRPr>
          <a:solidFill>
            <a:srgbClr val="888888"/>
          </a:solidFill>
          <a:latin typeface="HY견고딕"/>
          <a:ea typeface="HY견고딕"/>
          <a:cs typeface="HY견고딕"/>
          <a:sym typeface="HY견고딕"/>
        </a:defRPr>
      </a:lvl7pPr>
      <a:lvl8pPr algn="ctr">
        <a:spcBef>
          <a:spcPts val="400"/>
        </a:spcBef>
        <a:defRPr>
          <a:solidFill>
            <a:srgbClr val="888888"/>
          </a:solidFill>
          <a:latin typeface="HY견고딕"/>
          <a:ea typeface="HY견고딕"/>
          <a:cs typeface="HY견고딕"/>
          <a:sym typeface="HY견고딕"/>
        </a:defRPr>
      </a:lvl8pPr>
      <a:lvl9pPr algn="ctr">
        <a:spcBef>
          <a:spcPts val="400"/>
        </a:spcBef>
        <a:defRPr>
          <a:solidFill>
            <a:srgbClr val="888888"/>
          </a:solidFill>
          <a:latin typeface="HY견고딕"/>
          <a:ea typeface="HY견고딕"/>
          <a:cs typeface="HY견고딕"/>
          <a:sym typeface="HY견고딕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stbaik@hanyang.ac.k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945940" y="341287"/>
            <a:ext cx="1865895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lang="en-US" sz="2300" dirty="0"/>
              <a:t>Assignment 3 </a:t>
            </a:r>
          </a:p>
        </p:txBody>
      </p:sp>
      <p:pic>
        <p:nvPicPr>
          <p:cNvPr id="24" name="Picture 2" descr="http://www.hanyang.ac.kr/user/hanyangkr2/mycodyimages/common/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93"/>
          <a:stretch/>
        </p:blipFill>
        <p:spPr bwMode="auto">
          <a:xfrm>
            <a:off x="8055240" y="57691"/>
            <a:ext cx="831373" cy="7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0745" y="903276"/>
            <a:ext cx="8498686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/>
              <a:t>&lt;</a:t>
            </a:r>
            <a:r>
              <a:rPr lang="ko-KR" altLang="en-US" dirty="0"/>
              <a:t>과제</a:t>
            </a:r>
            <a:r>
              <a:rPr lang="en-US" altLang="ko-KR" dirty="0"/>
              <a:t>&gt;</a:t>
            </a:r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Index </a:t>
            </a:r>
            <a:r>
              <a:rPr lang="en-US" altLang="ko-KR" dirty="0" err="1"/>
              <a:t>B+tree</a:t>
            </a:r>
            <a:r>
              <a:rPr lang="en-US" altLang="ko-KR" dirty="0"/>
              <a:t> </a:t>
            </a:r>
            <a:r>
              <a:rPr lang="ko-KR" altLang="en-US" dirty="0"/>
              <a:t>응용 실습과제</a:t>
            </a:r>
            <a:r>
              <a:rPr lang="en-US" altLang="ko-KR" dirty="0"/>
              <a:t> Distribution Code Tuning</a:t>
            </a:r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Node Split </a:t>
            </a:r>
            <a:r>
              <a:rPr lang="ko-KR" altLang="en-US" dirty="0"/>
              <a:t>이 일어나기 전 </a:t>
            </a:r>
            <a:r>
              <a:rPr lang="en-US" altLang="ko-KR" dirty="0"/>
              <a:t>Distribution</a:t>
            </a:r>
            <a:r>
              <a:rPr lang="ko-KR" altLang="en-US" dirty="0"/>
              <a:t> 을 통해 </a:t>
            </a:r>
            <a:r>
              <a:rPr lang="en-US" altLang="ko-KR" dirty="0"/>
              <a:t>Left Node </a:t>
            </a:r>
            <a:r>
              <a:rPr lang="ko-KR" altLang="en-US" dirty="0"/>
              <a:t>의 </a:t>
            </a:r>
            <a:r>
              <a:rPr lang="en-US" altLang="ko-KR" dirty="0" err="1"/>
              <a:t>keysNum</a:t>
            </a:r>
            <a:r>
              <a:rPr lang="en-US" altLang="ko-KR" dirty="0"/>
              <a:t> </a:t>
            </a:r>
            <a:r>
              <a:rPr lang="ko-KR" altLang="en-US" dirty="0"/>
              <a:t>과</a:t>
            </a:r>
            <a:r>
              <a:rPr lang="en-US" altLang="ko-KR" dirty="0"/>
              <a:t> order </a:t>
            </a:r>
            <a:r>
              <a:rPr lang="ko-KR" altLang="en-US" dirty="0"/>
              <a:t>를 비교하여 빈 공간을 확인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distribute</a:t>
            </a:r>
            <a:r>
              <a:rPr lang="ko-KR" altLang="en-US" dirty="0"/>
              <a:t> 수행으로 </a:t>
            </a:r>
            <a:r>
              <a:rPr lang="en-US" altLang="ko-KR" dirty="0"/>
              <a:t>Memory </a:t>
            </a:r>
            <a:r>
              <a:rPr lang="ko-KR" altLang="en-US" dirty="0"/>
              <a:t>활용 효율을 높이는 코드 작성</a:t>
            </a:r>
            <a:r>
              <a:rPr lang="en-US" altLang="ko-KR" dirty="0"/>
              <a:t>. </a:t>
            </a:r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수정된 코드의 에러 및 </a:t>
            </a:r>
            <a:r>
              <a:rPr lang="en-US" altLang="ko-KR" dirty="0"/>
              <a:t>B+ </a:t>
            </a:r>
            <a:r>
              <a:rPr lang="ko-KR" altLang="en-US" dirty="0"/>
              <a:t>동작 유무 확인 시 </a:t>
            </a:r>
            <a:r>
              <a:rPr lang="en-US" altLang="ko-KR" dirty="0"/>
              <a:t>ix_test.cc </a:t>
            </a:r>
            <a:r>
              <a:rPr lang="ko-KR" altLang="en-US" dirty="0"/>
              <a:t>파일 컴파일 후 실행</a:t>
            </a:r>
            <a:r>
              <a:rPr lang="en-US" altLang="ko-KR" dirty="0"/>
              <a:t> (</a:t>
            </a:r>
            <a:r>
              <a:rPr lang="ko-KR" altLang="en-US" dirty="0"/>
              <a:t>에러가 있으면 </a:t>
            </a:r>
            <a:r>
              <a:rPr lang="en-US" altLang="ko-KR" dirty="0"/>
              <a:t>test </a:t>
            </a:r>
            <a:r>
              <a:rPr lang="ko-KR" altLang="en-US" dirty="0"/>
              <a:t>파일 실행 중 에러 발생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>
              <a:spcBef>
                <a:spcPct val="20000"/>
              </a:spcBef>
              <a:defRPr/>
            </a:pPr>
            <a:r>
              <a:rPr lang="en-US" altLang="ko-KR" dirty="0"/>
              <a:t>&lt;</a:t>
            </a:r>
            <a:r>
              <a:rPr lang="ko-KR" altLang="en-US" dirty="0"/>
              <a:t>제출방법</a:t>
            </a:r>
            <a:r>
              <a:rPr lang="en-US" altLang="ko-KR" dirty="0"/>
              <a:t>&gt;</a:t>
            </a:r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수정한 부분의 코드 캡처</a:t>
            </a:r>
            <a:r>
              <a:rPr lang="en-US" altLang="ko-KR" dirty="0"/>
              <a:t> </a:t>
            </a:r>
            <a:r>
              <a:rPr lang="ko-KR" altLang="en-US" dirty="0"/>
              <a:t>및 테스트 프로그램 실행 결과 보고서 작성 </a:t>
            </a:r>
            <a:r>
              <a:rPr lang="en-US" altLang="ko-KR" dirty="0"/>
              <a:t>word</a:t>
            </a:r>
            <a:r>
              <a:rPr lang="ko-KR" altLang="en-US" dirty="0"/>
              <a:t> 파일 </a:t>
            </a:r>
            <a:r>
              <a:rPr lang="en-US" altLang="ko-KR" dirty="0"/>
              <a:t>E-mail </a:t>
            </a:r>
            <a:r>
              <a:rPr lang="ko-KR" altLang="en-US" dirty="0"/>
              <a:t>제출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justbaik@hanyang.ac.kr</a:t>
            </a:r>
            <a:r>
              <a:rPr lang="en-US" altLang="ko-KR" dirty="0"/>
              <a:t>), </a:t>
            </a:r>
            <a:r>
              <a:rPr lang="ko-KR" altLang="en-US" dirty="0"/>
              <a:t>수정한 부분이 있는 </a:t>
            </a:r>
            <a:r>
              <a:rPr lang="en-US" altLang="ko-KR" dirty="0"/>
              <a:t>cc </a:t>
            </a:r>
            <a:r>
              <a:rPr lang="ko-KR" altLang="en-US" dirty="0"/>
              <a:t>파일은 </a:t>
            </a:r>
            <a:r>
              <a:rPr lang="en-US" altLang="ko-KR" dirty="0" err="1"/>
              <a:t>gitLab</a:t>
            </a:r>
            <a:r>
              <a:rPr lang="ko-KR" altLang="en-US" dirty="0"/>
              <a:t>으로 제출</a:t>
            </a:r>
            <a:endParaRPr lang="en-US" altLang="ko-KR" dirty="0"/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>
              <a:spcBef>
                <a:spcPct val="20000"/>
              </a:spcBef>
              <a:defRPr/>
            </a:pPr>
            <a:r>
              <a:rPr lang="en-US" altLang="ko-KR" dirty="0"/>
              <a:t>&lt;</a:t>
            </a:r>
            <a:r>
              <a:rPr lang="ko-KR" altLang="en-US" dirty="0"/>
              <a:t>제출기한</a:t>
            </a:r>
            <a:r>
              <a:rPr lang="en-US" altLang="ko-KR" dirty="0"/>
              <a:t>&gt;</a:t>
            </a:r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 22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23</a:t>
            </a:r>
            <a:r>
              <a:rPr lang="ko-KR" altLang="en-US" dirty="0"/>
              <a:t>시</a:t>
            </a:r>
            <a:r>
              <a:rPr lang="en-US" altLang="ko-KR" dirty="0"/>
              <a:t> 59</a:t>
            </a:r>
            <a:r>
              <a:rPr lang="ko-KR" altLang="en-US" dirty="0"/>
              <a:t>분까지 제출</a:t>
            </a:r>
            <a:endParaRPr lang="en-US" altLang="ko-KR" dirty="0"/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추가 제출 기한</a:t>
            </a:r>
            <a:r>
              <a:rPr lang="en-US" altLang="ko-KR" dirty="0"/>
              <a:t>: 12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</a:t>
            </a:r>
            <a:r>
              <a:rPr lang="en-US" altLang="ko-KR" dirty="0"/>
              <a:t>23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/>
              <a:t>분까지 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357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8" y="1027611"/>
            <a:ext cx="8691153" cy="5723057"/>
          </a:xfrm>
          <a:prstGeom prst="rect">
            <a:avLst/>
          </a:prstGeom>
        </p:spPr>
      </p:pic>
      <p:sp>
        <p:nvSpPr>
          <p:cNvPr id="4" name="Shape 40"/>
          <p:cNvSpPr/>
          <p:nvPr/>
        </p:nvSpPr>
        <p:spPr>
          <a:xfrm>
            <a:off x="945940" y="341287"/>
            <a:ext cx="2128788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lang="en-US" sz="2300" dirty="0" err="1"/>
              <a:t>Ix_test</a:t>
            </a:r>
            <a:r>
              <a:rPr lang="en-US" sz="2300" dirty="0"/>
              <a:t> </a:t>
            </a:r>
            <a:r>
              <a:rPr lang="ko-KR" altLang="en-US" sz="2300" dirty="0"/>
              <a:t>실행결과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007573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960089" y="403143"/>
            <a:ext cx="2646999" cy="372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2500"/>
              <a:t>Re-Distribue Node</a:t>
            </a:r>
          </a:p>
        </p:txBody>
      </p:sp>
      <p:graphicFrame>
        <p:nvGraphicFramePr>
          <p:cNvPr id="47" name="Table 47"/>
          <p:cNvGraphicFramePr/>
          <p:nvPr/>
        </p:nvGraphicFramePr>
        <p:xfrm>
          <a:off x="3592041" y="1409699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8"/>
          <p:cNvGraphicFramePr/>
          <p:nvPr/>
        </p:nvGraphicFramePr>
        <p:xfrm>
          <a:off x="2334741" y="24936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9"/>
          <p:cNvGraphicFramePr/>
          <p:nvPr/>
        </p:nvGraphicFramePr>
        <p:xfrm>
          <a:off x="4887441" y="24936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50"/>
          <p:cNvGraphicFramePr/>
          <p:nvPr/>
        </p:nvGraphicFramePr>
        <p:xfrm>
          <a:off x="620241" y="38144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1"/>
          <p:cNvGraphicFramePr/>
          <p:nvPr/>
        </p:nvGraphicFramePr>
        <p:xfrm>
          <a:off x="3287241" y="38144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2"/>
          <p:cNvGraphicFramePr/>
          <p:nvPr/>
        </p:nvGraphicFramePr>
        <p:xfrm>
          <a:off x="6106641" y="38144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Shape 53"/>
          <p:cNvSpPr/>
          <p:nvPr/>
        </p:nvSpPr>
        <p:spPr>
          <a:xfrm flipH="1">
            <a:off x="3399702" y="1814386"/>
            <a:ext cx="430739" cy="65607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89239" y="1814723"/>
            <a:ext cx="1512712" cy="648765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1670493" y="2894912"/>
            <a:ext cx="899356" cy="899356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115947" y="2894912"/>
            <a:ext cx="1225566" cy="900903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093387" y="2894912"/>
            <a:ext cx="1282368" cy="901309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550222" y="1029916"/>
            <a:ext cx="503734" cy="27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r>
              <a:t>Root</a:t>
            </a:r>
          </a:p>
        </p:txBody>
      </p:sp>
      <p:sp>
        <p:nvSpPr>
          <p:cNvPr id="59" name="Shape 59"/>
          <p:cNvSpPr/>
          <p:nvPr/>
        </p:nvSpPr>
        <p:spPr>
          <a:xfrm>
            <a:off x="476870" y="3583938"/>
            <a:ext cx="2399061" cy="833123"/>
          </a:xfrm>
          <a:prstGeom prst="rect">
            <a:avLst/>
          </a:pr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78994" y="4889162"/>
            <a:ext cx="8222641" cy="891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+mn-lt"/>
                <a:ea typeface="+mn-ea"/>
                <a:cs typeface="+mn-cs"/>
                <a:sym typeface="Helvetica Neue"/>
              </a:rPr>
              <a:t>FindLeaf를 했을 시 LeafNode가 가장 오른쪽 Right Most Node가 아니라면</a:t>
            </a:r>
          </a:p>
          <a:p>
            <a:pPr lvl="0"/>
            <a:r>
              <a:rPr>
                <a:latin typeface="+mn-lt"/>
                <a:ea typeface="+mn-ea"/>
                <a:cs typeface="+mn-cs"/>
                <a:sym typeface="Helvetica Neue"/>
              </a:rPr>
              <a:t>자신의 바로 오른쪽(GetRight)과 비교하고, Distribute를 한다. (자신의 오른쪽만)</a:t>
            </a:r>
          </a:p>
          <a:p>
            <a:pPr lvl="0"/>
            <a:r>
              <a:rPr>
                <a:latin typeface="+mn-lt"/>
                <a:ea typeface="+mn-ea"/>
                <a:cs typeface="+mn-cs"/>
                <a:sym typeface="Helvetica Neue"/>
              </a:rPr>
              <a:t>같은 부모의 자식 노드만 비교 (Ex. Sibling Node와 그 오른쪽 Node 사이의 Distribute X) </a:t>
            </a:r>
          </a:p>
        </p:txBody>
      </p:sp>
      <p:sp>
        <p:nvSpPr>
          <p:cNvPr id="61" name="Shape 61"/>
          <p:cNvSpPr/>
          <p:nvPr/>
        </p:nvSpPr>
        <p:spPr>
          <a:xfrm>
            <a:off x="426022" y="4358816"/>
            <a:ext cx="567285" cy="27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r>
              <a:t>Node</a:t>
            </a:r>
          </a:p>
        </p:txBody>
      </p:sp>
      <p:sp>
        <p:nvSpPr>
          <p:cNvPr id="62" name="Shape 62"/>
          <p:cNvSpPr/>
          <p:nvPr/>
        </p:nvSpPr>
        <p:spPr>
          <a:xfrm>
            <a:off x="3121125" y="3583938"/>
            <a:ext cx="2399063" cy="833123"/>
          </a:xfrm>
          <a:prstGeom prst="rect">
            <a:avLst/>
          </a:pr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092905" y="4358816"/>
            <a:ext cx="1325093" cy="27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r>
              <a:t>Sibling Node</a:t>
            </a:r>
          </a:p>
        </p:txBody>
      </p:sp>
    </p:spTree>
    <p:extLst>
      <p:ext uri="{BB962C8B-B14F-4D97-AF65-F5344CB8AC3E}">
        <p14:creationId xmlns:p14="http://schemas.microsoft.com/office/powerpoint/2010/main" val="12523919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60089" y="403143"/>
            <a:ext cx="2646999" cy="372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2500"/>
              <a:t>Re-Distribue Node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3592041" y="1409699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7"/>
          <p:cNvGraphicFramePr/>
          <p:nvPr/>
        </p:nvGraphicFramePr>
        <p:xfrm>
          <a:off x="2334741" y="24936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8"/>
          <p:cNvGraphicFramePr/>
          <p:nvPr/>
        </p:nvGraphicFramePr>
        <p:xfrm>
          <a:off x="4887441" y="24936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/>
        </p:nvGraphicFramePr>
        <p:xfrm>
          <a:off x="620241" y="38144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70"/>
          <p:cNvGraphicFramePr/>
          <p:nvPr/>
        </p:nvGraphicFramePr>
        <p:xfrm>
          <a:off x="3287241" y="38144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1"/>
          <p:cNvGraphicFramePr/>
          <p:nvPr/>
        </p:nvGraphicFramePr>
        <p:xfrm>
          <a:off x="6106641" y="3814445"/>
          <a:ext cx="2125016" cy="4013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endParaRPr/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Shape 72"/>
          <p:cNvSpPr/>
          <p:nvPr/>
        </p:nvSpPr>
        <p:spPr>
          <a:xfrm flipH="1">
            <a:off x="3399702" y="1814386"/>
            <a:ext cx="430739" cy="65607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389239" y="1814723"/>
            <a:ext cx="1512712" cy="648765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1670493" y="2894912"/>
            <a:ext cx="899356" cy="899356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15947" y="2894912"/>
            <a:ext cx="1225566" cy="900903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093387" y="2894912"/>
            <a:ext cx="1282368" cy="901309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50222" y="1029916"/>
            <a:ext cx="503734" cy="27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r>
              <a:t>Root</a:t>
            </a:r>
          </a:p>
        </p:txBody>
      </p:sp>
      <p:sp>
        <p:nvSpPr>
          <p:cNvPr id="78" name="Shape 78"/>
          <p:cNvSpPr/>
          <p:nvPr/>
        </p:nvSpPr>
        <p:spPr>
          <a:xfrm>
            <a:off x="5954555" y="3583940"/>
            <a:ext cx="2399062" cy="833122"/>
          </a:xfrm>
          <a:prstGeom prst="rect">
            <a:avLst/>
          </a:pr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78993" y="4889162"/>
            <a:ext cx="6446191" cy="592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+mn-lt"/>
                <a:ea typeface="+mn-ea"/>
                <a:cs typeface="+mn-cs"/>
                <a:sym typeface="Helvetica Neue"/>
              </a:rPr>
              <a:t>FindLeaf를 했을 시 LeafNode가 가장 오른쪽 Right Most Node라면</a:t>
            </a:r>
          </a:p>
          <a:p>
            <a:pPr lvl="0"/>
            <a:r>
              <a:rPr>
                <a:latin typeface="+mn-lt"/>
                <a:ea typeface="+mn-ea"/>
                <a:cs typeface="+mn-cs"/>
                <a:sym typeface="Helvetica Neue"/>
              </a:rPr>
              <a:t>Distribue를 하지 않는다.</a:t>
            </a:r>
          </a:p>
        </p:txBody>
      </p:sp>
      <p:sp>
        <p:nvSpPr>
          <p:cNvPr id="80" name="Shape 80"/>
          <p:cNvSpPr/>
          <p:nvPr/>
        </p:nvSpPr>
        <p:spPr>
          <a:xfrm>
            <a:off x="7741222" y="4379540"/>
            <a:ext cx="567285" cy="27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6544890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960090" y="403143"/>
            <a:ext cx="735648" cy="372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2500"/>
              <a:t>HINT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360658" y="1009348"/>
            <a:ext cx="8422683" cy="5687425"/>
            <a:chOff x="0" y="-1"/>
            <a:chExt cx="8422682" cy="5687423"/>
          </a:xfrm>
        </p:grpSpPr>
        <p:sp>
          <p:nvSpPr>
            <p:cNvPr id="83" name="Shape 83"/>
            <p:cNvSpPr/>
            <p:nvPr/>
          </p:nvSpPr>
          <p:spPr>
            <a:xfrm>
              <a:off x="-1" y="-1"/>
              <a:ext cx="8422684" cy="56874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-1" y="-2"/>
              <a:ext cx="8422684" cy="423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IX_BTNode</a:t>
              </a:r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::</a:t>
              </a:r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InsertNode</a:t>
              </a:r>
              <a:endParaRPr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endParaRPr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IX_BTNode</a:t>
              </a:r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::</a:t>
              </a:r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DeleteNode</a:t>
              </a:r>
              <a:endParaRPr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endParaRPr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IX_BTNode</a:t>
              </a:r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::</a:t>
              </a:r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SplitNode</a:t>
              </a:r>
              <a:endParaRPr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endParaRPr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IX_BTNode</a:t>
              </a:r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::</a:t>
              </a:r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MergeNode</a:t>
              </a:r>
              <a:endParaRPr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endParaRPr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r>
                <a:rPr b="1" dirty="0">
                  <a:latin typeface="+mn-lt"/>
                  <a:ea typeface="+mn-ea"/>
                  <a:cs typeface="+mn-cs"/>
                  <a:sym typeface="Helvetica Neue"/>
                </a:rPr>
                <a:t>One more Function</a:t>
              </a:r>
            </a:p>
            <a:p>
              <a:pPr lvl="0"/>
              <a:endParaRPr b="1"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r>
                <a:rPr b="1" dirty="0" err="1">
                  <a:latin typeface="+mn-lt"/>
                  <a:ea typeface="+mn-ea"/>
                  <a:cs typeface="+mn-cs"/>
                  <a:sym typeface="Helvetica Neue"/>
                </a:rPr>
                <a:t>IX_BTNode</a:t>
              </a:r>
              <a:r>
                <a:rPr b="1" dirty="0">
                  <a:latin typeface="+mn-lt"/>
                  <a:ea typeface="+mn-ea"/>
                  <a:cs typeface="+mn-cs"/>
                  <a:sym typeface="Helvetica Neue"/>
                </a:rPr>
                <a:t>::</a:t>
              </a:r>
              <a:r>
                <a:rPr b="1" dirty="0" err="1">
                  <a:latin typeface="+mn-lt"/>
                  <a:ea typeface="+mn-ea"/>
                  <a:cs typeface="+mn-cs"/>
                  <a:sym typeface="Helvetica Neue"/>
                </a:rPr>
                <a:t>DistributeNode</a:t>
              </a:r>
              <a:endParaRPr b="1"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endParaRPr b="1" dirty="0">
                <a:latin typeface="+mn-lt"/>
                <a:ea typeface="+mn-ea"/>
                <a:cs typeface="+mn-cs"/>
                <a:sym typeface="Helvetica Neue"/>
              </a:endParaRPr>
            </a:p>
            <a:p>
              <a:pPr lvl="0"/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At </a:t>
              </a:r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InsertEntry</a:t>
              </a:r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 Function in </a:t>
              </a:r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IndexFileHandle</a:t>
              </a:r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, </a:t>
              </a:r>
            </a:p>
            <a:p>
              <a:pPr lvl="0"/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before Splitting node, you should choose one of the functions</a:t>
              </a:r>
            </a:p>
            <a:p>
              <a:pPr lvl="0"/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(</a:t>
              </a:r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SplitNode</a:t>
              </a:r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, </a:t>
              </a:r>
              <a:r>
                <a:rPr dirty="0" err="1">
                  <a:latin typeface="+mn-lt"/>
                  <a:ea typeface="+mn-ea"/>
                  <a:cs typeface="+mn-cs"/>
                  <a:sym typeface="Helvetica Neue"/>
                </a:rPr>
                <a:t>RedistributionNode</a:t>
              </a:r>
              <a:r>
                <a:rPr dirty="0">
                  <a:latin typeface="+mn-lt"/>
                  <a:ea typeface="+mn-ea"/>
                  <a:cs typeface="+mn-cs"/>
                  <a:sym typeface="Helvetica Neue"/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5355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284</Words>
  <Application>Microsoft Macintosh PowerPoint</Application>
  <PresentationFormat>화면 슬라이드 쇼(4:3)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Arial</vt:lpstr>
      <vt:lpstr>Helvetica</vt:lpstr>
      <vt:lpstr>Helvetica Neue</vt:lpstr>
      <vt:lpstr>Default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 Choi</dc:creator>
  <cp:lastModifiedBy>최연수</cp:lastModifiedBy>
  <cp:revision>97</cp:revision>
  <dcterms:modified xsi:type="dcterms:W3CDTF">2019-11-28T02:33:10Z</dcterms:modified>
</cp:coreProperties>
</file>