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5" r:id="rId5"/>
    <p:sldId id="257" r:id="rId6"/>
    <p:sldId id="266" r:id="rId7"/>
    <p:sldId id="256" r:id="rId8"/>
    <p:sldId id="268" r:id="rId9"/>
    <p:sldId id="26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59" d="100"/>
          <a:sy n="59" d="100"/>
        </p:scale>
        <p:origin x="86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2FB69-2C53-82DE-C3AD-66453096C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C288F7-B766-2796-EF58-D4BF4A4DB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270E7-9527-3B20-3CB1-48F716A9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E143-C3D4-4FB7-ABAD-EC8C01CF7E00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A20BDA-DDA0-E9C4-58C3-8F90A3FE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E6769-C316-C628-2FD8-0BDCB81B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4160-194D-4A62-AF3E-9B2C1E955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22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F92A6-F0A8-B7F9-0C22-1F0837B6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BF9CA3-52BF-22D3-77D3-BA7DDFA44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A62668-17EB-2FA5-C656-F5274FA1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E143-C3D4-4FB7-ABAD-EC8C01CF7E00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022192-2DBD-CA00-0622-01CA88F5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79C70-713A-ED0E-0D5D-E57FE36D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4160-194D-4A62-AF3E-9B2C1E955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7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FA5B6B-A97D-359C-136B-A85447FF7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49B0DC-2BAD-86B5-5A34-F8D35A406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C7333-7403-4180-68B1-594C994D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E143-C3D4-4FB7-ABAD-EC8C01CF7E00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6661A-2665-3663-F6AD-C014A96F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8C64C5-C8A8-9D5E-0DB4-238EB742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4160-194D-4A62-AF3E-9B2C1E955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8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F5214-1CB7-4335-6936-8A68F2B9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ADA04C-BAF7-062E-F201-789AE7509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C14FCE-70EC-96FB-8D49-6442DEA0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E143-C3D4-4FB7-ABAD-EC8C01CF7E00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D0EB76-EE5B-CC89-084E-656AF09F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57A743-F95D-024B-F4C4-FD5D6942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4160-194D-4A62-AF3E-9B2C1E955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65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03237-A309-C726-CCA2-0FD9EC6B0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FABA0C-536B-85F5-DB21-59B8DB4D2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95BD1-C27A-BB79-C699-3664F048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E143-C3D4-4FB7-ABAD-EC8C01CF7E00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61E56-3DEA-82F5-59D5-E8E61C6D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6CE55-5DC7-9B23-C0A1-6B980E34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4160-194D-4A62-AF3E-9B2C1E955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29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820E0-009B-9D7B-2503-F4FF9067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4F236-C8D4-5261-8297-1C446758A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E2A718-713C-1569-7CA6-042AA8678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90DE46-E338-48C2-5D3D-2293E52F4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E143-C3D4-4FB7-ABAD-EC8C01CF7E00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EA5B63-D84E-473E-C4D3-AEC86175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6319EE-39BA-D77F-9625-5ED81009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4160-194D-4A62-AF3E-9B2C1E955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3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C1C74-E3A5-8C79-0CE7-50D9A34D6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883DE6-5BDD-99DF-522C-B875734B0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321A77-55DF-1655-9DE5-8526CF8CF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5F6F96-9CB2-6CF6-FAAF-3E620BC90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0466F4-E683-D317-1238-52E6011DF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944119-AA4E-0894-330E-AB6D4D69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E143-C3D4-4FB7-ABAD-EC8C01CF7E00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2FD5DD-10C7-1DFC-7108-569BD1B5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5E8E50-3738-FFCE-0915-E1E6F81F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4160-194D-4A62-AF3E-9B2C1E955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84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B3D14-90A1-8262-57FA-E8CB2BC4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A0DA4B-C923-6B68-2D46-EB6AF3B8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E143-C3D4-4FB7-ABAD-EC8C01CF7E00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D9148F-D49A-F08F-EDF5-AC3FDAB5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82F92F-DB94-A3E4-D92F-5CCACEFB4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4160-194D-4A62-AF3E-9B2C1E955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79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162AB2-9F33-BAD5-9BE4-5CB69A7C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E143-C3D4-4FB7-ABAD-EC8C01CF7E00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3AE8EB-FF47-83F1-AE5A-51D1192A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0EE493-8975-38F8-356E-050A2AAE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4160-194D-4A62-AF3E-9B2C1E955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0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E98A1-CCA5-794B-1449-0D4BAC9C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FEB5F-80E5-01E5-7042-7E34ED5F3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146F60-F537-D043-E5DB-94458CCAB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254B8-4F98-9FE3-0DBA-A106614B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E143-C3D4-4FB7-ABAD-EC8C01CF7E00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6D0A42-D230-2D17-9E5B-3AB18DC5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BD2C5B-8529-BC4F-B7C2-82C842BD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4160-194D-4A62-AF3E-9B2C1E955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58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38812-AA9A-8C52-252B-67EFB53D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D1D2DC-9CD6-7207-12E9-1C7495965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01B7ED-64F3-C0A0-2E32-A8EA1E544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05B0C8-D702-726F-1E0E-A50923A0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E143-C3D4-4FB7-ABAD-EC8C01CF7E00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FC5933-812F-E02E-AAE5-58288817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4FE934-D1AB-90BC-125C-CD1C32EB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4160-194D-4A62-AF3E-9B2C1E955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84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3065EE-28EB-BE25-8F9B-8B537F3B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C2DA06-4F24-EBA3-F660-517D7A6A6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0A8578-210C-4BBE-BB06-63F1592D1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58E143-C3D4-4FB7-ABAD-EC8C01CF7E00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C9EA2-6B48-ADDA-304E-F4AA1135A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58F3B-64B2-CD52-1941-B5EC6ABA4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984160-194D-4A62-AF3E-9B2C1E955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7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8FE91-9E13-E635-1D5B-94DC3D7ED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06F97A4-5DC9-8B00-0528-3C9862591B17}"/>
              </a:ext>
            </a:extLst>
          </p:cNvPr>
          <p:cNvSpPr txBox="1"/>
          <p:nvPr/>
        </p:nvSpPr>
        <p:spPr>
          <a:xfrm>
            <a:off x="872781" y="1264668"/>
            <a:ext cx="769645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목차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 - Convolution Parameter </a:t>
            </a:r>
            <a:r>
              <a:rPr lang="ko-KR" altLang="en-US" sz="2000" b="1" dirty="0"/>
              <a:t>변경 실험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 - Batch Size </a:t>
            </a:r>
            <a:r>
              <a:rPr lang="ko-KR" altLang="en-US" sz="2000" b="1" dirty="0"/>
              <a:t>변경 실험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 - Epoch </a:t>
            </a:r>
            <a:r>
              <a:rPr lang="ko-KR" altLang="en-US" sz="2000" b="1" dirty="0"/>
              <a:t>수 변경 실험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 - Learning Rate </a:t>
            </a:r>
            <a:r>
              <a:rPr lang="ko-KR" altLang="en-US" sz="2000" b="1" dirty="0"/>
              <a:t>변경 실험</a:t>
            </a:r>
            <a:endParaRPr lang="en-US" altLang="ko-KR" sz="2000" b="1" dirty="0"/>
          </a:p>
          <a:p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035130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8B3F2-F09B-3599-306F-947A1B96C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9E96124A-99FC-F78D-A449-4E087790558A}"/>
              </a:ext>
            </a:extLst>
          </p:cNvPr>
          <p:cNvGrpSpPr/>
          <p:nvPr/>
        </p:nvGrpSpPr>
        <p:grpSpPr>
          <a:xfrm>
            <a:off x="345555" y="170335"/>
            <a:ext cx="7429092" cy="6687665"/>
            <a:chOff x="2383361" y="96643"/>
            <a:chExt cx="7429092" cy="66876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2024FE8-9E00-977B-1F37-6E7749DBC930}"/>
                </a:ext>
              </a:extLst>
            </p:cNvPr>
            <p:cNvSpPr txBox="1"/>
            <p:nvPr/>
          </p:nvSpPr>
          <p:spPr>
            <a:xfrm>
              <a:off x="2721528" y="6384198"/>
              <a:ext cx="40971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/>
                <a:t>DropOut</a:t>
              </a:r>
              <a:r>
                <a:rPr lang="en-US" altLang="ko-KR" sz="2000" b="1" dirty="0"/>
                <a:t> </a:t>
              </a:r>
              <a:r>
                <a:rPr lang="ko-KR" altLang="en-US" sz="2000" b="1" dirty="0"/>
                <a:t>적용</a:t>
              </a:r>
              <a:r>
                <a:rPr lang="en-US" altLang="ko-KR" sz="2000" b="1" dirty="0"/>
                <a:t>X</a:t>
              </a:r>
              <a:endParaRPr lang="ko-KR" altLang="en-US" sz="2000" b="1" dirty="0"/>
            </a:p>
          </p:txBody>
        </p:sp>
        <p:pic>
          <p:nvPicPr>
            <p:cNvPr id="4" name="그림 3" descr="텍스트, 스크린샷, 메뉴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95EED67-A613-2A4A-E933-58C585F7D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3361" y="96643"/>
              <a:ext cx="2739525" cy="6287555"/>
            </a:xfrm>
            <a:prstGeom prst="rect">
              <a:avLst/>
            </a:prstGeom>
          </p:spPr>
        </p:pic>
        <p:pic>
          <p:nvPicPr>
            <p:cNvPr id="6" name="그림 5" descr="스크린샷, 메뉴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4E9DA564-0609-0511-2587-F13F93441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4385" y="96643"/>
              <a:ext cx="2882535" cy="628755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D689D7-877B-81ED-3570-91CFB61DAD8B}"/>
                </a:ext>
              </a:extLst>
            </p:cNvPr>
            <p:cNvSpPr txBox="1"/>
            <p:nvPr/>
          </p:nvSpPr>
          <p:spPr>
            <a:xfrm>
              <a:off x="5715273" y="6354202"/>
              <a:ext cx="40971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/>
                <a:t>DropOut</a:t>
              </a:r>
              <a:r>
                <a:rPr lang="en-US" altLang="ko-KR" sz="2000" b="1" dirty="0"/>
                <a:t> </a:t>
              </a:r>
              <a:r>
                <a:rPr lang="ko-KR" altLang="en-US" sz="2000" b="1" dirty="0"/>
                <a:t>적용</a:t>
              </a:r>
              <a:r>
                <a:rPr lang="en-US" altLang="ko-KR" sz="2000" b="1" dirty="0"/>
                <a:t>O (p=0.5)</a:t>
              </a:r>
              <a:endParaRPr lang="ko-KR" altLang="en-US" sz="2000" b="1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9B7F6A6-A522-A139-AF02-43F0EC5BEB0E}"/>
              </a:ext>
            </a:extLst>
          </p:cNvPr>
          <p:cNvSpPr txBox="1"/>
          <p:nvPr/>
        </p:nvSpPr>
        <p:spPr>
          <a:xfrm>
            <a:off x="7900984" y="4308105"/>
            <a:ext cx="3472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학습 데이터에 대한 성능 감소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Validation/Test </a:t>
            </a:r>
            <a:r>
              <a:rPr lang="ko-KR" altLang="en-US" sz="2000" dirty="0"/>
              <a:t>데이터에 대한 성능 증가</a:t>
            </a:r>
            <a:endParaRPr lang="en-US" altLang="ko-KR" sz="2000" dirty="0"/>
          </a:p>
        </p:txBody>
      </p:sp>
      <p:pic>
        <p:nvPicPr>
          <p:cNvPr id="11" name="그림 10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BFF6662-EE4A-E2EC-D76C-8CA0EB7E18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396" y="1066315"/>
            <a:ext cx="4887840" cy="26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15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66E5D-7D55-7983-DC57-3B260B121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도표, 라인, 그래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90B5060-3117-43A0-A874-8E38F7980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685794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9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42016-0943-CE2C-21AD-8CFC71C48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도표, 라인, 그래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FC1DC36-C8A5-DDAC-1291-7BE9F76FC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63" y="685794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55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887B1-5365-140B-1641-999B97C8C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직사각형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A7E8554-F171-ACE4-93AA-85C84B839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55" y="685794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40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E4CF8-1EC4-2B39-8E67-EC76844F6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3CFCA6-851C-DFEB-1089-BDC231428FC2}"/>
              </a:ext>
            </a:extLst>
          </p:cNvPr>
          <p:cNvSpPr txBox="1"/>
          <p:nvPr/>
        </p:nvSpPr>
        <p:spPr>
          <a:xfrm>
            <a:off x="265814" y="247612"/>
            <a:ext cx="4097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Learning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rate(Non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Scheduling)</a:t>
            </a:r>
            <a:endParaRPr lang="ko-KR" altLang="en-US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B8B80E-2527-8D0B-AD2E-6FDB5F8B7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5" y="851353"/>
            <a:ext cx="11952370" cy="1947265"/>
          </a:xfrm>
          <a:prstGeom prst="rect">
            <a:avLst/>
          </a:prstGeom>
        </p:spPr>
      </p:pic>
      <p:pic>
        <p:nvPicPr>
          <p:cNvPr id="10" name="그림 9" descr="텍스트, 라인, 그래프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8987D23-C046-7E3F-BCCE-CB032BC34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176" y="3132397"/>
            <a:ext cx="6477009" cy="3238505"/>
          </a:xfrm>
          <a:prstGeom prst="rect">
            <a:avLst/>
          </a:prstGeom>
        </p:spPr>
      </p:pic>
      <p:pic>
        <p:nvPicPr>
          <p:cNvPr id="12" name="그림 11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E777374-0534-441D-AD13-D8A58C508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57" y="4059383"/>
            <a:ext cx="4001058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0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C5426-9452-9C02-3657-4839313FD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7D8DC90-5118-C71F-ED47-F4E6013F2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26" y="684063"/>
            <a:ext cx="11821347" cy="2842908"/>
          </a:xfrm>
          <a:prstGeom prst="rect">
            <a:avLst/>
          </a:prstGeom>
        </p:spPr>
      </p:pic>
      <p:pic>
        <p:nvPicPr>
          <p:cNvPr id="5" name="그림 4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1B7F0CD-82E3-EB12-FA29-491888EE1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26" y="3691322"/>
            <a:ext cx="3916442" cy="26425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CCDB7A-7143-811D-2683-A7D696BAC3A4}"/>
              </a:ext>
            </a:extLst>
          </p:cNvPr>
          <p:cNvSpPr txBox="1"/>
          <p:nvPr/>
        </p:nvSpPr>
        <p:spPr>
          <a:xfrm>
            <a:off x="265814" y="247612"/>
            <a:ext cx="5830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Learning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rate = 0.01 Step Size = 1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43369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091D7-C581-9A8C-947B-64158D760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A5E59E-03AF-79DA-695A-524D3AFB5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2" y="932072"/>
            <a:ext cx="11596916" cy="18665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BBA898-EA8D-E969-D2A9-F9EEFC8EA8EC}"/>
              </a:ext>
            </a:extLst>
          </p:cNvPr>
          <p:cNvSpPr txBox="1"/>
          <p:nvPr/>
        </p:nvSpPr>
        <p:spPr>
          <a:xfrm>
            <a:off x="265814" y="247612"/>
            <a:ext cx="5830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Gamma = 0.700 Step Size = 1</a:t>
            </a:r>
            <a:endParaRPr lang="ko-KR" altLang="en-US" sz="2000" b="1" dirty="0"/>
          </a:p>
        </p:txBody>
      </p:sp>
      <p:pic>
        <p:nvPicPr>
          <p:cNvPr id="11" name="그림 10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0D2BF07-F5BE-A42A-9ED3-66BF073BB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2" y="3732646"/>
            <a:ext cx="5542305" cy="2193282"/>
          </a:xfrm>
          <a:prstGeom prst="rect">
            <a:avLst/>
          </a:prstGeom>
        </p:spPr>
      </p:pic>
      <p:pic>
        <p:nvPicPr>
          <p:cNvPr id="12" name="그림 11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15359DC-1DE5-FC92-7EEB-E13FBBFF3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155" y="3732646"/>
            <a:ext cx="5516038" cy="21932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C0FEAA-B33E-B22F-F981-A2DF3B43BCB9}"/>
              </a:ext>
            </a:extLst>
          </p:cNvPr>
          <p:cNvSpPr txBox="1"/>
          <p:nvPr/>
        </p:nvSpPr>
        <p:spPr>
          <a:xfrm>
            <a:off x="2238531" y="6009299"/>
            <a:ext cx="182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Scheduling</a:t>
            </a:r>
          </a:p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9CEB43-03CA-D4C7-E214-7DE41C3578EE}"/>
              </a:ext>
            </a:extLst>
          </p:cNvPr>
          <p:cNvSpPr txBox="1"/>
          <p:nvPr/>
        </p:nvSpPr>
        <p:spPr>
          <a:xfrm>
            <a:off x="8199619" y="5987692"/>
            <a:ext cx="2372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Non-Scheduling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4765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20A68-B783-8A66-7AA3-EF89ADF40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5876B7-818A-539A-40BF-FC0371287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2" y="932072"/>
            <a:ext cx="11596916" cy="18665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C5CE42-1B86-157E-FFE1-5C2D39637239}"/>
              </a:ext>
            </a:extLst>
          </p:cNvPr>
          <p:cNvSpPr txBox="1"/>
          <p:nvPr/>
        </p:nvSpPr>
        <p:spPr>
          <a:xfrm>
            <a:off x="265814" y="247612"/>
            <a:ext cx="5830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Gamma = 0.700 Step Size = 1</a:t>
            </a:r>
            <a:endParaRPr lang="ko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F81CDF-7B5D-E2DA-4539-8E16A8AFF073}"/>
              </a:ext>
            </a:extLst>
          </p:cNvPr>
          <p:cNvSpPr txBox="1"/>
          <p:nvPr/>
        </p:nvSpPr>
        <p:spPr>
          <a:xfrm>
            <a:off x="2364828" y="5987692"/>
            <a:ext cx="182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Scheduling</a:t>
            </a:r>
          </a:p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084505-50CB-3578-9194-17E12A67F167}"/>
              </a:ext>
            </a:extLst>
          </p:cNvPr>
          <p:cNvSpPr txBox="1"/>
          <p:nvPr/>
        </p:nvSpPr>
        <p:spPr>
          <a:xfrm>
            <a:off x="8199619" y="5987692"/>
            <a:ext cx="2372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Non-Scheduling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" name="그림 1" descr="텍스트, 라인, 그래프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8B46669-C57A-9B68-8150-A4A10D52C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187" y="2930773"/>
            <a:ext cx="6113837" cy="3056919"/>
          </a:xfrm>
          <a:prstGeom prst="rect">
            <a:avLst/>
          </a:prstGeom>
        </p:spPr>
      </p:pic>
      <p:pic>
        <p:nvPicPr>
          <p:cNvPr id="5" name="그림 4" descr="텍스트, 라인, 그래프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E50B0FB-DA67-0271-2A70-A7AAFD41DB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82" y="3155015"/>
            <a:ext cx="4670647" cy="278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8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0A896-0DBF-372D-8909-60A73F468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CD52D77D-F6F7-7AE7-F3CD-32964A5A08F1}"/>
              </a:ext>
            </a:extLst>
          </p:cNvPr>
          <p:cNvGrpSpPr/>
          <p:nvPr/>
        </p:nvGrpSpPr>
        <p:grpSpPr>
          <a:xfrm>
            <a:off x="0" y="2595718"/>
            <a:ext cx="12043144" cy="4067668"/>
            <a:chOff x="148856" y="1830480"/>
            <a:chExt cx="12043144" cy="40676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B880F60-D504-63B2-361C-29CF5691CF23}"/>
                </a:ext>
              </a:extLst>
            </p:cNvPr>
            <p:cNvSpPr txBox="1"/>
            <p:nvPr/>
          </p:nvSpPr>
          <p:spPr>
            <a:xfrm>
              <a:off x="2497737" y="5498038"/>
              <a:ext cx="58301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Step Size = 5</a:t>
              </a:r>
              <a:endParaRPr lang="ko-KR" altLang="en-US" sz="20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FE6FEC-7F25-C2F9-B3F0-56576EE74BD8}"/>
                </a:ext>
              </a:extLst>
            </p:cNvPr>
            <p:cNvSpPr txBox="1"/>
            <p:nvPr/>
          </p:nvSpPr>
          <p:spPr>
            <a:xfrm>
              <a:off x="8327923" y="5482769"/>
              <a:ext cx="2939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Step Size = 10</a:t>
              </a:r>
              <a:endParaRPr lang="ko-KR" altLang="en-US" sz="2000" b="1" dirty="0"/>
            </a:p>
          </p:txBody>
        </p:sp>
        <p:pic>
          <p:nvPicPr>
            <p:cNvPr id="12" name="그림 11" descr="텍스트, 라인, 도표, 그래프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5EE72AEB-D4CF-9D2C-74E2-BE0F6FFFD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56" y="1977654"/>
              <a:ext cx="5824022" cy="3398787"/>
            </a:xfrm>
            <a:prstGeom prst="rect">
              <a:avLst/>
            </a:prstGeom>
          </p:spPr>
        </p:pic>
        <p:pic>
          <p:nvPicPr>
            <p:cNvPr id="16" name="그림 15" descr="텍스트, 그래프, 라인, 도표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2ACBB941-F8BE-C683-F5EC-E3F916D48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2574" y="1830480"/>
              <a:ext cx="6069426" cy="3641656"/>
            </a:xfrm>
            <a:prstGeom prst="rect">
              <a:avLst/>
            </a:prstGeom>
          </p:spPr>
        </p:pic>
      </p:grpSp>
      <p:pic>
        <p:nvPicPr>
          <p:cNvPr id="3" name="그림 2" descr="텍스트, 도표, 라인, 그래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0A667C5-9B42-981D-0B4D-B699B8EDF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34" t="39890"/>
          <a:stretch>
            <a:fillRect/>
          </a:stretch>
        </p:blipFill>
        <p:spPr>
          <a:xfrm>
            <a:off x="148856" y="94598"/>
            <a:ext cx="4059599" cy="250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1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B3D97-0AFE-9DD8-31C4-1FF2A282B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라인, 도표, 그래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B805D4E-56A4-B398-C697-EF662F6D2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63" y="616688"/>
            <a:ext cx="9952074" cy="497603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B596777-F93E-E552-EE67-41D920F9BB6E}"/>
              </a:ext>
            </a:extLst>
          </p:cNvPr>
          <p:cNvSpPr/>
          <p:nvPr/>
        </p:nvSpPr>
        <p:spPr>
          <a:xfrm>
            <a:off x="3958856" y="744279"/>
            <a:ext cx="4274288" cy="419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Test Loss over Epochs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2D8169-B5C0-5039-914D-1DB501796279}"/>
              </a:ext>
            </a:extLst>
          </p:cNvPr>
          <p:cNvSpPr/>
          <p:nvPr/>
        </p:nvSpPr>
        <p:spPr>
          <a:xfrm rot="16200000">
            <a:off x="1073888" y="2894712"/>
            <a:ext cx="1116420" cy="419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Test Loss 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51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D7208C-307B-731A-6336-5C5063D07F6A}"/>
              </a:ext>
            </a:extLst>
          </p:cNvPr>
          <p:cNvSpPr txBox="1"/>
          <p:nvPr/>
        </p:nvSpPr>
        <p:spPr>
          <a:xfrm>
            <a:off x="265814" y="148856"/>
            <a:ext cx="6500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Conv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Parameter </a:t>
            </a:r>
            <a:r>
              <a:rPr lang="ko-KR" altLang="en-US" sz="2000" b="1" dirty="0"/>
              <a:t>변경 실험</a:t>
            </a:r>
            <a:r>
              <a:rPr lang="en-US" altLang="ko-KR" sz="2000" b="1" dirty="0"/>
              <a:t>(Kernel Size, Padding)</a:t>
            </a:r>
            <a:endParaRPr lang="ko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FC6DC-719F-A84D-9095-504F5F56FDA9}"/>
              </a:ext>
            </a:extLst>
          </p:cNvPr>
          <p:cNvSpPr txBox="1"/>
          <p:nvPr/>
        </p:nvSpPr>
        <p:spPr>
          <a:xfrm>
            <a:off x="872781" y="1264668"/>
            <a:ext cx="769645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모델 구조 </a:t>
            </a:r>
            <a:r>
              <a:rPr lang="en-US" altLang="ko-KR" sz="2000" dirty="0"/>
              <a:t>: 2</a:t>
            </a:r>
            <a:r>
              <a:rPr lang="ko-KR" altLang="en-US" sz="2000" dirty="0"/>
              <a:t>층 </a:t>
            </a:r>
            <a:r>
              <a:rPr lang="en-US" altLang="ko-KR" sz="2000" dirty="0"/>
              <a:t>CNN(Conv-&gt;ReLU-&gt;</a:t>
            </a:r>
            <a:r>
              <a:rPr lang="en-US" altLang="ko-KR" sz="2000" dirty="0" err="1"/>
              <a:t>MaxPool</a:t>
            </a:r>
            <a:r>
              <a:rPr lang="en-US" altLang="ko-KR" sz="2000" dirty="0"/>
              <a:t>) + 2</a:t>
            </a:r>
            <a:r>
              <a:rPr lang="ko-KR" altLang="en-US" sz="2000" dirty="0"/>
              <a:t>층 </a:t>
            </a:r>
            <a:r>
              <a:rPr lang="en-US" altLang="ko-KR" sz="2000" dirty="0"/>
              <a:t>FC Layer </a:t>
            </a:r>
          </a:p>
          <a:p>
            <a:endParaRPr lang="en-US" altLang="ko-KR" sz="2000" dirty="0"/>
          </a:p>
          <a:p>
            <a:r>
              <a:rPr lang="ko-KR" altLang="en-US" sz="2000" b="1" dirty="0"/>
              <a:t>데이터셋</a:t>
            </a:r>
            <a:r>
              <a:rPr lang="en-US" altLang="ko-KR" sz="2000" dirty="0"/>
              <a:t>  : </a:t>
            </a:r>
            <a:r>
              <a:rPr lang="en-US" altLang="ko-KR" sz="2000" dirty="0" err="1"/>
              <a:t>Mnist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프레임워크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Pytorch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학습 </a:t>
            </a:r>
            <a:r>
              <a:rPr lang="en-US" altLang="ko-KR" sz="2000" b="1" dirty="0"/>
              <a:t>Epoch </a:t>
            </a:r>
            <a:r>
              <a:rPr lang="ko-KR" altLang="en-US" sz="2000" b="1" dirty="0"/>
              <a:t>수 </a:t>
            </a:r>
            <a:r>
              <a:rPr lang="en-US" altLang="ko-KR" sz="2000" dirty="0"/>
              <a:t>: 10</a:t>
            </a:r>
          </a:p>
          <a:p>
            <a:endParaRPr lang="en-US" altLang="ko-KR" sz="2000" dirty="0"/>
          </a:p>
          <a:p>
            <a:r>
              <a:rPr lang="en-US" altLang="ko-KR" sz="2000" b="1" dirty="0"/>
              <a:t>Optimizer</a:t>
            </a:r>
            <a:r>
              <a:rPr lang="en-US" altLang="ko-KR" sz="2000" dirty="0"/>
              <a:t> : Adam(Learning rate = 0.001)</a:t>
            </a:r>
          </a:p>
          <a:p>
            <a:endParaRPr lang="en-US" altLang="ko-KR" sz="2000" dirty="0"/>
          </a:p>
          <a:p>
            <a:r>
              <a:rPr lang="ko-KR" altLang="en-US" sz="2000" b="1" dirty="0"/>
              <a:t>활성화 함수 </a:t>
            </a:r>
            <a:r>
              <a:rPr lang="en-US" altLang="ko-KR" sz="2000" dirty="0"/>
              <a:t>: ReLU</a:t>
            </a:r>
          </a:p>
          <a:p>
            <a:endParaRPr lang="en-US" altLang="ko-KR" sz="2000" dirty="0"/>
          </a:p>
          <a:p>
            <a:r>
              <a:rPr lang="ko-KR" altLang="en-US" sz="2000" b="1" dirty="0"/>
              <a:t>정규화 기법 </a:t>
            </a:r>
            <a:r>
              <a:rPr lang="en-US" altLang="ko-KR" sz="2000" dirty="0"/>
              <a:t>: </a:t>
            </a:r>
            <a:r>
              <a:rPr lang="ko-KR" altLang="en-US" sz="2000" dirty="0"/>
              <a:t>없음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손실 함수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CrossEntropyLoss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7967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EB9BE-1CEA-9CDB-3FC9-E4C45D1EA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7D8121-C5BF-C3D3-E50D-390312319C46}"/>
              </a:ext>
            </a:extLst>
          </p:cNvPr>
          <p:cNvSpPr txBox="1"/>
          <p:nvPr/>
        </p:nvSpPr>
        <p:spPr>
          <a:xfrm>
            <a:off x="265814" y="148856"/>
            <a:ext cx="6500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Conv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Parameter </a:t>
            </a:r>
            <a:r>
              <a:rPr lang="ko-KR" altLang="en-US" sz="2000" b="1" dirty="0"/>
              <a:t>변경 실험</a:t>
            </a:r>
            <a:r>
              <a:rPr lang="en-US" altLang="ko-KR" sz="2000" b="1" dirty="0"/>
              <a:t>(Kernel Size, Padding)</a:t>
            </a:r>
            <a:endParaRPr lang="ko-KR" altLang="en-US" sz="2000" b="1" dirty="0"/>
          </a:p>
        </p:txBody>
      </p:sp>
      <p:pic>
        <p:nvPicPr>
          <p:cNvPr id="7" name="그림 6" descr="스크린샷, 텍스트, 키보드, 컴퓨터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E6F39AB-3563-BDD3-DACB-0EBC6352D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73" y="909843"/>
            <a:ext cx="9335803" cy="28960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4A0FB3-4225-45DA-4B43-21A56226EB99}"/>
              </a:ext>
            </a:extLst>
          </p:cNvPr>
          <p:cNvSpPr txBox="1"/>
          <p:nvPr/>
        </p:nvSpPr>
        <p:spPr>
          <a:xfrm>
            <a:off x="613955" y="4470829"/>
            <a:ext cx="10123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커널 크기 </a:t>
            </a:r>
            <a:r>
              <a:rPr lang="en-US" altLang="ko-KR" dirty="0"/>
              <a:t>5</a:t>
            </a:r>
            <a:r>
              <a:rPr lang="ko-KR" altLang="en-US" dirty="0"/>
              <a:t>가 가장 균형 잡힌 성능을 보임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커널 크기 </a:t>
            </a:r>
            <a:r>
              <a:rPr lang="en-US" altLang="ko-KR" dirty="0"/>
              <a:t>7</a:t>
            </a:r>
            <a:r>
              <a:rPr lang="ko-KR" altLang="en-US" dirty="0"/>
              <a:t>과 </a:t>
            </a:r>
            <a:r>
              <a:rPr lang="en-US" altLang="ko-KR" dirty="0"/>
              <a:t>9</a:t>
            </a:r>
            <a:r>
              <a:rPr lang="ko-KR" altLang="en-US" dirty="0"/>
              <a:t>는 과도하게 넓은 필터로 인해 성능 저하 경향이 발생한 것으로 판단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계층적 구조</a:t>
            </a:r>
            <a:r>
              <a:rPr lang="en-US" altLang="ko-KR" dirty="0"/>
              <a:t>(3-&gt;5-&gt;7)</a:t>
            </a:r>
            <a:r>
              <a:rPr lang="ko-KR" altLang="en-US" dirty="0"/>
              <a:t>는 고정 커널 구조와 비슷하거나 약간 더 나은 테스트 정확도를 보임</a:t>
            </a:r>
          </a:p>
        </p:txBody>
      </p:sp>
    </p:spTree>
    <p:extLst>
      <p:ext uri="{BB962C8B-B14F-4D97-AF65-F5344CB8AC3E}">
        <p14:creationId xmlns:p14="http://schemas.microsoft.com/office/powerpoint/2010/main" val="107849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1421FE-59A9-FD37-D6CA-C0207C496F39}"/>
              </a:ext>
            </a:extLst>
          </p:cNvPr>
          <p:cNvSpPr txBox="1"/>
          <p:nvPr/>
        </p:nvSpPr>
        <p:spPr>
          <a:xfrm>
            <a:off x="265814" y="148856"/>
            <a:ext cx="3040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Batch Size </a:t>
            </a:r>
            <a:r>
              <a:rPr lang="ko-KR" altLang="en-US" sz="2000" b="1" dirty="0"/>
              <a:t>변경 실험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62E6E3-54C9-FDEB-A413-CA3AC6A55413}"/>
              </a:ext>
            </a:extLst>
          </p:cNvPr>
          <p:cNvSpPr txBox="1"/>
          <p:nvPr/>
        </p:nvSpPr>
        <p:spPr>
          <a:xfrm>
            <a:off x="5002872" y="4502901"/>
            <a:ext cx="6387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배치 사이즈가 증가함에 따라 학습 속도가 감소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모델의 성능은 특정 수치를 기점으로 떨어짐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배치사이즈가 무조건 크다고 좋은 것은 아니라고 판단</a:t>
            </a:r>
          </a:p>
        </p:txBody>
      </p:sp>
      <p:pic>
        <p:nvPicPr>
          <p:cNvPr id="11" name="그림 10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5BCC761-0406-753A-56F0-0BADE45FC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20" y="997564"/>
            <a:ext cx="3365660" cy="5359256"/>
          </a:xfrm>
          <a:prstGeom prst="rect">
            <a:avLst/>
          </a:prstGeom>
        </p:spPr>
      </p:pic>
      <p:pic>
        <p:nvPicPr>
          <p:cNvPr id="15" name="그림 14" descr="텍스트, 라인, 그래프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419E544-20C3-5AC2-8ABC-26B58BE39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83" y="370683"/>
            <a:ext cx="7544597" cy="377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3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21E3E-BA99-14AC-4859-1BF3F64FB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9A702F-5CD7-8B22-56CC-024197C7C63E}"/>
              </a:ext>
            </a:extLst>
          </p:cNvPr>
          <p:cNvSpPr txBox="1"/>
          <p:nvPr/>
        </p:nvSpPr>
        <p:spPr>
          <a:xfrm>
            <a:off x="265814" y="148856"/>
            <a:ext cx="3040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Batch Size </a:t>
            </a:r>
            <a:r>
              <a:rPr lang="ko-KR" altLang="en-US" sz="2000" b="1" dirty="0"/>
              <a:t>변경 실험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388745-633F-200A-2422-23E2F6E901A0}"/>
              </a:ext>
            </a:extLst>
          </p:cNvPr>
          <p:cNvSpPr txBox="1"/>
          <p:nvPr/>
        </p:nvSpPr>
        <p:spPr>
          <a:xfrm>
            <a:off x="2004441" y="4340449"/>
            <a:ext cx="9091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모델은 </a:t>
            </a:r>
            <a:r>
              <a:rPr lang="en-US" altLang="ko-KR" dirty="0"/>
              <a:t>Flat</a:t>
            </a:r>
            <a:r>
              <a:rPr lang="ko-KR" altLang="en-US" dirty="0"/>
              <a:t>한 영역에서 최소값을 찾는 것이 바람직하다</a:t>
            </a:r>
            <a:r>
              <a:rPr lang="en-US" altLang="ko-KR" dirty="0"/>
              <a:t>.(Flat Minimum)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큰 배치 사이즈 모델 </a:t>
            </a:r>
            <a:r>
              <a:rPr lang="en-US" altLang="ko-KR" dirty="0"/>
              <a:t>-&gt; Sharp Minimum</a:t>
            </a:r>
            <a:r>
              <a:rPr lang="ko-KR" altLang="en-US" dirty="0"/>
              <a:t>으로 수렴 가능성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Generalization Gap </a:t>
            </a:r>
            <a:r>
              <a:rPr lang="ko-KR" altLang="en-US" dirty="0"/>
              <a:t>유발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결론</a:t>
            </a:r>
            <a:r>
              <a:rPr lang="en-US" altLang="ko-KR" dirty="0"/>
              <a:t>: </a:t>
            </a:r>
            <a:r>
              <a:rPr lang="ko-KR" altLang="en-US" dirty="0"/>
              <a:t>적당한 배치 사이즈로 </a:t>
            </a:r>
            <a:r>
              <a:rPr lang="en-US" altLang="ko-KR" dirty="0"/>
              <a:t>Flat Minima</a:t>
            </a:r>
            <a:r>
              <a:rPr lang="ko-KR" altLang="en-US" dirty="0"/>
              <a:t>로 이끌도록 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 descr="텍스트, 라인, 그래프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C7EAA1B-8056-CAB3-03A2-D6DD88D0E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41" y="548966"/>
            <a:ext cx="8183117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2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DED5D-10E3-1324-CDA5-C71E8BE00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709EAF-4C00-9A2B-2ADD-6AF827421FC7}"/>
              </a:ext>
            </a:extLst>
          </p:cNvPr>
          <p:cNvSpPr txBox="1"/>
          <p:nvPr/>
        </p:nvSpPr>
        <p:spPr>
          <a:xfrm>
            <a:off x="265813" y="148856"/>
            <a:ext cx="3888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Activation Func </a:t>
            </a:r>
            <a:r>
              <a:rPr lang="ko-KR" altLang="en-US" sz="2000" b="1" dirty="0"/>
              <a:t>변경 실험</a:t>
            </a:r>
          </a:p>
        </p:txBody>
      </p:sp>
      <p:pic>
        <p:nvPicPr>
          <p:cNvPr id="6" name="그림 5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C193A83-8D8D-CB46-638F-7B98241C9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36" y="1802809"/>
            <a:ext cx="5122107" cy="32523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308FE9-E71A-829D-B205-B7E9147E8952}"/>
              </a:ext>
            </a:extLst>
          </p:cNvPr>
          <p:cNvSpPr txBox="1"/>
          <p:nvPr/>
        </p:nvSpPr>
        <p:spPr>
          <a:xfrm>
            <a:off x="6095999" y="2090192"/>
            <a:ext cx="5760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기울기 소멸 문제가 없으면서도 </a:t>
            </a:r>
            <a:r>
              <a:rPr lang="en-US" altLang="ko-KR" dirty="0"/>
              <a:t>dying ReLU</a:t>
            </a:r>
            <a:r>
              <a:rPr lang="ko-KR" altLang="en-US" dirty="0"/>
              <a:t>를 보완한 </a:t>
            </a:r>
            <a:r>
              <a:rPr lang="en-US" altLang="ko-KR" dirty="0"/>
              <a:t>leaky ReLU</a:t>
            </a:r>
            <a:r>
              <a:rPr lang="ko-KR" altLang="en-US" dirty="0"/>
              <a:t>가 </a:t>
            </a:r>
            <a:r>
              <a:rPr lang="ko-KR" altLang="en-US" dirty="0" err="1"/>
              <a:t>각장</a:t>
            </a:r>
            <a:r>
              <a:rPr lang="ko-KR" altLang="en-US" dirty="0"/>
              <a:t> 좋은 성능을 보일 것으로 예상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3D5E52-C1B9-CDE6-E6AA-52BCDDE4216F}"/>
              </a:ext>
            </a:extLst>
          </p:cNvPr>
          <p:cNvSpPr txBox="1"/>
          <p:nvPr/>
        </p:nvSpPr>
        <p:spPr>
          <a:xfrm>
            <a:off x="6096000" y="3712065"/>
            <a:ext cx="5760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옵티마이저</a:t>
            </a:r>
            <a:r>
              <a:rPr lang="en-US" altLang="ko-KR" dirty="0"/>
              <a:t>, </a:t>
            </a:r>
            <a:r>
              <a:rPr lang="ko-KR" altLang="en-US" dirty="0" err="1"/>
              <a:t>학습률</a:t>
            </a:r>
            <a:r>
              <a:rPr lang="en-US" altLang="ko-KR" dirty="0"/>
              <a:t>, </a:t>
            </a:r>
            <a:r>
              <a:rPr lang="ko-KR" altLang="en-US" dirty="0"/>
              <a:t>모델 구조 등의 여러 요인이 상호작용하여 </a:t>
            </a:r>
            <a:r>
              <a:rPr lang="en-US" altLang="ko-KR" dirty="0"/>
              <a:t>Dying ReLU </a:t>
            </a:r>
            <a:r>
              <a:rPr lang="ko-KR" altLang="en-US" dirty="0"/>
              <a:t>문제가 완화되어  </a:t>
            </a:r>
            <a:r>
              <a:rPr lang="en-US" altLang="ko-KR" dirty="0"/>
              <a:t>leaky </a:t>
            </a:r>
            <a:r>
              <a:rPr lang="en-US" altLang="ko-KR" dirty="0" err="1"/>
              <a:t>relu</a:t>
            </a:r>
            <a:r>
              <a:rPr lang="ko-KR" altLang="en-US" dirty="0"/>
              <a:t>의 장점이 부각되지 않았다고 판단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738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3458F-B25D-3939-8C0E-2532CD882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101981-A059-6BE2-8333-F82A267E1944}"/>
              </a:ext>
            </a:extLst>
          </p:cNvPr>
          <p:cNvSpPr txBox="1"/>
          <p:nvPr/>
        </p:nvSpPr>
        <p:spPr>
          <a:xfrm>
            <a:off x="265814" y="148856"/>
            <a:ext cx="3040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Epoch </a:t>
            </a:r>
            <a:r>
              <a:rPr lang="ko-KR" altLang="en-US" sz="2000" b="1" dirty="0"/>
              <a:t>수 변경 실험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67F500-41A6-174E-4F75-A049F5801207}"/>
              </a:ext>
            </a:extLst>
          </p:cNvPr>
          <p:cNvSpPr txBox="1"/>
          <p:nvPr/>
        </p:nvSpPr>
        <p:spPr>
          <a:xfrm>
            <a:off x="872781" y="1264668"/>
            <a:ext cx="769645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모델 구조 </a:t>
            </a:r>
            <a:r>
              <a:rPr lang="en-US" altLang="ko-KR" sz="2000" dirty="0"/>
              <a:t>: 2</a:t>
            </a:r>
            <a:r>
              <a:rPr lang="ko-KR" altLang="en-US" sz="2000" dirty="0"/>
              <a:t>층 </a:t>
            </a:r>
            <a:r>
              <a:rPr lang="en-US" altLang="ko-KR" sz="2000" dirty="0"/>
              <a:t>CNN(Conv-&gt;ReLU-&gt;</a:t>
            </a:r>
            <a:r>
              <a:rPr lang="en-US" altLang="ko-KR" sz="2000" dirty="0" err="1"/>
              <a:t>MaxPool</a:t>
            </a:r>
            <a:r>
              <a:rPr lang="en-US" altLang="ko-KR" sz="2000" dirty="0"/>
              <a:t>) + 2</a:t>
            </a:r>
            <a:r>
              <a:rPr lang="ko-KR" altLang="en-US" sz="2000" dirty="0"/>
              <a:t>층 </a:t>
            </a:r>
            <a:r>
              <a:rPr lang="en-US" altLang="ko-KR" sz="2000" dirty="0"/>
              <a:t>FC layer</a:t>
            </a:r>
          </a:p>
          <a:p>
            <a:endParaRPr lang="en-US" altLang="ko-KR" sz="2000" dirty="0"/>
          </a:p>
          <a:p>
            <a:r>
              <a:rPr lang="ko-KR" altLang="en-US" sz="2000" b="1" dirty="0"/>
              <a:t>데이터셋</a:t>
            </a:r>
            <a:r>
              <a:rPr lang="en-US" altLang="ko-KR" sz="2000" dirty="0"/>
              <a:t>  : </a:t>
            </a:r>
            <a:r>
              <a:rPr lang="en-US" altLang="ko-KR" sz="2000" dirty="0" err="1"/>
              <a:t>Mnist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프레임워크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Pytorch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학습 </a:t>
            </a:r>
            <a:r>
              <a:rPr lang="en-US" altLang="ko-KR" sz="2000" b="1" dirty="0"/>
              <a:t>Epoch </a:t>
            </a:r>
            <a:r>
              <a:rPr lang="ko-KR" altLang="en-US" sz="2000" b="1" dirty="0"/>
              <a:t>수 </a:t>
            </a:r>
            <a:r>
              <a:rPr lang="en-US" altLang="ko-KR" sz="2000" dirty="0"/>
              <a:t>: 100</a:t>
            </a:r>
          </a:p>
          <a:p>
            <a:endParaRPr lang="en-US" altLang="ko-KR" sz="2000" dirty="0"/>
          </a:p>
          <a:p>
            <a:r>
              <a:rPr lang="en-US" altLang="ko-KR" sz="2000" b="1" dirty="0"/>
              <a:t>Optimizer</a:t>
            </a:r>
            <a:r>
              <a:rPr lang="en-US" altLang="ko-KR" sz="2000" dirty="0"/>
              <a:t> : Adam(Learning rate = 0.001)</a:t>
            </a:r>
          </a:p>
          <a:p>
            <a:endParaRPr lang="en-US" altLang="ko-KR" sz="2000" dirty="0"/>
          </a:p>
          <a:p>
            <a:r>
              <a:rPr lang="ko-KR" altLang="en-US" sz="2000" b="1" dirty="0"/>
              <a:t>활성화 함수 </a:t>
            </a:r>
            <a:r>
              <a:rPr lang="en-US" altLang="ko-KR" sz="2000" dirty="0"/>
              <a:t>: ReLU</a:t>
            </a:r>
          </a:p>
          <a:p>
            <a:endParaRPr lang="en-US" altLang="ko-KR" sz="2000" dirty="0"/>
          </a:p>
          <a:p>
            <a:r>
              <a:rPr lang="ko-KR" altLang="en-US" sz="2000" b="1" dirty="0"/>
              <a:t>정규화 기법 </a:t>
            </a:r>
            <a:r>
              <a:rPr lang="en-US" altLang="ko-KR" sz="2000" dirty="0"/>
              <a:t>: </a:t>
            </a:r>
            <a:r>
              <a:rPr lang="ko-KR" altLang="en-US" sz="2000" dirty="0"/>
              <a:t>없음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손실 함수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CrossEntropyLoss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00897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8C626-05F0-BF6E-7C8E-8FE4C56F3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BEF982-7305-C61C-12C1-9C4D6608E6AA}"/>
              </a:ext>
            </a:extLst>
          </p:cNvPr>
          <p:cNvSpPr txBox="1"/>
          <p:nvPr/>
        </p:nvSpPr>
        <p:spPr>
          <a:xfrm>
            <a:off x="265814" y="148856"/>
            <a:ext cx="4097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Epoch </a:t>
            </a:r>
            <a:r>
              <a:rPr lang="ko-KR" altLang="en-US" sz="2000" b="1" dirty="0"/>
              <a:t>수 변경 실험 </a:t>
            </a:r>
            <a:r>
              <a:rPr lang="en-US" altLang="ko-KR" sz="2000" b="1" dirty="0"/>
              <a:t>– Epoch 100</a:t>
            </a:r>
            <a:endParaRPr lang="ko-KR" altLang="en-US" sz="2000" b="1" dirty="0"/>
          </a:p>
        </p:txBody>
      </p:sp>
      <p:pic>
        <p:nvPicPr>
          <p:cNvPr id="4" name="그림 3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846530C-7F3B-7B8E-B560-C640A2FA7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" y="770867"/>
            <a:ext cx="5115639" cy="55252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D0DD97-BFEB-5119-30DA-BC879F11E56A}"/>
              </a:ext>
            </a:extLst>
          </p:cNvPr>
          <p:cNvSpPr txBox="1"/>
          <p:nvPr/>
        </p:nvSpPr>
        <p:spPr>
          <a:xfrm>
            <a:off x="6193851" y="2256229"/>
            <a:ext cx="51156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훈련 데이터에 대한 성능은 지속적으로 향상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검증 데이터에 대한 성능은 대략 </a:t>
            </a:r>
            <a:r>
              <a:rPr lang="en-US" altLang="ko-KR" sz="2000" dirty="0"/>
              <a:t>Epoch 10 </a:t>
            </a:r>
            <a:r>
              <a:rPr lang="ko-KR" altLang="en-US" sz="2000" dirty="0"/>
              <a:t>이후</a:t>
            </a:r>
            <a:r>
              <a:rPr lang="en-US" altLang="ko-KR" sz="2000" dirty="0"/>
              <a:t>(10~20) </a:t>
            </a:r>
            <a:r>
              <a:rPr lang="ko-KR" altLang="en-US" sz="2000" dirty="0"/>
              <a:t>저하됨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Epoch10-Epoch20</a:t>
            </a:r>
            <a:r>
              <a:rPr lang="ko-KR" altLang="en-US" sz="2000" dirty="0"/>
              <a:t> 사이 모델이 </a:t>
            </a:r>
            <a:r>
              <a:rPr lang="ko-KR" altLang="en-US" sz="2000" dirty="0" err="1"/>
              <a:t>과적합</a:t>
            </a:r>
            <a:r>
              <a:rPr lang="ko-KR" altLang="en-US" sz="2000" dirty="0"/>
              <a:t> 경향을 보인다고 판단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8718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21D6C-6462-BF6C-7601-3C97072A1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DA0EEC-ECBF-2351-4F3F-0B570D6C56B1}"/>
              </a:ext>
            </a:extLst>
          </p:cNvPr>
          <p:cNvSpPr txBox="1"/>
          <p:nvPr/>
        </p:nvSpPr>
        <p:spPr>
          <a:xfrm>
            <a:off x="265814" y="247612"/>
            <a:ext cx="4097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Epoch </a:t>
            </a:r>
            <a:r>
              <a:rPr lang="ko-KR" altLang="en-US" sz="2000" b="1" dirty="0"/>
              <a:t>수 변경 실험 </a:t>
            </a:r>
            <a:r>
              <a:rPr lang="en-US" altLang="ko-KR" sz="2000" b="1" dirty="0"/>
              <a:t>– Epoch 30</a:t>
            </a:r>
            <a:endParaRPr lang="ko-KR" altLang="en-US" sz="2000" b="1" dirty="0"/>
          </a:p>
        </p:txBody>
      </p:sp>
      <p:pic>
        <p:nvPicPr>
          <p:cNvPr id="4" name="그림 3" descr="텍스트, 스크린샷, 메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CDA3752-4AA9-8DC8-C543-A41162137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4" y="769560"/>
            <a:ext cx="2334577" cy="5699115"/>
          </a:xfrm>
          <a:prstGeom prst="rect">
            <a:avLst/>
          </a:prstGeom>
        </p:spPr>
      </p:pic>
      <p:pic>
        <p:nvPicPr>
          <p:cNvPr id="6" name="그림 5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15FEE41-31C3-6C71-796F-A05B2EE90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252" y="1027955"/>
            <a:ext cx="5144218" cy="51823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0AA9A0-3C14-27B3-AB64-946E3C095957}"/>
              </a:ext>
            </a:extLst>
          </p:cNvPr>
          <p:cNvSpPr txBox="1"/>
          <p:nvPr/>
        </p:nvSpPr>
        <p:spPr>
          <a:xfrm>
            <a:off x="8453523" y="2034066"/>
            <a:ext cx="34726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/>
              <a:t>Epoch 10 </a:t>
            </a:r>
            <a:r>
              <a:rPr lang="ko-KR" altLang="en-US" sz="2000" dirty="0"/>
              <a:t>이후 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Train Loss </a:t>
            </a:r>
            <a:r>
              <a:rPr lang="ko-KR" altLang="en-US" sz="2000" dirty="0"/>
              <a:t>감소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Val Loss </a:t>
            </a:r>
            <a:r>
              <a:rPr lang="ko-KR" altLang="en-US" sz="2000" dirty="0"/>
              <a:t>상승세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개선 방향</a:t>
            </a:r>
            <a:endParaRPr lang="en-US" altLang="ko-KR" sz="2000" dirty="0"/>
          </a:p>
          <a:p>
            <a:r>
              <a:rPr lang="ko-KR" altLang="en-US" sz="2000" dirty="0"/>
              <a:t> </a:t>
            </a:r>
            <a:r>
              <a:rPr lang="en-US" altLang="ko-KR" sz="2000" dirty="0"/>
              <a:t> - </a:t>
            </a:r>
            <a:r>
              <a:rPr lang="en-US" altLang="ko-KR" sz="2000" dirty="0" err="1"/>
              <a:t>EarlyStopping</a:t>
            </a:r>
            <a:endParaRPr lang="en-US" altLang="ko-KR" sz="2000" dirty="0"/>
          </a:p>
          <a:p>
            <a:r>
              <a:rPr lang="en-US" altLang="ko-KR" sz="2000" dirty="0"/>
              <a:t>  - </a:t>
            </a:r>
            <a:r>
              <a:rPr lang="ko-KR" altLang="en-US" sz="2000" dirty="0"/>
              <a:t>정규화 기법 사용</a:t>
            </a:r>
            <a:endParaRPr lang="en-US" altLang="ko-KR" sz="2000" dirty="0"/>
          </a:p>
          <a:p>
            <a:r>
              <a:rPr lang="en-US" altLang="ko-KR" sz="2000" dirty="0"/>
              <a:t>  - </a:t>
            </a:r>
            <a:r>
              <a:rPr lang="ko-KR" altLang="en-US" sz="2000" dirty="0"/>
              <a:t>데이터 증강 활용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55819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C0537C3301F1B42945DE3DE0D3172D9" ma:contentTypeVersion="10" ma:contentTypeDescription="새 문서를 만듭니다." ma:contentTypeScope="" ma:versionID="d468639278393ce1e9371b3cfa039329">
  <xsd:schema xmlns:xsd="http://www.w3.org/2001/XMLSchema" xmlns:xs="http://www.w3.org/2001/XMLSchema" xmlns:p="http://schemas.microsoft.com/office/2006/metadata/properties" xmlns:ns3="65ed84b2-83cc-4fc5-a987-d97d749dd89d" targetNamespace="http://schemas.microsoft.com/office/2006/metadata/properties" ma:root="true" ma:fieldsID="3a4d189b42cb6b6902da381e1328177f" ns3:_="">
    <xsd:import namespace="65ed84b2-83cc-4fc5-a987-d97d749dd8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ed84b2-83cc-4fc5-a987-d97d749dd8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5ed84b2-83cc-4fc5-a987-d97d749dd89d" xsi:nil="true"/>
  </documentManagement>
</p:properties>
</file>

<file path=customXml/itemProps1.xml><?xml version="1.0" encoding="utf-8"?>
<ds:datastoreItem xmlns:ds="http://schemas.openxmlformats.org/officeDocument/2006/customXml" ds:itemID="{2A90F790-EA5A-43B2-B863-CA96280A05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ed84b2-83cc-4fc5-a987-d97d749dd8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B8E680-CCC5-49F3-AFFA-00370E6344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CCB2AB-77E2-4B5D-AB36-CE372EFA6157}">
  <ds:schemaRefs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65ed84b2-83cc-4fc5-a987-d97d749dd89d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435</Words>
  <Application>Microsoft Office PowerPoint</Application>
  <PresentationFormat>와이드스크린</PresentationFormat>
  <Paragraphs>98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연재혁</dc:creator>
  <cp:lastModifiedBy>연재혁</cp:lastModifiedBy>
  <cp:revision>4</cp:revision>
  <dcterms:created xsi:type="dcterms:W3CDTF">2025-07-02T08:40:06Z</dcterms:created>
  <dcterms:modified xsi:type="dcterms:W3CDTF">2025-07-03T04:28:31Z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0x0101001C0537C3301F1B42945DE3DE0D3172D9</vt:lpwstr>
  </property>
</Properties>
</file>