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8" r:id="rId10"/>
    <p:sldId id="266" r:id="rId11"/>
    <p:sldId id="267" r:id="rId12"/>
    <p:sldId id="269" r:id="rId13"/>
    <p:sldId id="271" r:id="rId14"/>
    <p:sldId id="270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woo moon" initials="gm" lastIdx="2" clrIdx="0">
    <p:extLst>
      <p:ext uri="{19B8F6BF-5375-455C-9EA6-DF929625EA0E}">
        <p15:presenceInfo xmlns:p15="http://schemas.microsoft.com/office/powerpoint/2012/main" userId="f647c5a94c10e1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3317" autoAdjust="0"/>
  </p:normalViewPr>
  <p:slideViewPr>
    <p:cSldViewPr snapToGrid="0">
      <p:cViewPr varScale="1">
        <p:scale>
          <a:sx n="50" d="100"/>
          <a:sy n="50" d="100"/>
        </p:scale>
        <p:origin x="6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5F2F6-9EDD-4DCA-8779-4D2C2E17AAC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6C654-093C-451A-8F3E-B9C0FF7F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6C654-093C-451A-8F3E-B9C0FF7FB09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3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68F6-5576-31E4-FD07-96C014562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D96C2F-7382-D1B5-220D-A19A402B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489DA-35A2-18CD-72BC-197323B8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893E-B45B-47FC-9DFC-CBC679427B6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61015-74C2-4032-9268-D225DE2A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A0A99-65D6-1474-A97A-7D4416DA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081-E57E-4659-8687-E0D08DDB1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58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4AB9B-17D9-5343-D18D-88FAF409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4AE5CB-E078-DC0F-52D5-E55BB20F0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486055-B459-816B-24D8-3FBFFD93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893E-B45B-47FC-9DFC-CBC679427B6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5389F-D082-88E7-6338-86D9A389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E98E2-270C-F5E6-AB1C-491E7E7E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081-E57E-4659-8687-E0D08DDB1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0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55D0FF-A1AF-C887-0402-A27CFB29F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B5DEFB-FCAE-9A0F-5091-0E9833332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E1298-CFB7-7644-E317-F8C258CC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893E-B45B-47FC-9DFC-CBC679427B6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28564-A07E-0E46-FFCB-CC55184D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F723D-BC36-174A-AAC6-7F92C621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081-E57E-4659-8687-E0D08DDB1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9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E011E-8EC4-0399-21FA-3A1FBA03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DFF25-4E21-113A-58F1-EC9D6BBE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B73D1-80FE-D87F-4765-EF6A1FA0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893E-B45B-47FC-9DFC-CBC679427B6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E0471-68FB-7B77-356B-CD951DE9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C2CC6-3EBA-AFB4-E607-7378B32D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081-E57E-4659-8687-E0D08DDB1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19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E4F76-8438-BDF3-D7B3-9334C15D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20CE3-51F6-9752-38B9-7BCEA7E5C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DF212-60A5-C9F7-3EDE-ED51DB5E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893E-B45B-47FC-9DFC-CBC679427B6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CEA9A-E8C6-262E-7500-CA0FF0D7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34F9C-F8C6-3D6E-8C14-00FCE270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081-E57E-4659-8687-E0D08DDB1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6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92BFA-CD3D-E924-F8E4-71669390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0F2B0-3BE4-60F9-A2A4-9212F255E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52E106-1EC8-86B5-F8BC-DCFBFF483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F4992-F4B2-DB97-7F34-A6EEB93D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893E-B45B-47FC-9DFC-CBC679427B6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4833B-3629-E024-EC60-2603362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FB070E-9894-5101-E7BF-E6D70827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081-E57E-4659-8687-E0D08DDB1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5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C00F5-DD0C-C8A5-5034-A20F1DC0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055CC9-7F86-DA4A-D707-1C334E0DD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CCB06A-733E-48F6-E5D7-B6BE945F6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709C4D-E9CD-E4AD-5C6E-F0BD13F6A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6A0446-57F0-68F6-4144-4AB1F6607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86B0B7-AECD-9452-9538-53895955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893E-B45B-47FC-9DFC-CBC679427B6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679CA6-8E16-7F3C-65BC-338C37EE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59D213-5D2C-BBE9-D14E-B2282078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081-E57E-4659-8687-E0D08DDB1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2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281A3-5BA4-9941-2585-2CF95585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4A30D7-25AC-5131-3C7B-E71F44C1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893E-B45B-47FC-9DFC-CBC679427B6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F8158F-0FD6-0541-95A1-A7B4994A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BD8464-02DB-EDA4-49C2-9FE0A8D2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081-E57E-4659-8687-E0D08DDB1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7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7F7CF7-4166-2543-509A-B7A19987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893E-B45B-47FC-9DFC-CBC679427B6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74C122-B113-3D53-3C9E-376F2735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04E8B7-DE16-9A82-2487-0A75974E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081-E57E-4659-8687-E0D08DDB1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5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1AF1E-CDBA-A504-6391-BFB2D8DF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0E060-BCBD-5665-BAEE-BF2FEF0E4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44A847-5C69-E346-5DD6-89CD31199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274BBE-0BB7-D582-B29C-38708B89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893E-B45B-47FC-9DFC-CBC679427B6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09E7-7335-42AF-7586-9037D426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3A0D73-C9FF-EEA7-F5F1-0292293C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081-E57E-4659-8687-E0D08DDB1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2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8116D-BB4E-A7D2-C689-2A2591CB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C32DC5-53B4-0DE3-AF10-79D4E862B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F33B21-D6C6-DDE4-8A4D-B62709400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2EC509-1FC4-8195-BB50-4564D21D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893E-B45B-47FC-9DFC-CBC679427B6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36F56F-13A9-8BF6-DB4F-AF373758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955755-3167-E025-E835-B9DFAD52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6B081-E57E-4659-8687-E0D08DDB1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1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BAB507-F9E2-4D91-CA4D-A8F9FCC5A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C1FC0-2DAE-170E-D216-6EB562FC7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76D63-CD5A-111B-A0EA-41FDD1184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D893E-B45B-47FC-9DFC-CBC679427B6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00217-A3DB-378B-4479-24AB14E91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26B4E-DAAE-1A5F-521D-AC3B15DC7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6B081-E57E-4659-8687-E0D08DDB1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9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smcho1201.tistory.com/1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4B836-E346-055C-7739-A16750446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20250724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B15D4-2669-2CC9-F7A6-720CB1891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문건우</a:t>
            </a:r>
            <a:r>
              <a:rPr lang="en-US" altLang="ko-KR" dirty="0"/>
              <a:t>, </a:t>
            </a:r>
            <a:r>
              <a:rPr lang="ko-KR" altLang="en-US" dirty="0"/>
              <a:t>구지현</a:t>
            </a:r>
            <a:r>
              <a:rPr lang="en-US" altLang="ko-KR" dirty="0"/>
              <a:t>, </a:t>
            </a:r>
            <a:r>
              <a:rPr lang="ko-KR" altLang="en-US" dirty="0" err="1"/>
              <a:t>연재혁</a:t>
            </a:r>
            <a:r>
              <a:rPr lang="en-US" altLang="ko-KR" dirty="0"/>
              <a:t>, </a:t>
            </a:r>
            <a:r>
              <a:rPr lang="ko-KR" altLang="en-US" dirty="0" err="1"/>
              <a:t>마태림</a:t>
            </a:r>
            <a:r>
              <a:rPr lang="en-US" altLang="ko-KR" dirty="0"/>
              <a:t>, </a:t>
            </a:r>
            <a:r>
              <a:rPr lang="ko-KR" altLang="en-US" dirty="0" err="1"/>
              <a:t>황규철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66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76B9F-C743-0EAA-05CA-4B6CF0F9B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C02AE5-38CD-71E7-9A90-ECB28B00B86B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가중치 분포 분석</a:t>
            </a:r>
            <a:endParaRPr lang="en-US" altLang="ko-KR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3731F5-F143-FB41-3F53-4D79D33E2B9C}"/>
              </a:ext>
            </a:extLst>
          </p:cNvPr>
          <p:cNvSpPr txBox="1"/>
          <p:nvPr/>
        </p:nvSpPr>
        <p:spPr>
          <a:xfrm>
            <a:off x="381000" y="1029679"/>
            <a:ext cx="393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Model 1 Architecture</a:t>
            </a:r>
          </a:p>
          <a:p>
            <a:r>
              <a:rPr lang="en-US" altLang="ko-KR" sz="2400" b="1" dirty="0"/>
              <a:t>(</a:t>
            </a:r>
            <a:r>
              <a:rPr lang="ko-KR" altLang="en-US" sz="2400" b="1" dirty="0"/>
              <a:t>각 </a:t>
            </a:r>
            <a:r>
              <a:rPr lang="en-US" altLang="ko-KR" sz="2400" b="1" dirty="0"/>
              <a:t>Block </a:t>
            </a:r>
            <a:r>
              <a:rPr lang="ko-KR" altLang="en-US" sz="2400" b="1" dirty="0"/>
              <a:t>별로 </a:t>
            </a:r>
            <a:r>
              <a:rPr lang="en-US" altLang="ko-KR" sz="2400" b="1" dirty="0"/>
              <a:t>BN </a:t>
            </a:r>
            <a:r>
              <a:rPr lang="ko-KR" altLang="en-US" sz="2400" b="1" dirty="0"/>
              <a:t>존재</a:t>
            </a:r>
            <a:r>
              <a:rPr lang="en-US" altLang="ko-KR" sz="2400" b="1" dirty="0"/>
              <a:t>) </a:t>
            </a:r>
            <a:endParaRPr lang="ko-KR" altLang="en-US" sz="2400" b="1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E0CB0ED-8A8A-1BCE-1C8A-C73C59A1E674}"/>
              </a:ext>
            </a:extLst>
          </p:cNvPr>
          <p:cNvGrpSpPr/>
          <p:nvPr/>
        </p:nvGrpSpPr>
        <p:grpSpPr>
          <a:xfrm>
            <a:off x="4016828" y="343488"/>
            <a:ext cx="3933371" cy="1766545"/>
            <a:chOff x="6425099" y="356169"/>
            <a:chExt cx="4305105" cy="227035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20E7917-C994-737B-4776-1DD723540996}"/>
                </a:ext>
              </a:extLst>
            </p:cNvPr>
            <p:cNvSpPr/>
            <p:nvPr/>
          </p:nvSpPr>
          <p:spPr>
            <a:xfrm>
              <a:off x="6425099" y="356169"/>
              <a:ext cx="4305105" cy="2270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04C478-8CD9-8A57-AB07-9C2C5DDD077E}"/>
                </a:ext>
              </a:extLst>
            </p:cNvPr>
            <p:cNvSpPr txBox="1"/>
            <p:nvPr/>
          </p:nvSpPr>
          <p:spPr>
            <a:xfrm>
              <a:off x="6932645" y="455826"/>
              <a:ext cx="32076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 err="1"/>
                <a:t>ResidualBlock</a:t>
              </a:r>
              <a:endParaRPr lang="ko-KR" altLang="en-US" dirty="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5E78B6C-5FDD-9023-9CF3-307BD790E975}"/>
                </a:ext>
              </a:extLst>
            </p:cNvPr>
            <p:cNvSpPr/>
            <p:nvPr/>
          </p:nvSpPr>
          <p:spPr>
            <a:xfrm>
              <a:off x="7372383" y="1132455"/>
              <a:ext cx="2498725" cy="723900"/>
            </a:xfrm>
            <a:custGeom>
              <a:avLst/>
              <a:gdLst>
                <a:gd name="connsiteX0" fmla="*/ 0 w 2498725"/>
                <a:gd name="connsiteY0" fmla="*/ 720725 h 723900"/>
                <a:gd name="connsiteX1" fmla="*/ 0 w 2498725"/>
                <a:gd name="connsiteY1" fmla="*/ 0 h 723900"/>
                <a:gd name="connsiteX2" fmla="*/ 2387600 w 2498725"/>
                <a:gd name="connsiteY2" fmla="*/ 0 h 723900"/>
                <a:gd name="connsiteX3" fmla="*/ 2387600 w 2498725"/>
                <a:gd name="connsiteY3" fmla="*/ 723900 h 723900"/>
                <a:gd name="connsiteX4" fmla="*/ 2282825 w 2498725"/>
                <a:gd name="connsiteY4" fmla="*/ 657225 h 723900"/>
                <a:gd name="connsiteX5" fmla="*/ 2498725 w 2498725"/>
                <a:gd name="connsiteY5" fmla="*/ 660400 h 723900"/>
                <a:gd name="connsiteX6" fmla="*/ 2384425 w 2498725"/>
                <a:gd name="connsiteY6" fmla="*/ 72390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8725" h="723900">
                  <a:moveTo>
                    <a:pt x="0" y="720725"/>
                  </a:moveTo>
                  <a:lnTo>
                    <a:pt x="0" y="0"/>
                  </a:lnTo>
                  <a:lnTo>
                    <a:pt x="2387600" y="0"/>
                  </a:lnTo>
                  <a:lnTo>
                    <a:pt x="2387600" y="723900"/>
                  </a:lnTo>
                  <a:lnTo>
                    <a:pt x="2282825" y="657225"/>
                  </a:lnTo>
                  <a:lnTo>
                    <a:pt x="2498725" y="660400"/>
                  </a:lnTo>
                  <a:lnTo>
                    <a:pt x="2384425" y="7239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8B044A67-14FB-3D68-8340-4E49C927EEAE}"/>
                </a:ext>
              </a:extLst>
            </p:cNvPr>
            <p:cNvCxnSpPr/>
            <p:nvPr/>
          </p:nvCxnSpPr>
          <p:spPr>
            <a:xfrm>
              <a:off x="6642585" y="1856355"/>
              <a:ext cx="3787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36B28BE-1C55-AECF-63BA-501254075C81}"/>
                </a:ext>
              </a:extLst>
            </p:cNvPr>
            <p:cNvSpPr/>
            <p:nvPr/>
          </p:nvSpPr>
          <p:spPr>
            <a:xfrm>
              <a:off x="7672874" y="1380057"/>
              <a:ext cx="740228" cy="8309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6176FDA-E5F8-15C8-B238-D9308BE977B8}"/>
                </a:ext>
              </a:extLst>
            </p:cNvPr>
            <p:cNvSpPr/>
            <p:nvPr/>
          </p:nvSpPr>
          <p:spPr>
            <a:xfrm>
              <a:off x="8621746" y="1380057"/>
              <a:ext cx="740228" cy="8309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conv</a:t>
              </a:r>
              <a:endParaRPr lang="ko-KR" altLang="en-US" dirty="0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AB60B98-845C-0864-3ADE-E8DF32735AD2}"/>
              </a:ext>
            </a:extLst>
          </p:cNvPr>
          <p:cNvSpPr/>
          <p:nvPr/>
        </p:nvSpPr>
        <p:spPr>
          <a:xfrm>
            <a:off x="1121763" y="3181385"/>
            <a:ext cx="1747157" cy="1567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ResidualBlock</a:t>
            </a:r>
            <a:r>
              <a:rPr lang="en-US" altLang="ko-KR" dirty="0">
                <a:solidFill>
                  <a:schemeClr val="tx1"/>
                </a:solidFill>
              </a:rPr>
              <a:t> x2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BBF10B-8394-198B-C9C5-735C1C1C154B}"/>
              </a:ext>
            </a:extLst>
          </p:cNvPr>
          <p:cNvSpPr/>
          <p:nvPr/>
        </p:nvSpPr>
        <p:spPr>
          <a:xfrm>
            <a:off x="3024074" y="3467134"/>
            <a:ext cx="1502228" cy="996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max pool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7C39DF-71EC-698C-FED8-32DF8C7B2D6D}"/>
              </a:ext>
            </a:extLst>
          </p:cNvPr>
          <p:cNvSpPr/>
          <p:nvPr/>
        </p:nvSpPr>
        <p:spPr>
          <a:xfrm>
            <a:off x="4681456" y="3181385"/>
            <a:ext cx="1747157" cy="1567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ResidualBlock</a:t>
            </a:r>
            <a:r>
              <a:rPr lang="en-US" altLang="ko-KR" dirty="0">
                <a:solidFill>
                  <a:schemeClr val="tx1"/>
                </a:solidFill>
              </a:rPr>
              <a:t> x3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98CBA3C-A513-BD49-ADB4-E117E590721B}"/>
              </a:ext>
            </a:extLst>
          </p:cNvPr>
          <p:cNvSpPr/>
          <p:nvPr/>
        </p:nvSpPr>
        <p:spPr>
          <a:xfrm>
            <a:off x="6583767" y="3467135"/>
            <a:ext cx="1502228" cy="996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max pool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EF43F9A-4742-B781-B5C5-1398F8812DFC}"/>
              </a:ext>
            </a:extLst>
          </p:cNvPr>
          <p:cNvSpPr/>
          <p:nvPr/>
        </p:nvSpPr>
        <p:spPr>
          <a:xfrm>
            <a:off x="8322322" y="2553081"/>
            <a:ext cx="616857" cy="2598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FC 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43AF244-06C2-A4F8-A729-2057FAF3B75F}"/>
              </a:ext>
            </a:extLst>
          </p:cNvPr>
          <p:cNvSpPr/>
          <p:nvPr/>
        </p:nvSpPr>
        <p:spPr>
          <a:xfrm>
            <a:off x="9135122" y="2853470"/>
            <a:ext cx="616857" cy="2110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FC 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E587B22-A22C-DCE6-611E-3C3437918718}"/>
              </a:ext>
            </a:extLst>
          </p:cNvPr>
          <p:cNvSpPr/>
          <p:nvPr/>
        </p:nvSpPr>
        <p:spPr>
          <a:xfrm>
            <a:off x="10608322" y="2059595"/>
            <a:ext cx="580571" cy="580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A5ECD61-E00F-76C6-5451-DE14C15460F5}"/>
              </a:ext>
            </a:extLst>
          </p:cNvPr>
          <p:cNvSpPr/>
          <p:nvPr/>
        </p:nvSpPr>
        <p:spPr>
          <a:xfrm>
            <a:off x="10608322" y="2757191"/>
            <a:ext cx="580571" cy="580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096F280-1B91-6FCB-CFA4-D2C39168B7E6}"/>
              </a:ext>
            </a:extLst>
          </p:cNvPr>
          <p:cNvSpPr/>
          <p:nvPr/>
        </p:nvSpPr>
        <p:spPr>
          <a:xfrm>
            <a:off x="10608322" y="4657653"/>
            <a:ext cx="580571" cy="580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7E5664C-EA32-1C65-D368-6DCC090BAE43}"/>
              </a:ext>
            </a:extLst>
          </p:cNvPr>
          <p:cNvSpPr/>
          <p:nvPr/>
        </p:nvSpPr>
        <p:spPr>
          <a:xfrm>
            <a:off x="10608322" y="5355249"/>
            <a:ext cx="580571" cy="580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10</a:t>
            </a:r>
            <a:endParaRPr lang="ko-KR" alt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D17A052-E8B2-CCCB-DF94-5E696C3248F3}"/>
              </a:ext>
            </a:extLst>
          </p:cNvPr>
          <p:cNvSpPr txBox="1"/>
          <p:nvPr/>
        </p:nvSpPr>
        <p:spPr>
          <a:xfrm>
            <a:off x="10779952" y="3467134"/>
            <a:ext cx="580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922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F2B83-4172-4C15-1C47-FFCE519F6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C2C4A-1C14-B099-1E3B-AE3B43B6A4C3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가중치 분포 분석</a:t>
            </a:r>
            <a:endParaRPr lang="en-US" altLang="ko-KR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BB14E7-F684-5BA6-401A-664A5698A026}"/>
              </a:ext>
            </a:extLst>
          </p:cNvPr>
          <p:cNvSpPr/>
          <p:nvPr/>
        </p:nvSpPr>
        <p:spPr>
          <a:xfrm>
            <a:off x="1582056" y="2768598"/>
            <a:ext cx="1284514" cy="2598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 x3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61393D-9F37-295D-9753-2F46042F6B30}"/>
              </a:ext>
            </a:extLst>
          </p:cNvPr>
          <p:cNvSpPr/>
          <p:nvPr/>
        </p:nvSpPr>
        <p:spPr>
          <a:xfrm>
            <a:off x="3040742" y="3354613"/>
            <a:ext cx="1030514" cy="1426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max pool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9E52B8-1494-52ED-57D8-CE394BC08478}"/>
              </a:ext>
            </a:extLst>
          </p:cNvPr>
          <p:cNvSpPr/>
          <p:nvPr/>
        </p:nvSpPr>
        <p:spPr>
          <a:xfrm>
            <a:off x="4245428" y="3354614"/>
            <a:ext cx="1030514" cy="1426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 x3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43D451-785B-58D7-6003-51BB81D8B48F}"/>
              </a:ext>
            </a:extLst>
          </p:cNvPr>
          <p:cNvSpPr/>
          <p:nvPr/>
        </p:nvSpPr>
        <p:spPr>
          <a:xfrm>
            <a:off x="5471885" y="3647622"/>
            <a:ext cx="754743" cy="840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max pool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E337B4-5D2C-352E-C3AA-BB9E116F793C}"/>
              </a:ext>
            </a:extLst>
          </p:cNvPr>
          <p:cNvSpPr/>
          <p:nvPr/>
        </p:nvSpPr>
        <p:spPr>
          <a:xfrm>
            <a:off x="6422571" y="2669719"/>
            <a:ext cx="616857" cy="2598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FC 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550F61-3527-4BA5-4E4D-C03B744904AE}"/>
              </a:ext>
            </a:extLst>
          </p:cNvPr>
          <p:cNvSpPr/>
          <p:nvPr/>
        </p:nvSpPr>
        <p:spPr>
          <a:xfrm>
            <a:off x="7235371" y="2970108"/>
            <a:ext cx="616857" cy="2110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FC 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9595D1F-EE0C-DB02-7C9A-B28F37EF7C06}"/>
              </a:ext>
            </a:extLst>
          </p:cNvPr>
          <p:cNvSpPr/>
          <p:nvPr/>
        </p:nvSpPr>
        <p:spPr>
          <a:xfrm>
            <a:off x="8708571" y="2176233"/>
            <a:ext cx="580571" cy="580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93D201D-6A20-C92C-B9AD-D2DBDB5CB267}"/>
              </a:ext>
            </a:extLst>
          </p:cNvPr>
          <p:cNvSpPr/>
          <p:nvPr/>
        </p:nvSpPr>
        <p:spPr>
          <a:xfrm>
            <a:off x="8708571" y="2873829"/>
            <a:ext cx="580571" cy="580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EA98CBC-C52C-B308-64C6-72590568C2E1}"/>
              </a:ext>
            </a:extLst>
          </p:cNvPr>
          <p:cNvSpPr/>
          <p:nvPr/>
        </p:nvSpPr>
        <p:spPr>
          <a:xfrm>
            <a:off x="8708571" y="4774291"/>
            <a:ext cx="580571" cy="580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E8D3FE0-DA52-C273-B9F1-DED68E8111C6}"/>
              </a:ext>
            </a:extLst>
          </p:cNvPr>
          <p:cNvSpPr/>
          <p:nvPr/>
        </p:nvSpPr>
        <p:spPr>
          <a:xfrm>
            <a:off x="8708571" y="5471887"/>
            <a:ext cx="580571" cy="580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10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2DC06-FE30-1981-80B9-5ABD78AB2A5E}"/>
              </a:ext>
            </a:extLst>
          </p:cNvPr>
          <p:cNvSpPr txBox="1"/>
          <p:nvPr/>
        </p:nvSpPr>
        <p:spPr>
          <a:xfrm>
            <a:off x="8884558" y="3544207"/>
            <a:ext cx="580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24895-53E2-7DA1-7781-5C346E85F470}"/>
              </a:ext>
            </a:extLst>
          </p:cNvPr>
          <p:cNvSpPr txBox="1"/>
          <p:nvPr/>
        </p:nvSpPr>
        <p:spPr>
          <a:xfrm>
            <a:off x="381000" y="1029679"/>
            <a:ext cx="393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Model 2 Architecture</a:t>
            </a:r>
          </a:p>
          <a:p>
            <a:r>
              <a:rPr lang="en-US" altLang="ko-KR" sz="2400" b="1" dirty="0"/>
              <a:t>(BN </a:t>
            </a:r>
            <a:r>
              <a:rPr lang="ko-KR" altLang="en-US" sz="2400" b="1" dirty="0"/>
              <a:t>없음</a:t>
            </a:r>
            <a:r>
              <a:rPr lang="en-US" altLang="ko-KR" sz="2400" b="1" dirty="0"/>
              <a:t>)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465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A5FE6-1753-C4EA-F78E-A86E0E68D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C2EA7B-4913-CF0A-EB79-3AAB823BACA1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가중치 분포 분석</a:t>
            </a: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C9BF43-ECCD-C4D5-F0EC-04403C90F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2" y="838928"/>
            <a:ext cx="10850335" cy="38789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031092-FBA5-92E6-E5B0-0DF8476B7E1F}"/>
              </a:ext>
            </a:extLst>
          </p:cNvPr>
          <p:cNvSpPr txBox="1"/>
          <p:nvPr/>
        </p:nvSpPr>
        <p:spPr>
          <a:xfrm>
            <a:off x="3123422" y="515763"/>
            <a:ext cx="796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각 모델별로 첫번째 </a:t>
            </a:r>
            <a:r>
              <a:rPr lang="en-US" altLang="ko-KR" b="1" dirty="0"/>
              <a:t>Conv layer</a:t>
            </a:r>
            <a:r>
              <a:rPr lang="ko-KR" altLang="en-US" b="1" dirty="0"/>
              <a:t>의 가중치를 확인한 결과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98A40-632B-0711-730F-B9A98D1F93E8}"/>
              </a:ext>
            </a:extLst>
          </p:cNvPr>
          <p:cNvSpPr txBox="1"/>
          <p:nvPr/>
        </p:nvSpPr>
        <p:spPr>
          <a:xfrm>
            <a:off x="663251" y="4881976"/>
            <a:ext cx="4659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Weight Histogram</a:t>
            </a:r>
            <a:r>
              <a:rPr lang="ko-KR" altLang="en-US" dirty="0"/>
              <a:t>을 보면 나름 대칭적인 정규 분포의 형태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가중치 값은 </a:t>
            </a:r>
            <a:r>
              <a:rPr lang="en-US" altLang="ko-KR" dirty="0"/>
              <a:t>-0.5~0.5 </a:t>
            </a:r>
            <a:r>
              <a:rPr lang="ko-KR" altLang="en-US" dirty="0"/>
              <a:t>사이에 대부분 분포하는 것을 확인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중앙이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err="1"/>
              <a:t>정렬되어있음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D4DAF-D878-4B6B-C202-EC23DC4A0EE6}"/>
              </a:ext>
            </a:extLst>
          </p:cNvPr>
          <p:cNvSpPr txBox="1"/>
          <p:nvPr/>
        </p:nvSpPr>
        <p:spPr>
          <a:xfrm>
            <a:off x="6096000" y="4881976"/>
            <a:ext cx="4659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전체적으로 좌측</a:t>
            </a:r>
            <a:r>
              <a:rPr lang="en-US" altLang="ko-KR" dirty="0"/>
              <a:t>(-0.1 </a:t>
            </a:r>
            <a:r>
              <a:rPr lang="ko-KR" altLang="en-US" dirty="0"/>
              <a:t>근처</a:t>
            </a:r>
            <a:r>
              <a:rPr lang="en-US" altLang="ko-KR" dirty="0"/>
              <a:t>)</a:t>
            </a:r>
            <a:r>
              <a:rPr lang="ko-KR" altLang="en-US" dirty="0"/>
              <a:t>에 치우쳐</a:t>
            </a:r>
            <a:r>
              <a:rPr lang="en-US" altLang="ko-KR" dirty="0"/>
              <a:t>, </a:t>
            </a:r>
            <a:r>
              <a:rPr lang="ko-KR" altLang="en-US" dirty="0"/>
              <a:t>중심이 약간 음수로 편향된 모습을 보임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넓게 흩어져 있다</a:t>
            </a:r>
            <a:r>
              <a:rPr lang="en-US" altLang="ko-KR" dirty="0"/>
              <a:t>. (</a:t>
            </a:r>
            <a:r>
              <a:rPr lang="ko-KR" altLang="en-US" dirty="0"/>
              <a:t>분산이 크다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939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B9ECB-83B3-4E09-5F28-D4515C991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3E48A6-6964-F100-139C-E65F106A15A4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가중치 분포 분석</a:t>
            </a: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B332DF-96C9-A99C-2B92-C154E3C02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2" y="838928"/>
            <a:ext cx="10850335" cy="38789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0D5F0F-A0B1-CF5D-DF00-D6F2D4E77B83}"/>
              </a:ext>
            </a:extLst>
          </p:cNvPr>
          <p:cNvSpPr txBox="1"/>
          <p:nvPr/>
        </p:nvSpPr>
        <p:spPr>
          <a:xfrm>
            <a:off x="3123422" y="515763"/>
            <a:ext cx="796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각 모델별로 첫번째 </a:t>
            </a:r>
            <a:r>
              <a:rPr lang="en-US" altLang="ko-KR" b="1" dirty="0"/>
              <a:t>Conv layer</a:t>
            </a:r>
            <a:r>
              <a:rPr lang="ko-KR" altLang="en-US" b="1" dirty="0"/>
              <a:t>의 가중치를 확인한 결과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46ED6-E81C-6FCB-0DB4-CAA548291206}"/>
              </a:ext>
            </a:extLst>
          </p:cNvPr>
          <p:cNvSpPr txBox="1"/>
          <p:nvPr/>
        </p:nvSpPr>
        <p:spPr>
          <a:xfrm>
            <a:off x="159643" y="4826675"/>
            <a:ext cx="11862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차이점 발생 원인 분석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증강의 차이</a:t>
            </a:r>
            <a:r>
              <a:rPr lang="en-US" altLang="ko-KR" dirty="0"/>
              <a:t>: Model1</a:t>
            </a:r>
            <a:r>
              <a:rPr lang="ko-KR" altLang="en-US" dirty="0"/>
              <a:t>은 </a:t>
            </a:r>
            <a:r>
              <a:rPr lang="en-US" altLang="ko-KR" dirty="0"/>
              <a:t>Crop, Flip </a:t>
            </a:r>
            <a:r>
              <a:rPr lang="ko-KR" altLang="en-US" dirty="0"/>
              <a:t>등의 증강을 통해 더 다양한 </a:t>
            </a:r>
            <a:r>
              <a:rPr lang="en-US" altLang="ko-KR" dirty="0"/>
              <a:t>feature</a:t>
            </a:r>
            <a:r>
              <a:rPr lang="ko-KR" altLang="en-US" dirty="0"/>
              <a:t>에 노출되었음</a:t>
            </a:r>
            <a:r>
              <a:rPr lang="en-US" altLang="ko-KR" dirty="0"/>
              <a:t>. </a:t>
            </a:r>
            <a:r>
              <a:rPr lang="ko-KR" altLang="en-US" dirty="0"/>
              <a:t>이는 다양한 입력을 처리하기 위해 </a:t>
            </a:r>
            <a:r>
              <a:rPr lang="en-US" altLang="ko-KR" dirty="0"/>
              <a:t>weight</a:t>
            </a:r>
            <a:r>
              <a:rPr lang="ko-KR" altLang="en-US" dirty="0"/>
              <a:t> 분포가 </a:t>
            </a:r>
            <a:r>
              <a:rPr lang="ko-KR" altLang="en-US" dirty="0" err="1"/>
              <a:t>균형있게</a:t>
            </a:r>
            <a:r>
              <a:rPr lang="ko-KR" altLang="en-US" dirty="0"/>
              <a:t> 학습되게 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Conv1</a:t>
            </a:r>
            <a:r>
              <a:rPr lang="ko-KR" altLang="en-US" dirty="0"/>
              <a:t>은</a:t>
            </a:r>
            <a:r>
              <a:rPr lang="en-US" altLang="ko-KR" dirty="0"/>
              <a:t> Conv1 </a:t>
            </a:r>
            <a:r>
              <a:rPr lang="ko-KR" altLang="en-US" dirty="0"/>
              <a:t>이후에 </a:t>
            </a:r>
            <a:r>
              <a:rPr lang="en-US" altLang="ko-KR" dirty="0"/>
              <a:t>layer</a:t>
            </a:r>
            <a:r>
              <a:rPr lang="ko-KR" altLang="en-US" dirty="0"/>
              <a:t>들의 영향을 받음</a:t>
            </a:r>
            <a:r>
              <a:rPr lang="en-US" altLang="ko-KR" dirty="0"/>
              <a:t>: Conv1</a:t>
            </a:r>
            <a:r>
              <a:rPr lang="ko-KR" altLang="en-US" dirty="0"/>
              <a:t>은 앞에 존재한다</a:t>
            </a:r>
            <a:r>
              <a:rPr lang="en-US" altLang="ko-KR" dirty="0"/>
              <a:t>. </a:t>
            </a:r>
            <a:r>
              <a:rPr lang="en-US" altLang="ko-KR" dirty="0" err="1"/>
              <a:t>BackProp</a:t>
            </a:r>
            <a:r>
              <a:rPr lang="ko-KR" altLang="en-US" dirty="0"/>
              <a:t> 과정은 뒤에서부터 전달되므로</a:t>
            </a:r>
            <a:r>
              <a:rPr lang="en-US" altLang="ko-KR" dirty="0"/>
              <a:t>, </a:t>
            </a:r>
            <a:r>
              <a:rPr lang="ko-KR" altLang="en-US" dirty="0"/>
              <a:t>뒤에 있는 </a:t>
            </a:r>
            <a:r>
              <a:rPr lang="en-US" altLang="ko-KR" dirty="0"/>
              <a:t>BN, Residual </a:t>
            </a:r>
            <a:r>
              <a:rPr lang="ko-KR" altLang="en-US" dirty="0"/>
              <a:t>구조의 유무가 </a:t>
            </a:r>
            <a:r>
              <a:rPr lang="en-US" altLang="ko-KR" dirty="0"/>
              <a:t>Conv1</a:t>
            </a:r>
            <a:r>
              <a:rPr lang="ko-KR" altLang="en-US" dirty="0"/>
              <a:t>의 학습에 직접적인 영향으로 가중치 분포 차이가 나타남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1992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50585-D374-46E5-7AC3-20E07204A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A0C5D3-1B5A-A8D4-8A66-DA62C4D3DA37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가중치 분포 분석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C139B-8685-815E-2EE7-A8981A71F561}"/>
              </a:ext>
            </a:extLst>
          </p:cNvPr>
          <p:cNvSpPr txBox="1"/>
          <p:nvPr/>
        </p:nvSpPr>
        <p:spPr>
          <a:xfrm>
            <a:off x="2527818" y="840923"/>
            <a:ext cx="465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두번째 </a:t>
            </a:r>
            <a:r>
              <a:rPr lang="en-US" altLang="ko-KR" b="1" dirty="0"/>
              <a:t>layer</a:t>
            </a:r>
            <a:r>
              <a:rPr lang="ko-KR" altLang="en-US" b="1" dirty="0"/>
              <a:t>의 가중치를 확인한 </a:t>
            </a:r>
            <a:r>
              <a:rPr lang="en-US" altLang="ko-KR" b="1" dirty="0"/>
              <a:t>histogram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8E818-FD79-69FE-CAF9-4AE8EE961109}"/>
              </a:ext>
            </a:extLst>
          </p:cNvPr>
          <p:cNvSpPr txBox="1"/>
          <p:nvPr/>
        </p:nvSpPr>
        <p:spPr>
          <a:xfrm>
            <a:off x="6754586" y="1741873"/>
            <a:ext cx="4659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모델 모두 두번째 </a:t>
            </a:r>
            <a:r>
              <a:rPr lang="en-US" altLang="ko-KR" dirty="0"/>
              <a:t>Conv Layer</a:t>
            </a:r>
            <a:r>
              <a:rPr lang="ko-KR" altLang="en-US" dirty="0"/>
              <a:t>에서는 첫 번째 </a:t>
            </a:r>
            <a:r>
              <a:rPr lang="en-US" altLang="ko-KR" dirty="0"/>
              <a:t>Conv Layer</a:t>
            </a:r>
            <a:r>
              <a:rPr lang="ko-KR" altLang="en-US" dirty="0"/>
              <a:t>보단 안정적인 분포를 보임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DA40B4-244F-99E3-DBE2-1AFB8B4AA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376362"/>
            <a:ext cx="5962650" cy="4105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FD138E-CF5E-534D-DE45-AFE50FC53ABF}"/>
              </a:ext>
            </a:extLst>
          </p:cNvPr>
          <p:cNvSpPr txBox="1"/>
          <p:nvPr/>
        </p:nvSpPr>
        <p:spPr>
          <a:xfrm>
            <a:off x="6754586" y="3082521"/>
            <a:ext cx="46598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Conv1</a:t>
            </a:r>
            <a:r>
              <a:rPr lang="ko-KR" altLang="en-US" dirty="0"/>
              <a:t>이 </a:t>
            </a:r>
            <a:r>
              <a:rPr lang="en-US" altLang="ko-KR" dirty="0"/>
              <a:t>raw pixel </a:t>
            </a:r>
            <a:r>
              <a:rPr lang="ko-KR" altLang="en-US" dirty="0"/>
              <a:t>정보를 받아들이기 때문에 노이즈나 입력 데이터 분포의 영향을 받는 것으로 분석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따라서 구조적 차이나 입력 분포에 따라 다소 불안정하거나 </a:t>
            </a:r>
            <a:r>
              <a:rPr lang="ko-KR" altLang="en-US" dirty="0" err="1"/>
              <a:t>비대칭적인</a:t>
            </a:r>
            <a:r>
              <a:rPr lang="ko-KR" altLang="en-US" dirty="0"/>
              <a:t> 가중치 분포가 형성될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881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82E29-1DE3-1C4C-330E-206D5700B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1A62FC-4B27-40B6-413D-F2E36B32F978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가중치 분포 분석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7B4E0-3A19-8506-A85D-44203F384C77}"/>
              </a:ext>
            </a:extLst>
          </p:cNvPr>
          <p:cNvSpPr txBox="1"/>
          <p:nvPr/>
        </p:nvSpPr>
        <p:spPr>
          <a:xfrm>
            <a:off x="3537468" y="487736"/>
            <a:ext cx="673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이후 대부분의 </a:t>
            </a:r>
            <a:r>
              <a:rPr lang="en-US" altLang="ko-KR" b="1" dirty="0"/>
              <a:t>Conv layer</a:t>
            </a:r>
            <a:r>
              <a:rPr lang="ko-KR" altLang="en-US" b="1" dirty="0"/>
              <a:t>의 가중치 </a:t>
            </a:r>
            <a:r>
              <a:rPr lang="en-US" altLang="ko-KR" b="1" dirty="0"/>
              <a:t>histogram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8F494-8A26-E4C0-B3B6-66B5996F50D1}"/>
              </a:ext>
            </a:extLst>
          </p:cNvPr>
          <p:cNvSpPr txBox="1"/>
          <p:nvPr/>
        </p:nvSpPr>
        <p:spPr>
          <a:xfrm>
            <a:off x="6096000" y="4064354"/>
            <a:ext cx="4659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정규 분포의 형태이지만 </a:t>
            </a:r>
            <a:r>
              <a:rPr lang="en-US" altLang="ko-KR" dirty="0"/>
              <a:t>0</a:t>
            </a:r>
            <a:r>
              <a:rPr lang="ko-KR" altLang="en-US" dirty="0"/>
              <a:t>근처에 몰림 현상이 강함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575031-3B1F-CAEC-3343-C7F479F1F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39" y="789804"/>
            <a:ext cx="9620250" cy="3159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A3D6-F6DA-81DA-81D1-A48470F1FD28}"/>
              </a:ext>
            </a:extLst>
          </p:cNvPr>
          <p:cNvSpPr txBox="1"/>
          <p:nvPr/>
        </p:nvSpPr>
        <p:spPr>
          <a:xfrm>
            <a:off x="868136" y="4064355"/>
            <a:ext cx="4659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정규분포 형태로 중앙 근처에서 </a:t>
            </a:r>
            <a:r>
              <a:rPr lang="ko-KR" altLang="en-US" dirty="0" err="1"/>
              <a:t>균형있게</a:t>
            </a:r>
            <a:r>
              <a:rPr lang="ko-KR" altLang="en-US" dirty="0"/>
              <a:t> </a:t>
            </a:r>
            <a:r>
              <a:rPr lang="ko-KR" altLang="en-US" dirty="0" err="1"/>
              <a:t>퍼져있는</a:t>
            </a:r>
            <a:r>
              <a:rPr lang="ko-KR" altLang="en-US" dirty="0"/>
              <a:t> 형태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2363D-45B1-8D84-B1F9-AC96196C8801}"/>
              </a:ext>
            </a:extLst>
          </p:cNvPr>
          <p:cNvSpPr txBox="1"/>
          <p:nvPr/>
        </p:nvSpPr>
        <p:spPr>
          <a:xfrm>
            <a:off x="367393" y="4825671"/>
            <a:ext cx="114572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에 가중치가 </a:t>
            </a:r>
            <a:r>
              <a:rPr lang="ko-KR" altLang="en-US" dirty="0" err="1"/>
              <a:t>몰려있다</a:t>
            </a:r>
            <a:r>
              <a:rPr lang="en-US" altLang="ko-KR" dirty="0"/>
              <a:t>:</a:t>
            </a:r>
            <a:r>
              <a:rPr lang="ko-KR" altLang="en-US" dirty="0"/>
              <a:t> 해당 </a:t>
            </a:r>
            <a:r>
              <a:rPr lang="en-US" altLang="ko-KR" dirty="0"/>
              <a:t>layer</a:t>
            </a:r>
            <a:r>
              <a:rPr lang="ko-KR" altLang="en-US" dirty="0"/>
              <a:t>의 가중치가 </a:t>
            </a:r>
            <a:r>
              <a:rPr lang="en-US" altLang="ko-KR" dirty="0"/>
              <a:t>0</a:t>
            </a:r>
            <a:r>
              <a:rPr lang="ko-KR" altLang="en-US" dirty="0"/>
              <a:t>에 가까워 정보들이 소실되거나</a:t>
            </a:r>
            <a:r>
              <a:rPr lang="en-US" altLang="ko-KR" dirty="0"/>
              <a:t>, gradient</a:t>
            </a:r>
            <a:r>
              <a:rPr lang="ko-KR" altLang="en-US" dirty="0"/>
              <a:t>가 제대로 흐르지 않았다는 것을 의미</a:t>
            </a:r>
            <a:r>
              <a:rPr lang="en-US" altLang="ko-KR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ko-KR" altLang="en-US" b="1" dirty="0"/>
              <a:t>특히 </a:t>
            </a:r>
            <a:r>
              <a:rPr lang="en-US" altLang="ko-KR" b="1" dirty="0"/>
              <a:t>BN</a:t>
            </a:r>
            <a:r>
              <a:rPr lang="ko-KR" altLang="en-US" dirty="0"/>
              <a:t>이 없는 모델에서는 내부 </a:t>
            </a:r>
            <a:r>
              <a:rPr lang="ko-KR" altLang="en-US" dirty="0" err="1"/>
              <a:t>활성값</a:t>
            </a:r>
            <a:r>
              <a:rPr lang="ko-KR" altLang="en-US" dirty="0"/>
              <a:t> 분포가 편향되기 쉬움</a:t>
            </a:r>
            <a:r>
              <a:rPr lang="en-US" altLang="ko-KR" dirty="0"/>
              <a:t>. </a:t>
            </a:r>
            <a:r>
              <a:rPr lang="ko-KR" altLang="en-US" dirty="0"/>
              <a:t>이로 인해 일부 </a:t>
            </a:r>
            <a:r>
              <a:rPr lang="en-US" altLang="ko-KR" dirty="0"/>
              <a:t>weight </a:t>
            </a:r>
            <a:r>
              <a:rPr lang="ko-KR" altLang="en-US" dirty="0"/>
              <a:t>활성화되지 않고 </a:t>
            </a:r>
            <a:r>
              <a:rPr lang="en-US" altLang="ko-KR" dirty="0"/>
              <a:t>dead feature</a:t>
            </a:r>
            <a:r>
              <a:rPr lang="ko-KR" altLang="en-US" dirty="0"/>
              <a:t>처럼 동작할 수 있음</a:t>
            </a:r>
            <a:r>
              <a:rPr lang="en-US" altLang="ko-KR" dirty="0"/>
              <a:t>. L2</a:t>
            </a:r>
            <a:r>
              <a:rPr lang="ko-KR" altLang="en-US" dirty="0"/>
              <a:t> </a:t>
            </a:r>
            <a:r>
              <a:rPr lang="en-US" altLang="ko-KR" dirty="0"/>
              <a:t>norm</a:t>
            </a:r>
            <a:r>
              <a:rPr lang="ko-KR" altLang="en-US" dirty="0"/>
              <a:t>이 작은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weight</a:t>
            </a:r>
            <a:r>
              <a:rPr lang="ko-KR" altLang="en-US" dirty="0"/>
              <a:t>들이 활성화 되지 않은 신경망이 학습과정에서 학습을 못하거나</a:t>
            </a:r>
            <a:r>
              <a:rPr lang="en-US" altLang="ko-KR" dirty="0"/>
              <a:t>, </a:t>
            </a:r>
            <a:r>
              <a:rPr lang="ko-KR" altLang="en-US" dirty="0"/>
              <a:t>미세한 값 조정만으로만 남아 표현력 손실이 발생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BN</a:t>
            </a:r>
            <a:r>
              <a:rPr lang="ko-KR" altLang="en-US" b="1" dirty="0"/>
              <a:t>이 있다면 </a:t>
            </a:r>
            <a:r>
              <a:rPr lang="ko-KR" altLang="en-US" dirty="0"/>
              <a:t>평균 </a:t>
            </a:r>
            <a:r>
              <a:rPr lang="en-US" altLang="ko-KR" dirty="0"/>
              <a:t>0, </a:t>
            </a:r>
            <a:r>
              <a:rPr lang="ko-KR" altLang="en-US" dirty="0"/>
              <a:t>표준편차 </a:t>
            </a:r>
            <a:r>
              <a:rPr lang="en-US" altLang="ko-KR" dirty="0"/>
              <a:t>1</a:t>
            </a:r>
            <a:r>
              <a:rPr lang="ko-KR" altLang="en-US" dirty="0"/>
              <a:t>로 정규화 되어 </a:t>
            </a:r>
            <a:r>
              <a:rPr lang="en-US" altLang="ko-KR" dirty="0"/>
              <a:t>gradient </a:t>
            </a:r>
            <a:r>
              <a:rPr lang="ko-KR" altLang="en-US" dirty="0"/>
              <a:t>흐름이 안정화되어 </a:t>
            </a:r>
            <a:r>
              <a:rPr lang="en-US" altLang="ko-KR" dirty="0"/>
              <a:t>weight</a:t>
            </a:r>
            <a:r>
              <a:rPr lang="ko-KR" altLang="en-US" dirty="0"/>
              <a:t>가 중심을 기준으로 고르게 퍼짐</a:t>
            </a:r>
            <a:r>
              <a:rPr lang="en-US" altLang="ko-KR" dirty="0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6781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52C8A-7582-3947-9CB7-29A5C06B9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FEF5C7-49FD-D44C-C310-FBF78B539012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가중치 분포 분석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6843B3-7A58-6098-0366-66B0AE0E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12371"/>
            <a:ext cx="7516112" cy="53495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07BB29-8D86-43AC-FB23-8E6FF5C04F94}"/>
              </a:ext>
            </a:extLst>
          </p:cNvPr>
          <p:cNvSpPr txBox="1"/>
          <p:nvPr/>
        </p:nvSpPr>
        <p:spPr>
          <a:xfrm>
            <a:off x="1175656" y="680163"/>
            <a:ext cx="617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Model1</a:t>
            </a:r>
            <a:r>
              <a:rPr lang="ko-KR" altLang="en-US" b="1" dirty="0"/>
              <a:t>의 </a:t>
            </a:r>
            <a:r>
              <a:rPr lang="en-US" altLang="ko-KR" b="1" dirty="0"/>
              <a:t>BN</a:t>
            </a:r>
            <a:r>
              <a:rPr lang="ko-KR" altLang="en-US" b="1" dirty="0"/>
              <a:t>의 가중치 </a:t>
            </a:r>
            <a:r>
              <a:rPr lang="el-GR" altLang="ko-KR" b="1" dirty="0"/>
              <a:t>γ</a:t>
            </a:r>
            <a:r>
              <a:rPr lang="en-US" altLang="ko-KR" b="1" dirty="0"/>
              <a:t>(gamma)</a:t>
            </a:r>
            <a:r>
              <a:rPr lang="ko-KR" altLang="en-US" b="1" dirty="0"/>
              <a:t>를 확인한 </a:t>
            </a:r>
            <a:r>
              <a:rPr lang="en-US" altLang="ko-KR" b="1" dirty="0"/>
              <a:t>histogram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25C59B-EE5F-4A7B-65F8-923E434EB71D}"/>
              </a:ext>
            </a:extLst>
          </p:cNvPr>
          <p:cNvSpPr txBox="1"/>
          <p:nvPr/>
        </p:nvSpPr>
        <p:spPr>
          <a:xfrm>
            <a:off x="8033656" y="1387929"/>
            <a:ext cx="351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BN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/>
              <a:t>는 </a:t>
            </a:r>
            <a:r>
              <a:rPr lang="en-US" altLang="ko-KR" dirty="0"/>
              <a:t>0.6~1.5 </a:t>
            </a:r>
            <a:r>
              <a:rPr lang="ko-KR" altLang="en-US" dirty="0"/>
              <a:t>사이의 범위로 분포됨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E2F88-ECEB-2FB0-C6E6-71F9E59AB7E2}"/>
              </a:ext>
            </a:extLst>
          </p:cNvPr>
          <p:cNvSpPr txBox="1"/>
          <p:nvPr/>
        </p:nvSpPr>
        <p:spPr>
          <a:xfrm>
            <a:off x="8033656" y="2547258"/>
            <a:ext cx="3510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초기값은 일반적으로 </a:t>
            </a:r>
            <a:r>
              <a:rPr lang="en-US" altLang="ko-KR" dirty="0"/>
              <a:t>1.0</a:t>
            </a:r>
            <a:r>
              <a:rPr lang="ko-KR" altLang="en-US" dirty="0"/>
              <a:t>으로 설정되며</a:t>
            </a:r>
            <a:r>
              <a:rPr lang="en-US" altLang="ko-KR" dirty="0"/>
              <a:t>, </a:t>
            </a:r>
            <a:r>
              <a:rPr lang="ko-KR" altLang="en-US" dirty="0"/>
              <a:t>학습을 통해 </a:t>
            </a:r>
            <a:r>
              <a:rPr lang="en-US" altLang="ko-KR" dirty="0"/>
              <a:t>0.6~1.5 </a:t>
            </a:r>
            <a:r>
              <a:rPr lang="ko-KR" altLang="en-US" dirty="0"/>
              <a:t>범위로 조절된다 의미는 </a:t>
            </a:r>
            <a:r>
              <a:rPr lang="en-US" altLang="ko-KR" dirty="0"/>
              <a:t>BN</a:t>
            </a:r>
            <a:r>
              <a:rPr lang="ko-KR" altLang="en-US" dirty="0"/>
              <a:t>을 통과한 결과값의 범위가 각 채널마다 다르게 조정되고 있음을 의미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EC96B-0473-DFB7-148D-F858BA065E56}"/>
              </a:ext>
            </a:extLst>
          </p:cNvPr>
          <p:cNvSpPr txBox="1"/>
          <p:nvPr/>
        </p:nvSpPr>
        <p:spPr>
          <a:xfrm>
            <a:off x="7897112" y="4570242"/>
            <a:ext cx="3794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BN</a:t>
            </a:r>
            <a:r>
              <a:rPr lang="ko-KR" altLang="en-US" dirty="0"/>
              <a:t>의 파라메터 </a:t>
            </a:r>
            <a:r>
              <a:rPr lang="el-GR" altLang="ko-KR" dirty="0"/>
              <a:t>γ</a:t>
            </a:r>
            <a:r>
              <a:rPr lang="ko-KR" altLang="en-US" dirty="0"/>
              <a:t>는 </a:t>
            </a:r>
            <a:r>
              <a:rPr lang="en-US" altLang="ko-KR" dirty="0"/>
              <a:t>Conv layer</a:t>
            </a:r>
            <a:r>
              <a:rPr lang="ko-KR" altLang="en-US" dirty="0"/>
              <a:t>처럼 많은 파라메터를 가지고 있지 않아</a:t>
            </a:r>
            <a:r>
              <a:rPr lang="en-US" altLang="ko-KR" dirty="0"/>
              <a:t>(sample </a:t>
            </a:r>
            <a:r>
              <a:rPr lang="ko-KR" altLang="en-US" dirty="0"/>
              <a:t>수가 적어서</a:t>
            </a:r>
            <a:r>
              <a:rPr lang="en-US" altLang="ko-KR" dirty="0"/>
              <a:t>)</a:t>
            </a:r>
            <a:r>
              <a:rPr lang="ko-KR" altLang="en-US" dirty="0"/>
              <a:t> 정규분포의 형태를 띄는지는 확인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93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F5687-E426-FF7E-1234-6C7BD6794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2A6FD5-CB0A-3794-DF15-43D1DB541945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가중치 분포 분석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CF33A1-D51C-2C95-46B2-D6EDF808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49495"/>
            <a:ext cx="7388999" cy="5128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3F7D83-335B-9BAF-4F17-88B83B4BCBBA}"/>
              </a:ext>
            </a:extLst>
          </p:cNvPr>
          <p:cNvSpPr txBox="1"/>
          <p:nvPr/>
        </p:nvSpPr>
        <p:spPr>
          <a:xfrm>
            <a:off x="1597798" y="680163"/>
            <a:ext cx="617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shortcut(1x1 Conv) layer</a:t>
            </a:r>
            <a:r>
              <a:rPr lang="ko-KR" altLang="en-US" b="1" dirty="0"/>
              <a:t>에서 가중치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23D3B-A742-FB23-FD3C-9417377992D1}"/>
              </a:ext>
            </a:extLst>
          </p:cNvPr>
          <p:cNvSpPr txBox="1"/>
          <p:nvPr/>
        </p:nvSpPr>
        <p:spPr>
          <a:xfrm>
            <a:off x="7769999" y="1418827"/>
            <a:ext cx="404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Shortcut(1x1 Conv) </a:t>
            </a:r>
            <a:r>
              <a:rPr lang="ko-KR" altLang="en-US" dirty="0"/>
              <a:t>가중치도 </a:t>
            </a:r>
            <a:r>
              <a:rPr lang="en-US" altLang="ko-KR" dirty="0"/>
              <a:t>0.8~1.5</a:t>
            </a:r>
            <a:r>
              <a:rPr lang="ko-KR" altLang="en-US" dirty="0"/>
              <a:t>에 퍼진 분포를 보임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34F15-2DD6-EB24-B97C-DF3056C135B3}"/>
              </a:ext>
            </a:extLst>
          </p:cNvPr>
          <p:cNvSpPr txBox="1"/>
          <p:nvPr/>
        </p:nvSpPr>
        <p:spPr>
          <a:xfrm>
            <a:off x="7769999" y="2592656"/>
            <a:ext cx="4041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Shortcut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는 큰 변화를 주기보다는 </a:t>
            </a:r>
            <a:r>
              <a:rPr lang="en-US" altLang="ko-KR" dirty="0"/>
              <a:t>feature</a:t>
            </a:r>
            <a:r>
              <a:rPr lang="ko-KR" altLang="en-US" dirty="0"/>
              <a:t>를 그대로 유지하거나</a:t>
            </a:r>
            <a:r>
              <a:rPr lang="en-US" altLang="ko-KR" dirty="0"/>
              <a:t> </a:t>
            </a:r>
            <a:r>
              <a:rPr lang="ko-KR" altLang="en-US" dirty="0"/>
              <a:t>가볍게 변형하는 목적이기 때문에</a:t>
            </a:r>
            <a:r>
              <a:rPr lang="en-US" altLang="ko-KR" dirty="0"/>
              <a:t>, weight</a:t>
            </a:r>
            <a:r>
              <a:rPr lang="ko-KR" altLang="en-US" dirty="0"/>
              <a:t>분포가 </a:t>
            </a:r>
            <a:r>
              <a:rPr lang="en-US" altLang="ko-KR" dirty="0"/>
              <a:t>1 </a:t>
            </a:r>
            <a:r>
              <a:rPr lang="ko-KR" altLang="en-US" dirty="0"/>
              <a:t>근처에서 살짝만 변형된 상태로 유지됨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2DB67-4316-57ED-5617-74981525F304}"/>
              </a:ext>
            </a:extLst>
          </p:cNvPr>
          <p:cNvSpPr txBox="1"/>
          <p:nvPr/>
        </p:nvSpPr>
        <p:spPr>
          <a:xfrm>
            <a:off x="7769998" y="4495516"/>
            <a:ext cx="4041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Shortcut</a:t>
            </a:r>
            <a:r>
              <a:rPr lang="ko-KR" altLang="en-US" dirty="0"/>
              <a:t>도 파라미터 수가 상대적으로 적어 정규분포의 형상을 띄는지 확인이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219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0771F-300F-29FA-4293-F572415CF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BF9A20-160D-B340-FA00-32D8250513AD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가중치 분포 분석</a:t>
            </a:r>
            <a:endParaRPr lang="en-US" altLang="ko-KR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50D28B-00EE-A790-E942-B8777ABF1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517"/>
            <a:ext cx="12192000" cy="3060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BC0C03-CDE8-7F7A-CD39-6E59E2F8EF7D}"/>
              </a:ext>
            </a:extLst>
          </p:cNvPr>
          <p:cNvSpPr txBox="1"/>
          <p:nvPr/>
        </p:nvSpPr>
        <p:spPr>
          <a:xfrm>
            <a:off x="4483100" y="490151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Model1</a:t>
            </a:r>
            <a:r>
              <a:rPr lang="ko-KR" altLang="en-US" dirty="0"/>
              <a:t>의 </a:t>
            </a:r>
            <a:r>
              <a:rPr lang="en-US" altLang="ko-KR" dirty="0"/>
              <a:t>FC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 가중치 분포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439436E-38AB-A485-E281-0BB175EED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215451"/>
            <a:ext cx="7011378" cy="21434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BA4A89-BAB4-D2DA-E976-F1331D8AEA8A}"/>
              </a:ext>
            </a:extLst>
          </p:cNvPr>
          <p:cNvSpPr txBox="1"/>
          <p:nvPr/>
        </p:nvSpPr>
        <p:spPr>
          <a:xfrm>
            <a:off x="7587344" y="4122171"/>
            <a:ext cx="4339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fc3</a:t>
            </a:r>
            <a:r>
              <a:rPr lang="ko-KR" altLang="en-US" dirty="0"/>
              <a:t>은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이전 마지막 선형 계층은 보통 클래스별로 </a:t>
            </a:r>
            <a:r>
              <a:rPr lang="en-US" altLang="ko-KR" dirty="0"/>
              <a:t>weight</a:t>
            </a:r>
            <a:r>
              <a:rPr lang="ko-KR" altLang="en-US" dirty="0"/>
              <a:t>가 최적화되며</a:t>
            </a:r>
            <a:r>
              <a:rPr lang="en-US" altLang="ko-KR" dirty="0"/>
              <a:t>, </a:t>
            </a:r>
            <a:r>
              <a:rPr lang="ko-KR" altLang="en-US" dirty="0"/>
              <a:t>클래스 불균형 또는 초기값에 따라 편향된 분포가 나타날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2B67C-AC01-E95F-31BC-9FAF54B3E3FD}"/>
              </a:ext>
            </a:extLst>
          </p:cNvPr>
          <p:cNvSpPr txBox="1"/>
          <p:nvPr/>
        </p:nvSpPr>
        <p:spPr>
          <a:xfrm>
            <a:off x="7587344" y="5629185"/>
            <a:ext cx="4082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또한 파라미터 수가 적기 때문에 히스토그램이 뾰족하게 나올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235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21D40-42FA-A694-4F9C-72832A90C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D491C-7CB2-A309-8BBB-5DB6E24FD1F5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가중치 분포 분석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9A63E7-4366-8B57-2246-2222484D20CC}"/>
              </a:ext>
            </a:extLst>
          </p:cNvPr>
          <p:cNvSpPr txBox="1"/>
          <p:nvPr/>
        </p:nvSpPr>
        <p:spPr>
          <a:xfrm>
            <a:off x="4483100" y="490151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Model2</a:t>
            </a:r>
            <a:r>
              <a:rPr lang="ko-KR" altLang="en-US" dirty="0"/>
              <a:t>의 </a:t>
            </a:r>
            <a:r>
              <a:rPr lang="en-US" altLang="ko-KR" dirty="0"/>
              <a:t>FC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 가중치 분포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08A28-175E-F63E-FF27-B62D1F63B2CC}"/>
              </a:ext>
            </a:extLst>
          </p:cNvPr>
          <p:cNvSpPr txBox="1"/>
          <p:nvPr/>
        </p:nvSpPr>
        <p:spPr>
          <a:xfrm>
            <a:off x="7587344" y="4122171"/>
            <a:ext cx="43397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BN</a:t>
            </a:r>
            <a:r>
              <a:rPr lang="ko-KR" altLang="en-US" dirty="0"/>
              <a:t>이 없으면 </a:t>
            </a:r>
            <a:r>
              <a:rPr lang="en-US" altLang="ko-KR" dirty="0"/>
              <a:t>gradient</a:t>
            </a:r>
            <a:r>
              <a:rPr lang="ko-KR" altLang="en-US" dirty="0"/>
              <a:t>의 흐름 방해 될 수 있어서 위와 같은 형태의 그래프가 나타난 것으로 예상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 </a:t>
            </a:r>
            <a:r>
              <a:rPr lang="en-US" altLang="ko-KR" dirty="0"/>
              <a:t>FC layer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ko-KR" altLang="en-US" dirty="0"/>
              <a:t>근처에서 몰려 있다는 것은 해당 </a:t>
            </a:r>
            <a:r>
              <a:rPr lang="en-US" altLang="ko-KR" dirty="0"/>
              <a:t>layer</a:t>
            </a:r>
            <a:r>
              <a:rPr lang="ko-KR" altLang="en-US" dirty="0"/>
              <a:t>가 거의 아무 기능도 하지 않는 상태일 수 있음을 의미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일부 튀는 값은 </a:t>
            </a:r>
            <a:r>
              <a:rPr lang="en-US" altLang="ko-KR" dirty="0"/>
              <a:t>gradient </a:t>
            </a:r>
            <a:r>
              <a:rPr lang="ko-KR" altLang="en-US" dirty="0"/>
              <a:t>폭주나 불균형 학습의 결과로 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C1CC01-BFC7-29E0-D69B-D9CC867BA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298"/>
            <a:ext cx="12192000" cy="21970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B22E33-0B38-EE15-FBA2-CF6324308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29" y="3874881"/>
            <a:ext cx="6563641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4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F104F-E15D-5D8F-1AE3-5AB3462CD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A89468F-9D3A-B634-7BE5-840B8CD33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825" y="981075"/>
            <a:ext cx="11182350" cy="489585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ko-KR" dirty="0"/>
              <a:t>BatchNorm, Dropout, </a:t>
            </a:r>
            <a:r>
              <a:rPr lang="en-US" altLang="ko-KR" dirty="0" err="1"/>
              <a:t>OnlineNorm</a:t>
            </a:r>
            <a:r>
              <a:rPr lang="en-US" altLang="ko-KR" dirty="0"/>
              <a:t>, Standardization, Label smoothing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ko-KR" altLang="en-US" dirty="0"/>
              <a:t>가중치</a:t>
            </a:r>
            <a:r>
              <a:rPr lang="en-US" altLang="ko-KR" dirty="0"/>
              <a:t>(weight)</a:t>
            </a:r>
            <a:r>
              <a:rPr lang="ko-KR" altLang="en-US" dirty="0"/>
              <a:t> 분포 분석</a:t>
            </a:r>
            <a:endParaRPr lang="en-US" altLang="ko-KR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ko-KR" altLang="en-US" dirty="0"/>
              <a:t>가중치 초기화 기법 비교 실험</a:t>
            </a:r>
            <a:endParaRPr lang="en-US" altLang="ko-KR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ko-KR" dirty="0" err="1"/>
              <a:t>AutoEncoder</a:t>
            </a:r>
            <a:r>
              <a:rPr lang="ko-KR" altLang="en-US" dirty="0"/>
              <a:t>의 </a:t>
            </a:r>
            <a:r>
              <a:rPr lang="en-US" altLang="ko-KR" dirty="0"/>
              <a:t>latent space</a:t>
            </a:r>
            <a:r>
              <a:rPr lang="ko-KR" altLang="en-US" dirty="0"/>
              <a:t>를 활용한 </a:t>
            </a:r>
            <a:r>
              <a:rPr lang="en-US" altLang="ko-KR" dirty="0"/>
              <a:t>classification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ko-KR" dirty="0"/>
              <a:t>CNN</a:t>
            </a:r>
            <a:r>
              <a:rPr lang="ko-KR" altLang="en-US" dirty="0"/>
              <a:t>의</a:t>
            </a:r>
            <a:r>
              <a:rPr lang="en-US" altLang="ko-KR" dirty="0"/>
              <a:t> Convolutional Base</a:t>
            </a:r>
            <a:r>
              <a:rPr lang="ko-KR" altLang="en-US" dirty="0"/>
              <a:t>를 활용한 이미지 재구성</a:t>
            </a:r>
            <a:endParaRPr lang="en-US" altLang="ko-KR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ko-KR" dirty="0"/>
              <a:t>VGG19 BN, DN(Data standardization) vs </a:t>
            </a:r>
            <a:r>
              <a:rPr lang="ko-KR" altLang="en-US" dirty="0"/>
              <a:t>인터넷 </a:t>
            </a:r>
            <a:r>
              <a:rPr lang="en-US" altLang="ko-KR" dirty="0"/>
              <a:t>VGG19</a:t>
            </a:r>
          </a:p>
        </p:txBody>
      </p:sp>
    </p:spTree>
    <p:extLst>
      <p:ext uri="{BB962C8B-B14F-4D97-AF65-F5344CB8AC3E}">
        <p14:creationId xmlns:p14="http://schemas.microsoft.com/office/powerpoint/2010/main" val="4259110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036E6-8DDA-402A-59AD-5EA1FBDDC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B44E54-8FF4-9965-0A32-5AF18ADEB74D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가중치 초기화 기법 비교 실험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B1E6B-B3B4-6D56-79B8-154CFE48E736}"/>
              </a:ext>
            </a:extLst>
          </p:cNvPr>
          <p:cNvSpPr txBox="1"/>
          <p:nvPr/>
        </p:nvSpPr>
        <p:spPr>
          <a:xfrm>
            <a:off x="590550" y="971550"/>
            <a:ext cx="1013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실험 목적</a:t>
            </a:r>
            <a:r>
              <a:rPr lang="en-US" altLang="ko-KR" dirty="0"/>
              <a:t>: </a:t>
            </a:r>
            <a:r>
              <a:rPr lang="ko-KR" altLang="en-US" dirty="0"/>
              <a:t>성능이 낮았던 </a:t>
            </a:r>
            <a:r>
              <a:rPr lang="en-US" altLang="ko-KR" dirty="0"/>
              <a:t>Model2</a:t>
            </a:r>
            <a:r>
              <a:rPr lang="ko-KR" altLang="en-US" dirty="0"/>
              <a:t>에서 </a:t>
            </a:r>
            <a:r>
              <a:rPr lang="en-US" altLang="ko-KR" dirty="0"/>
              <a:t>weight initialization </a:t>
            </a:r>
            <a:r>
              <a:rPr lang="ko-KR" altLang="en-US" dirty="0"/>
              <a:t>방법에 따라 </a:t>
            </a:r>
            <a:r>
              <a:rPr lang="en-US" altLang="ko-KR" dirty="0"/>
              <a:t>weight </a:t>
            </a:r>
            <a:r>
              <a:rPr lang="ko-KR" altLang="en-US" dirty="0"/>
              <a:t>분포 및 </a:t>
            </a:r>
            <a:r>
              <a:rPr lang="en-US" altLang="ko-KR" dirty="0"/>
              <a:t>test acc</a:t>
            </a:r>
            <a:r>
              <a:rPr lang="ko-KR" altLang="en-US" dirty="0"/>
              <a:t>에 어떤 변화가 있는지 분석하기 위함</a:t>
            </a:r>
            <a:endParaRPr lang="en-US" altLang="ko-KR" dirty="0"/>
          </a:p>
          <a:p>
            <a:r>
              <a:rPr lang="ko-KR" altLang="en-US" b="1" dirty="0"/>
              <a:t>데이터셋</a:t>
            </a:r>
            <a:r>
              <a:rPr lang="ko-KR" altLang="en-US" dirty="0"/>
              <a:t> </a:t>
            </a:r>
            <a:r>
              <a:rPr lang="en-US" altLang="ko-KR" dirty="0"/>
              <a:t>: CIFAR10 </a:t>
            </a:r>
          </a:p>
          <a:p>
            <a:r>
              <a:rPr lang="ko-KR" altLang="en-US" b="1" dirty="0"/>
              <a:t>조건</a:t>
            </a:r>
            <a:r>
              <a:rPr lang="en-US" altLang="ko-KR" dirty="0"/>
              <a:t>: </a:t>
            </a:r>
            <a:r>
              <a:rPr lang="ko-KR" altLang="en-US" dirty="0"/>
              <a:t>초기화 기법 제외 모두 동일</a:t>
            </a:r>
            <a:r>
              <a:rPr lang="en-US" altLang="ko-KR" dirty="0"/>
              <a:t>(</a:t>
            </a:r>
            <a:r>
              <a:rPr lang="ko-KR" altLang="en-US" dirty="0"/>
              <a:t>모델 구조</a:t>
            </a:r>
            <a:r>
              <a:rPr lang="en-US" altLang="ko-KR" dirty="0"/>
              <a:t>,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실험 횟수</a:t>
            </a:r>
            <a:r>
              <a:rPr lang="en-US" altLang="ko-KR" dirty="0"/>
              <a:t>: </a:t>
            </a:r>
            <a:r>
              <a:rPr lang="ko-KR" altLang="en-US" dirty="0"/>
              <a:t>각 초기화 방법 당 </a:t>
            </a:r>
            <a:r>
              <a:rPr lang="en-US" altLang="ko-KR" dirty="0"/>
              <a:t>5</a:t>
            </a:r>
            <a:r>
              <a:rPr lang="ko-KR" altLang="en-US" dirty="0"/>
              <a:t>회씩 진행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3ECA0C-0B96-2045-A700-B12571E8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3114943"/>
            <a:ext cx="10432073" cy="31408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1095AC-DC88-461E-93D0-AC0A8F5A7D37}"/>
              </a:ext>
            </a:extLst>
          </p:cNvPr>
          <p:cNvSpPr txBox="1"/>
          <p:nvPr/>
        </p:nvSpPr>
        <p:spPr>
          <a:xfrm>
            <a:off x="590550" y="2726561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실험 결과 요약</a:t>
            </a:r>
          </a:p>
        </p:txBody>
      </p:sp>
    </p:spTree>
    <p:extLst>
      <p:ext uri="{BB962C8B-B14F-4D97-AF65-F5344CB8AC3E}">
        <p14:creationId xmlns:p14="http://schemas.microsoft.com/office/powerpoint/2010/main" val="1080869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B4299-AD93-3FBD-3B65-D773A5484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EFBED-EAE3-9B24-D199-EA40F3B645C3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가중치 초기화 기법 비교 실험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39C82-0A2C-42BC-EB5A-B1EB3BC77380}"/>
              </a:ext>
            </a:extLst>
          </p:cNvPr>
          <p:cNvSpPr txBox="1"/>
          <p:nvPr/>
        </p:nvSpPr>
        <p:spPr>
          <a:xfrm>
            <a:off x="609600" y="996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He Initialization(</a:t>
            </a:r>
            <a:r>
              <a:rPr lang="en-US" altLang="ko-KR" b="1" dirty="0" err="1"/>
              <a:t>Kaming</a:t>
            </a:r>
            <a:r>
              <a:rPr lang="en-US" altLang="ko-KR" b="1" dirty="0"/>
              <a:t> Normal)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CB8D84-362A-5F29-C534-99052BCC1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65766"/>
            <a:ext cx="10801350" cy="3283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AF79F4-FD2C-37FB-F559-A91CCD96E807}"/>
              </a:ext>
            </a:extLst>
          </p:cNvPr>
          <p:cNvSpPr txBox="1"/>
          <p:nvPr/>
        </p:nvSpPr>
        <p:spPr>
          <a:xfrm>
            <a:off x="781050" y="4649438"/>
            <a:ext cx="84083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가장 높은 성능 </a:t>
            </a:r>
            <a:r>
              <a:rPr lang="en-US" altLang="ko-KR" b="1" dirty="0"/>
              <a:t>(75.43%)</a:t>
            </a:r>
            <a:r>
              <a:rPr lang="ko-KR" altLang="en-US" b="1" dirty="0"/>
              <a:t>를 달성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ReLU </a:t>
            </a:r>
            <a:r>
              <a:rPr lang="ko-KR" altLang="en-US" dirty="0"/>
              <a:t>활성화 함수에 최적화된 분산 스케일링이 적용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계층에서의 </a:t>
            </a:r>
            <a:r>
              <a:rPr lang="en-US" altLang="ko-KR" dirty="0"/>
              <a:t>gradient </a:t>
            </a:r>
            <a:r>
              <a:rPr lang="ko-KR" altLang="en-US" dirty="0"/>
              <a:t>소실 방지</a:t>
            </a:r>
            <a:r>
              <a:rPr lang="en-US" altLang="ko-KR" dirty="0"/>
              <a:t>, </a:t>
            </a:r>
            <a:r>
              <a:rPr lang="ko-KR" altLang="en-US" dirty="0"/>
              <a:t>더 효과적인 깊은 네트워크 학습이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83160C-AE7E-5FC9-BEE0-4429A8274FCC}"/>
              </a:ext>
            </a:extLst>
          </p:cNvPr>
          <p:cNvSpPr txBox="1"/>
          <p:nvPr/>
        </p:nvSpPr>
        <p:spPr>
          <a:xfrm>
            <a:off x="666750" y="5813851"/>
            <a:ext cx="11010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가중치 분포 측면에서도 초기화 기법을 적용하지 않았을 때 첫 </a:t>
            </a:r>
            <a:r>
              <a:rPr lang="en-US" altLang="ko-KR" dirty="0"/>
              <a:t>Conv Layer</a:t>
            </a:r>
            <a:r>
              <a:rPr lang="ko-KR" altLang="en-US" dirty="0"/>
              <a:t>의 가중치 분포를 살펴보면</a:t>
            </a:r>
            <a:r>
              <a:rPr lang="en-US" altLang="ko-KR" dirty="0"/>
              <a:t>, Original</a:t>
            </a:r>
            <a:r>
              <a:rPr lang="ko-KR" altLang="en-US" dirty="0"/>
              <a:t>은 </a:t>
            </a:r>
            <a:r>
              <a:rPr lang="ko-KR" altLang="en-US" dirty="0" err="1"/>
              <a:t>음수값</a:t>
            </a:r>
            <a:r>
              <a:rPr lang="en-US" altLang="ko-KR" dirty="0"/>
              <a:t>(-0.1)</a:t>
            </a:r>
            <a:r>
              <a:rPr lang="ko-KR" altLang="en-US" dirty="0"/>
              <a:t>에 편향되어 있는 반면</a:t>
            </a:r>
            <a:r>
              <a:rPr lang="en-US" altLang="ko-KR" dirty="0"/>
              <a:t>, He </a:t>
            </a:r>
            <a:r>
              <a:rPr lang="ko-KR" altLang="en-US" dirty="0"/>
              <a:t>초기화 기법을 사용했을 때는</a:t>
            </a:r>
            <a:r>
              <a:rPr lang="en-US" altLang="ko-KR" dirty="0"/>
              <a:t>, </a:t>
            </a:r>
            <a:r>
              <a:rPr lang="ko-KR" altLang="en-US" dirty="0"/>
              <a:t>가중치가 넓고 </a:t>
            </a:r>
            <a:r>
              <a:rPr lang="ko-KR" altLang="en-US" dirty="0" err="1"/>
              <a:t>균형있게</a:t>
            </a:r>
            <a:r>
              <a:rPr lang="ko-KR" altLang="en-US" dirty="0"/>
              <a:t> 퍼지며</a:t>
            </a:r>
            <a:r>
              <a:rPr lang="en-US" altLang="ko-KR" dirty="0"/>
              <a:t>, </a:t>
            </a:r>
            <a:r>
              <a:rPr lang="ko-KR" altLang="en-US" dirty="0"/>
              <a:t>편향된 형태는 감소하였다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082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7A5FB-011C-F2DB-441A-A501B20B7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508EAE-FAC9-E2DC-18B9-4290BB7E4BEF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가중치 초기화 기법 비교 실험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02DDA3-9B25-BDF9-0B60-7EFC9E174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1302256"/>
            <a:ext cx="11726912" cy="2838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B60F2E-9632-034B-4461-B5E50644B515}"/>
              </a:ext>
            </a:extLst>
          </p:cNvPr>
          <p:cNvSpPr txBox="1"/>
          <p:nvPr/>
        </p:nvSpPr>
        <p:spPr>
          <a:xfrm>
            <a:off x="1469897" y="4413978"/>
            <a:ext cx="92522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이후 모든 </a:t>
            </a:r>
            <a:r>
              <a:rPr lang="ko-KR" altLang="en-US" dirty="0" err="1"/>
              <a:t>합성곱</a:t>
            </a:r>
            <a:r>
              <a:rPr lang="en-US" altLang="ko-KR" dirty="0"/>
              <a:t>(Conv) </a:t>
            </a:r>
            <a:r>
              <a:rPr lang="ko-KR" altLang="en-US" dirty="0"/>
              <a:t>계층에서도 초기화기법을 적용하지 않은 기존 모델 대비 훨씬 안정적인 정규 분포 형태의 가중치 분포를 확인할 수 있었음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07E3E-4543-C650-9D05-21AA72D600A5}"/>
              </a:ext>
            </a:extLst>
          </p:cNvPr>
          <p:cNvSpPr txBox="1"/>
          <p:nvPr/>
        </p:nvSpPr>
        <p:spPr>
          <a:xfrm>
            <a:off x="609600" y="996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He Initialization(</a:t>
            </a:r>
            <a:r>
              <a:rPr lang="en-US" altLang="ko-KR" b="1" dirty="0" err="1"/>
              <a:t>Kaming</a:t>
            </a:r>
            <a:r>
              <a:rPr lang="en-US" altLang="ko-KR" b="1" dirty="0"/>
              <a:t> Normal)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42526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7FA30-9266-4EE1-AE38-ED9DF980E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79234-878D-A90F-7376-44DC51E56A5F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가중치 초기화 기법 비교 실험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DD9FE0-AAEC-28C6-7673-773C81C92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864" y="890133"/>
            <a:ext cx="8734425" cy="4410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7D3D96-989A-33D2-1858-FB143976419D}"/>
              </a:ext>
            </a:extLst>
          </p:cNvPr>
          <p:cNvSpPr txBox="1"/>
          <p:nvPr/>
        </p:nvSpPr>
        <p:spPr>
          <a:xfrm>
            <a:off x="963839" y="1209221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0E595-D501-DF9C-89CB-547E8DC36F67}"/>
              </a:ext>
            </a:extLst>
          </p:cNvPr>
          <p:cNvSpPr txBox="1"/>
          <p:nvPr/>
        </p:nvSpPr>
        <p:spPr>
          <a:xfrm>
            <a:off x="1182914" y="244678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F69BD-D395-78C1-1774-62A9B9076090}"/>
              </a:ext>
            </a:extLst>
          </p:cNvPr>
          <p:cNvSpPr txBox="1"/>
          <p:nvPr/>
        </p:nvSpPr>
        <p:spPr>
          <a:xfrm>
            <a:off x="973364" y="3499685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Xavier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A6970-F53F-435F-2B4D-79427B855A82}"/>
              </a:ext>
            </a:extLst>
          </p:cNvPr>
          <p:cNvSpPr txBox="1"/>
          <p:nvPr/>
        </p:nvSpPr>
        <p:spPr>
          <a:xfrm>
            <a:off x="763814" y="4611790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Orthogonal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EEC742-B046-59BB-5FA6-E0D191172645}"/>
              </a:ext>
            </a:extLst>
          </p:cNvPr>
          <p:cNvSpPr txBox="1"/>
          <p:nvPr/>
        </p:nvSpPr>
        <p:spPr>
          <a:xfrm>
            <a:off x="885371" y="5660571"/>
            <a:ext cx="10537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 </a:t>
            </a:r>
            <a:r>
              <a:rPr lang="ko-KR" altLang="en-US" dirty="0"/>
              <a:t>초기화는 </a:t>
            </a:r>
            <a:r>
              <a:rPr lang="en-US" altLang="ko-KR" dirty="0"/>
              <a:t>ReLU </a:t>
            </a:r>
            <a:r>
              <a:rPr lang="ko-KR" altLang="en-US" dirty="0"/>
              <a:t>활성화 함수의 비대칭성 특성을 고려하여 가중치의 분산을 조정한다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 Layer</a:t>
            </a:r>
            <a:r>
              <a:rPr lang="ko-KR" altLang="en-US" dirty="0">
                <a:sym typeface="Wingdings" panose="05000000000000000000" pitchFamily="2" charset="2"/>
              </a:rPr>
              <a:t>의 입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출력 분산이 적절히 유지됨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r>
              <a:rPr lang="en-US" altLang="ko-KR" dirty="0"/>
              <a:t>Xavier </a:t>
            </a:r>
            <a:r>
              <a:rPr lang="ko-KR" altLang="en-US" dirty="0"/>
              <a:t>초기화는 입력과 출력의 </a:t>
            </a:r>
            <a:r>
              <a:rPr lang="en-US" altLang="ko-KR" dirty="0"/>
              <a:t>variance</a:t>
            </a:r>
            <a:r>
              <a:rPr lang="ko-KR" altLang="en-US" dirty="0"/>
              <a:t>를 동일하게 유지시킴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학습 초기에 </a:t>
            </a:r>
            <a:r>
              <a:rPr lang="en-US" altLang="ko-KR" dirty="0">
                <a:sym typeface="Wingdings" panose="05000000000000000000" pitchFamily="2" charset="2"/>
              </a:rPr>
              <a:t>layer </a:t>
            </a:r>
            <a:r>
              <a:rPr lang="ko-KR" altLang="en-US" dirty="0">
                <a:sym typeface="Wingdings" panose="05000000000000000000" pitchFamily="2" charset="2"/>
              </a:rPr>
              <a:t>간 값 폭주 방지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2B384B-3C90-1E8A-DFF5-FCCA883B9EE8}"/>
              </a:ext>
            </a:extLst>
          </p:cNvPr>
          <p:cNvSpPr txBox="1"/>
          <p:nvPr/>
        </p:nvSpPr>
        <p:spPr>
          <a:xfrm>
            <a:off x="4970236" y="586018"/>
            <a:ext cx="37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 layer</a:t>
            </a:r>
            <a:r>
              <a:rPr lang="ko-KR" altLang="en-US" dirty="0"/>
              <a:t>의 가중치 분포</a:t>
            </a:r>
          </a:p>
        </p:txBody>
      </p:sp>
    </p:spTree>
    <p:extLst>
      <p:ext uri="{BB962C8B-B14F-4D97-AF65-F5344CB8AC3E}">
        <p14:creationId xmlns:p14="http://schemas.microsoft.com/office/powerpoint/2010/main" val="2077521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8B415-EB23-D055-BD6B-3CC7C6B78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838E5-4955-4EE7-A92E-F6026D8CB4B7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가중치 초기화 기법 비교 실험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8961D-8AD0-DB24-14D3-4143C5E19EF3}"/>
              </a:ext>
            </a:extLst>
          </p:cNvPr>
          <p:cNvSpPr txBox="1"/>
          <p:nvPr/>
        </p:nvSpPr>
        <p:spPr>
          <a:xfrm>
            <a:off x="8142254" y="1166842"/>
            <a:ext cx="39333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요약</a:t>
            </a:r>
            <a:r>
              <a:rPr lang="en-US" altLang="ko-K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가중치 초기화는 학습이 초반부터 안정적으로 진행되며 빠른 수렴</a:t>
            </a:r>
            <a:r>
              <a:rPr lang="en-US" altLang="ko-KR" dirty="0"/>
              <a:t>, </a:t>
            </a:r>
            <a:r>
              <a:rPr lang="ko-KR" altLang="en-US" dirty="0"/>
              <a:t>성능 향상을 기대할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모델에서 일부 레이어의 가중치가 </a:t>
            </a:r>
            <a:r>
              <a:rPr lang="en-US" altLang="ko-KR" dirty="0"/>
              <a:t>0 </a:t>
            </a:r>
            <a:r>
              <a:rPr lang="ko-KR" altLang="en-US" dirty="0"/>
              <a:t>근처에 있으면</a:t>
            </a:r>
            <a:r>
              <a:rPr lang="en-US" altLang="ko-KR" dirty="0"/>
              <a:t>, ReLU </a:t>
            </a:r>
            <a:r>
              <a:rPr lang="ko-KR" altLang="en-US" dirty="0"/>
              <a:t>활성화 후 출력이 </a:t>
            </a:r>
            <a:r>
              <a:rPr lang="en-US" altLang="ko-KR" dirty="0"/>
              <a:t>0</a:t>
            </a:r>
            <a:r>
              <a:rPr lang="ko-KR" altLang="en-US" dirty="0"/>
              <a:t>으로 고정되는 </a:t>
            </a:r>
            <a:r>
              <a:rPr lang="en-US" altLang="ko-KR" dirty="0"/>
              <a:t>dead neuro</a:t>
            </a:r>
            <a:r>
              <a:rPr lang="ko-KR" altLang="en-US" dirty="0"/>
              <a:t>이 발생</a:t>
            </a:r>
            <a:r>
              <a:rPr lang="en-US" altLang="ko-KR" dirty="0"/>
              <a:t>. </a:t>
            </a:r>
            <a:r>
              <a:rPr lang="ko-KR" altLang="en-US" b="1" dirty="0"/>
              <a:t>따라서 </a:t>
            </a:r>
            <a:r>
              <a:rPr lang="ko-KR" altLang="en-US" dirty="0"/>
              <a:t>초기화로 </a:t>
            </a:r>
            <a:r>
              <a:rPr lang="en-US" altLang="ko-KR" dirty="0"/>
              <a:t>weight </a:t>
            </a:r>
            <a:r>
              <a:rPr lang="ko-KR" altLang="en-US" dirty="0"/>
              <a:t>분포가 넓고 대칭적으로 퍼지면 뉴런이 다양한 범위에서 활성화되어 </a:t>
            </a:r>
            <a:r>
              <a:rPr lang="en-US" altLang="ko-KR" dirty="0"/>
              <a:t>feature </a:t>
            </a:r>
            <a:r>
              <a:rPr lang="ko-KR" altLang="en-US" dirty="0"/>
              <a:t>표현력이 강화된다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잘 초기화된 가중치는 학습 초기에 각 노드</a:t>
            </a:r>
            <a:r>
              <a:rPr lang="en-US" altLang="ko-KR" dirty="0"/>
              <a:t>(channel) </a:t>
            </a:r>
            <a:r>
              <a:rPr lang="ko-KR" altLang="en-US" dirty="0"/>
              <a:t>별로 다른 방향의 </a:t>
            </a:r>
            <a:r>
              <a:rPr lang="en-US" altLang="ko-KR" dirty="0"/>
              <a:t>feature detector</a:t>
            </a:r>
            <a:r>
              <a:rPr lang="ko-KR" altLang="en-US" dirty="0"/>
              <a:t>를 만들 가능성이 높음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2C8495-6E18-E317-A179-EA7CA0AC1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59" y="1338595"/>
            <a:ext cx="6782747" cy="44964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2F048B-9E65-58FE-96FD-4C6AA9A30FF4}"/>
              </a:ext>
            </a:extLst>
          </p:cNvPr>
          <p:cNvSpPr txBox="1"/>
          <p:nvPr/>
        </p:nvSpPr>
        <p:spPr>
          <a:xfrm>
            <a:off x="3089940" y="969263"/>
            <a:ext cx="330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FC layer</a:t>
            </a:r>
            <a:r>
              <a:rPr lang="ko-KR" altLang="en-US" dirty="0"/>
              <a:t>의 가중치 분포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A2AEBF-F6B7-33B8-019D-78525132DBA1}"/>
              </a:ext>
            </a:extLst>
          </p:cNvPr>
          <p:cNvSpPr txBox="1"/>
          <p:nvPr/>
        </p:nvSpPr>
        <p:spPr>
          <a:xfrm>
            <a:off x="566286" y="2838672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3C2DA8-17AD-2009-5F20-77E8C82B3377}"/>
              </a:ext>
            </a:extLst>
          </p:cNvPr>
          <p:cNvSpPr txBox="1"/>
          <p:nvPr/>
        </p:nvSpPr>
        <p:spPr>
          <a:xfrm>
            <a:off x="356736" y="3891571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Xavier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7D859B-067D-A23A-CD19-F7D2D8569C33}"/>
              </a:ext>
            </a:extLst>
          </p:cNvPr>
          <p:cNvSpPr txBox="1"/>
          <p:nvPr/>
        </p:nvSpPr>
        <p:spPr>
          <a:xfrm>
            <a:off x="147186" y="5003676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Orthogonal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081C03-481D-4768-F0B0-DE54406AEE50}"/>
              </a:ext>
            </a:extLst>
          </p:cNvPr>
          <p:cNvSpPr txBox="1"/>
          <p:nvPr/>
        </p:nvSpPr>
        <p:spPr>
          <a:xfrm>
            <a:off x="347211" y="1768755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870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8B415-EB23-D055-BD6B-3CC7C6B78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838E5-4955-4EE7-A92E-F6026D8CB4B7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 err="1"/>
              <a:t>AutoEncoder</a:t>
            </a:r>
            <a:r>
              <a:rPr lang="ko-KR" altLang="en-US" b="1" dirty="0"/>
              <a:t>의 </a:t>
            </a:r>
            <a:r>
              <a:rPr lang="en-US" altLang="ko-KR" b="1" dirty="0"/>
              <a:t>latent space</a:t>
            </a:r>
            <a:r>
              <a:rPr lang="ko-KR" altLang="en-US" b="1" dirty="0"/>
              <a:t>를 활용한 </a:t>
            </a:r>
            <a:r>
              <a:rPr lang="en-US" altLang="ko-KR" b="1" dirty="0"/>
              <a:t>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A7E23-A2F2-4B6C-B78D-40AE58BD0D8F}"/>
              </a:ext>
            </a:extLst>
          </p:cNvPr>
          <p:cNvSpPr txBox="1"/>
          <p:nvPr/>
        </p:nvSpPr>
        <p:spPr>
          <a:xfrm>
            <a:off x="381000" y="898657"/>
            <a:ext cx="11350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실험사유</a:t>
            </a:r>
            <a:r>
              <a:rPr lang="en-US" altLang="ko-KR" dirty="0"/>
              <a:t>: </a:t>
            </a:r>
            <a:r>
              <a:rPr lang="en-US" altLang="ko-KR" dirty="0" err="1"/>
              <a:t>AutoEncoder</a:t>
            </a:r>
            <a:r>
              <a:rPr lang="ko-KR" altLang="en-US" dirty="0"/>
              <a:t>에서 </a:t>
            </a:r>
            <a:r>
              <a:rPr lang="en-US" altLang="ko-KR" dirty="0"/>
              <a:t>Encoder</a:t>
            </a:r>
            <a:r>
              <a:rPr lang="ko-KR" altLang="en-US" dirty="0"/>
              <a:t>로 압축된 </a:t>
            </a:r>
            <a:r>
              <a:rPr lang="en-US" altLang="ko-KR" dirty="0"/>
              <a:t>latent space</a:t>
            </a:r>
            <a:r>
              <a:rPr lang="ko-KR" altLang="en-US" dirty="0"/>
              <a:t>에서의 데이터들</a:t>
            </a:r>
            <a:r>
              <a:rPr lang="en-US" altLang="ko-KR" dirty="0"/>
              <a:t>(latent vector)</a:t>
            </a:r>
            <a:r>
              <a:rPr lang="ko-KR" altLang="en-US" dirty="0"/>
              <a:t>은 원본 이미지로 재구성하는 중요한 정보를 저차원으로 </a:t>
            </a:r>
            <a:r>
              <a:rPr lang="ko-KR" altLang="en-US" dirty="0" err="1"/>
              <a:t>추상화시킨</a:t>
            </a:r>
            <a:r>
              <a:rPr lang="ko-KR" altLang="en-US" dirty="0"/>
              <a:t> 값이다</a:t>
            </a:r>
            <a:r>
              <a:rPr lang="en-US" altLang="ko-KR" dirty="0"/>
              <a:t>. </a:t>
            </a:r>
            <a:r>
              <a:rPr lang="ko-KR" altLang="en-US" b="1" dirty="0"/>
              <a:t>그렇다면 이 </a:t>
            </a:r>
            <a:r>
              <a:rPr lang="en-US" altLang="ko-KR" b="1" dirty="0"/>
              <a:t>latent space</a:t>
            </a:r>
            <a:r>
              <a:rPr lang="ko-KR" altLang="en-US" b="1" dirty="0"/>
              <a:t>는 이미지도 분류하는데 좋은 정보를 담고 있지 않을까</a:t>
            </a:r>
            <a:r>
              <a:rPr lang="en-US" altLang="ko-KR" b="1" dirty="0"/>
              <a:t>?</a:t>
            </a:r>
          </a:p>
          <a:p>
            <a:r>
              <a:rPr lang="ko-KR" altLang="en-US" dirty="0"/>
              <a:t>실험 예상</a:t>
            </a:r>
            <a:r>
              <a:rPr lang="en-US" altLang="ko-KR" dirty="0"/>
              <a:t>: latent space</a:t>
            </a:r>
            <a:r>
              <a:rPr lang="ko-KR" altLang="en-US" dirty="0"/>
              <a:t>에 담고 있는 정보는 고차원으로 표현하기 위한 저차원의 정보이므로 분류에 사용할 수 있을 것이다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762A01-81C8-430D-8E4F-663296B9EB03}"/>
              </a:ext>
            </a:extLst>
          </p:cNvPr>
          <p:cNvSpPr txBox="1"/>
          <p:nvPr/>
        </p:nvSpPr>
        <p:spPr>
          <a:xfrm>
            <a:off x="2337953" y="2695119"/>
            <a:ext cx="858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AutoEncoder</a:t>
            </a:r>
            <a:r>
              <a:rPr lang="ko-KR" altLang="en-US" dirty="0"/>
              <a:t>는 이미지에 특화된 </a:t>
            </a:r>
            <a:r>
              <a:rPr lang="en-US" altLang="ko-KR" dirty="0"/>
              <a:t>Convolutional </a:t>
            </a:r>
            <a:r>
              <a:rPr lang="en-US" altLang="ko-KR" dirty="0" err="1"/>
              <a:t>AutoEncoder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76C759-2352-4D22-905D-6AC906E8C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79" y="3288291"/>
            <a:ext cx="80962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61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8B415-EB23-D055-BD6B-3CC7C6B78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E2D0FC-7A38-4EA4-B5A3-3EB73DA55D8E}"/>
              </a:ext>
            </a:extLst>
          </p:cNvPr>
          <p:cNvSpPr/>
          <p:nvPr/>
        </p:nvSpPr>
        <p:spPr>
          <a:xfrm>
            <a:off x="6748896" y="1775113"/>
            <a:ext cx="2736273" cy="45408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9E925C-D4C9-41BD-852F-D7F414521A5C}"/>
              </a:ext>
            </a:extLst>
          </p:cNvPr>
          <p:cNvSpPr/>
          <p:nvPr/>
        </p:nvSpPr>
        <p:spPr>
          <a:xfrm>
            <a:off x="1870365" y="1775113"/>
            <a:ext cx="4800600" cy="45408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838E5-4955-4EE7-A92E-F6026D8CB4B7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 err="1"/>
              <a:t>AutoEncoder</a:t>
            </a:r>
            <a:r>
              <a:rPr lang="ko-KR" altLang="en-US" b="1" dirty="0"/>
              <a:t>의 </a:t>
            </a:r>
            <a:r>
              <a:rPr lang="en-US" altLang="ko-KR" b="1" dirty="0"/>
              <a:t>latent space</a:t>
            </a:r>
            <a:r>
              <a:rPr lang="ko-KR" altLang="en-US" b="1" dirty="0"/>
              <a:t>를 활용한 </a:t>
            </a:r>
            <a:r>
              <a:rPr lang="en-US" altLang="ko-KR" b="1" dirty="0"/>
              <a:t>classification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6C465E-1B7F-4C0A-9D78-42721BABA898}"/>
              </a:ext>
            </a:extLst>
          </p:cNvPr>
          <p:cNvSpPr/>
          <p:nvPr/>
        </p:nvSpPr>
        <p:spPr>
          <a:xfrm>
            <a:off x="2169971" y="2069521"/>
            <a:ext cx="768927" cy="3875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C4D7D4-CD59-4880-BB85-5B9CC979E662}"/>
              </a:ext>
            </a:extLst>
          </p:cNvPr>
          <p:cNvSpPr/>
          <p:nvPr/>
        </p:nvSpPr>
        <p:spPr>
          <a:xfrm>
            <a:off x="4182342" y="2899064"/>
            <a:ext cx="1395846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E58591-4B72-4D13-8411-354AC8737A8F}"/>
              </a:ext>
            </a:extLst>
          </p:cNvPr>
          <p:cNvSpPr/>
          <p:nvPr/>
        </p:nvSpPr>
        <p:spPr>
          <a:xfrm>
            <a:off x="3176157" y="2899064"/>
            <a:ext cx="768926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pool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46A613-9CBF-45BF-AA5C-22292662FAA8}"/>
              </a:ext>
            </a:extLst>
          </p:cNvPr>
          <p:cNvSpPr/>
          <p:nvPr/>
        </p:nvSpPr>
        <p:spPr>
          <a:xfrm>
            <a:off x="5815447" y="3435926"/>
            <a:ext cx="768926" cy="114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pool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830E49-744B-4F32-8C68-A67E5D8BF226}"/>
              </a:ext>
            </a:extLst>
          </p:cNvPr>
          <p:cNvSpPr/>
          <p:nvPr/>
        </p:nvSpPr>
        <p:spPr>
          <a:xfrm>
            <a:off x="6821632" y="2937164"/>
            <a:ext cx="1395846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Transpose</a:t>
            </a:r>
          </a:p>
          <a:p>
            <a:pPr algn="ctr"/>
            <a:r>
              <a:rPr lang="en-US" dirty="0"/>
              <a:t>Conv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96C404-7DC1-4D63-AD51-F393546A3F64}"/>
              </a:ext>
            </a:extLst>
          </p:cNvPr>
          <p:cNvSpPr/>
          <p:nvPr/>
        </p:nvSpPr>
        <p:spPr>
          <a:xfrm>
            <a:off x="8454737" y="2069520"/>
            <a:ext cx="768927" cy="3875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Transpose</a:t>
            </a:r>
          </a:p>
          <a:p>
            <a:pPr algn="ctr"/>
            <a:r>
              <a:rPr lang="en-US" sz="1000" dirty="0"/>
              <a:t>Conv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28BEC-AA40-4F53-8373-764FA9C9907A}"/>
              </a:ext>
            </a:extLst>
          </p:cNvPr>
          <p:cNvSpPr txBox="1"/>
          <p:nvPr/>
        </p:nvSpPr>
        <p:spPr>
          <a:xfrm>
            <a:off x="3945083" y="1884854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2183C4-F124-4216-A8DF-0FA0E1AED00A}"/>
              </a:ext>
            </a:extLst>
          </p:cNvPr>
          <p:cNvSpPr txBox="1"/>
          <p:nvPr/>
        </p:nvSpPr>
        <p:spPr>
          <a:xfrm>
            <a:off x="7452880" y="1836868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4DE1D-6025-4B41-958A-7F162A11863C}"/>
              </a:ext>
            </a:extLst>
          </p:cNvPr>
          <p:cNvSpPr txBox="1"/>
          <p:nvPr/>
        </p:nvSpPr>
        <p:spPr>
          <a:xfrm>
            <a:off x="557645" y="1032870"/>
            <a:ext cx="564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CAE(Convolutional </a:t>
            </a:r>
            <a:r>
              <a:rPr lang="en-US" dirty="0" err="1"/>
              <a:t>AutoEncoder</a:t>
            </a:r>
            <a:r>
              <a:rPr lang="en-US" dirty="0"/>
              <a:t>) Architecture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5D0C61-392D-4E2F-BA0C-D661053C345F}"/>
              </a:ext>
            </a:extLst>
          </p:cNvPr>
          <p:cNvSpPr txBox="1"/>
          <p:nvPr/>
        </p:nvSpPr>
        <p:spPr>
          <a:xfrm>
            <a:off x="557644" y="1411570"/>
            <a:ext cx="447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CAE</a:t>
            </a:r>
            <a:r>
              <a:rPr lang="ko-KR" altLang="en-US" dirty="0"/>
              <a:t>는 설명 시 </a:t>
            </a:r>
            <a:r>
              <a:rPr lang="en-US" altLang="ko-KR" dirty="0"/>
              <a:t>AE</a:t>
            </a:r>
            <a:r>
              <a:rPr lang="ko-KR" altLang="en-US" dirty="0"/>
              <a:t>로 칭하여 설명할 예정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90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8B415-EB23-D055-BD6B-3CC7C6B78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9E925C-D4C9-41BD-852F-D7F414521A5C}"/>
              </a:ext>
            </a:extLst>
          </p:cNvPr>
          <p:cNvSpPr/>
          <p:nvPr/>
        </p:nvSpPr>
        <p:spPr>
          <a:xfrm>
            <a:off x="1870365" y="1775113"/>
            <a:ext cx="4800600" cy="45408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838E5-4955-4EE7-A92E-F6026D8CB4B7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 err="1"/>
              <a:t>AutoEncoder</a:t>
            </a:r>
            <a:r>
              <a:rPr lang="ko-KR" altLang="en-US" b="1" dirty="0"/>
              <a:t>의 </a:t>
            </a:r>
            <a:r>
              <a:rPr lang="en-US" altLang="ko-KR" b="1" dirty="0"/>
              <a:t>latent space</a:t>
            </a:r>
            <a:r>
              <a:rPr lang="ko-KR" altLang="en-US" b="1" dirty="0"/>
              <a:t>를 활용한 </a:t>
            </a:r>
            <a:r>
              <a:rPr lang="en-US" altLang="ko-KR" b="1" dirty="0"/>
              <a:t>classification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6C465E-1B7F-4C0A-9D78-42721BABA898}"/>
              </a:ext>
            </a:extLst>
          </p:cNvPr>
          <p:cNvSpPr/>
          <p:nvPr/>
        </p:nvSpPr>
        <p:spPr>
          <a:xfrm>
            <a:off x="2169971" y="2069521"/>
            <a:ext cx="768927" cy="3875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C4D7D4-CD59-4880-BB85-5B9CC979E662}"/>
              </a:ext>
            </a:extLst>
          </p:cNvPr>
          <p:cNvSpPr/>
          <p:nvPr/>
        </p:nvSpPr>
        <p:spPr>
          <a:xfrm>
            <a:off x="4182342" y="2899064"/>
            <a:ext cx="1395846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E58591-4B72-4D13-8411-354AC8737A8F}"/>
              </a:ext>
            </a:extLst>
          </p:cNvPr>
          <p:cNvSpPr/>
          <p:nvPr/>
        </p:nvSpPr>
        <p:spPr>
          <a:xfrm>
            <a:off x="3176157" y="2899064"/>
            <a:ext cx="768926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pool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46A613-9CBF-45BF-AA5C-22292662FAA8}"/>
              </a:ext>
            </a:extLst>
          </p:cNvPr>
          <p:cNvSpPr/>
          <p:nvPr/>
        </p:nvSpPr>
        <p:spPr>
          <a:xfrm>
            <a:off x="5815447" y="3435926"/>
            <a:ext cx="768926" cy="114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pool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28BEC-AA40-4F53-8373-764FA9C9907A}"/>
              </a:ext>
            </a:extLst>
          </p:cNvPr>
          <p:cNvSpPr txBox="1"/>
          <p:nvPr/>
        </p:nvSpPr>
        <p:spPr>
          <a:xfrm>
            <a:off x="3945083" y="1884854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4DE1D-6025-4B41-958A-7F162A11863C}"/>
              </a:ext>
            </a:extLst>
          </p:cNvPr>
          <p:cNvSpPr txBox="1"/>
          <p:nvPr/>
        </p:nvSpPr>
        <p:spPr>
          <a:xfrm>
            <a:off x="557645" y="1032870"/>
            <a:ext cx="564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Classifier Architecture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8F625A-E812-430C-AF12-7A979705C538}"/>
              </a:ext>
            </a:extLst>
          </p:cNvPr>
          <p:cNvSpPr/>
          <p:nvPr/>
        </p:nvSpPr>
        <p:spPr>
          <a:xfrm>
            <a:off x="6821632" y="2598675"/>
            <a:ext cx="616857" cy="2598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FC 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E4B484-397F-48B8-B938-27508E269BDF}"/>
              </a:ext>
            </a:extLst>
          </p:cNvPr>
          <p:cNvSpPr/>
          <p:nvPr/>
        </p:nvSpPr>
        <p:spPr>
          <a:xfrm>
            <a:off x="7634432" y="2899064"/>
            <a:ext cx="616857" cy="2110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FC 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31DCC93-4124-4086-B54A-B008F51A46A8}"/>
              </a:ext>
            </a:extLst>
          </p:cNvPr>
          <p:cNvSpPr/>
          <p:nvPr/>
        </p:nvSpPr>
        <p:spPr>
          <a:xfrm>
            <a:off x="9107632" y="2105189"/>
            <a:ext cx="580571" cy="580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DB8CE2E-5110-4AD3-A972-6D6A2DE6193B}"/>
              </a:ext>
            </a:extLst>
          </p:cNvPr>
          <p:cNvSpPr/>
          <p:nvPr/>
        </p:nvSpPr>
        <p:spPr>
          <a:xfrm>
            <a:off x="9107632" y="2802785"/>
            <a:ext cx="580571" cy="580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19CAC05-6A93-4EFE-8F38-D0A327B30A69}"/>
              </a:ext>
            </a:extLst>
          </p:cNvPr>
          <p:cNvSpPr/>
          <p:nvPr/>
        </p:nvSpPr>
        <p:spPr>
          <a:xfrm>
            <a:off x="9107632" y="4703247"/>
            <a:ext cx="580571" cy="580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56B20A7-E437-41BD-BAAD-86743EE1FDFF}"/>
              </a:ext>
            </a:extLst>
          </p:cNvPr>
          <p:cNvSpPr/>
          <p:nvPr/>
        </p:nvSpPr>
        <p:spPr>
          <a:xfrm>
            <a:off x="9107632" y="5400843"/>
            <a:ext cx="580571" cy="580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10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2A2391-DC53-4353-B620-992A54A09237}"/>
              </a:ext>
            </a:extLst>
          </p:cNvPr>
          <p:cNvSpPr txBox="1"/>
          <p:nvPr/>
        </p:nvSpPr>
        <p:spPr>
          <a:xfrm>
            <a:off x="9283619" y="3473163"/>
            <a:ext cx="580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A4D4C-DDD0-4EBC-A817-A237BA4C87C3}"/>
              </a:ext>
            </a:extLst>
          </p:cNvPr>
          <p:cNvSpPr txBox="1"/>
          <p:nvPr/>
        </p:nvSpPr>
        <p:spPr>
          <a:xfrm>
            <a:off x="5815447" y="1025759"/>
            <a:ext cx="504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 학습할 때는 </a:t>
            </a:r>
            <a:r>
              <a:rPr lang="en-US" altLang="ko-KR" dirty="0"/>
              <a:t>Encoder</a:t>
            </a:r>
            <a:r>
              <a:rPr lang="ko-KR" altLang="en-US" dirty="0"/>
              <a:t>는 학습하지 않음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16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8B415-EB23-D055-BD6B-3CC7C6B78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838E5-4955-4EE7-A92E-F6026D8CB4B7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 err="1"/>
              <a:t>AutoEncoder</a:t>
            </a:r>
            <a:r>
              <a:rPr lang="ko-KR" altLang="en-US" b="1" dirty="0"/>
              <a:t>의 </a:t>
            </a:r>
            <a:r>
              <a:rPr lang="en-US" altLang="ko-KR" b="1" dirty="0"/>
              <a:t>latent space</a:t>
            </a:r>
            <a:r>
              <a:rPr lang="ko-KR" altLang="en-US" b="1" dirty="0"/>
              <a:t>를 활용한 </a:t>
            </a:r>
            <a:r>
              <a:rPr lang="en-US" altLang="ko-KR" b="1" dirty="0"/>
              <a:t>classification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BBA7D3-F43A-4F35-9DC4-58739C177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2883" y="1275711"/>
            <a:ext cx="14838219" cy="4946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E815CB-29D9-46AF-BC5F-EF43CBCDABE0}"/>
              </a:ext>
            </a:extLst>
          </p:cNvPr>
          <p:cNvSpPr txBox="1"/>
          <p:nvPr/>
        </p:nvSpPr>
        <p:spPr>
          <a:xfrm>
            <a:off x="7609609" y="5246501"/>
            <a:ext cx="226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Loss: 0.0028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6D16F-9F22-413C-9FA0-6E30DE0C07FF}"/>
              </a:ext>
            </a:extLst>
          </p:cNvPr>
          <p:cNvSpPr txBox="1"/>
          <p:nvPr/>
        </p:nvSpPr>
        <p:spPr>
          <a:xfrm>
            <a:off x="3870613" y="1242167"/>
            <a:ext cx="410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AE</a:t>
            </a:r>
            <a:r>
              <a:rPr lang="ko-KR" altLang="en-US" b="1" dirty="0"/>
              <a:t>의 결과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134C7-148A-4116-A538-C0BD1A62B06F}"/>
              </a:ext>
            </a:extLst>
          </p:cNvPr>
          <p:cNvSpPr txBox="1"/>
          <p:nvPr/>
        </p:nvSpPr>
        <p:spPr>
          <a:xfrm>
            <a:off x="633845" y="860212"/>
            <a:ext cx="2815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Epochs: 20</a:t>
            </a:r>
          </a:p>
          <a:p>
            <a:r>
              <a:rPr lang="en-US" dirty="0"/>
              <a:t>Batch size: 128</a:t>
            </a:r>
          </a:p>
          <a:p>
            <a:r>
              <a:rPr lang="en-US" dirty="0"/>
              <a:t>Loss: </a:t>
            </a:r>
            <a:r>
              <a:rPr lang="en-US" dirty="0" err="1"/>
              <a:t>CrossEntropyLoss</a:t>
            </a:r>
            <a:endParaRPr lang="en-US" dirty="0"/>
          </a:p>
          <a:p>
            <a:r>
              <a:rPr lang="en-US" dirty="0" err="1"/>
              <a:t>Optim</a:t>
            </a:r>
            <a:r>
              <a:rPr lang="en-US" dirty="0"/>
              <a:t>: Adam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C7D478-3996-4D29-89B5-4EA5A50A710A}"/>
              </a:ext>
            </a:extLst>
          </p:cNvPr>
          <p:cNvSpPr txBox="1"/>
          <p:nvPr/>
        </p:nvSpPr>
        <p:spPr>
          <a:xfrm>
            <a:off x="841663" y="5529286"/>
            <a:ext cx="5652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Transpose Conv</a:t>
            </a:r>
            <a:r>
              <a:rPr lang="ko-KR" altLang="en-US" dirty="0"/>
              <a:t>에서 이미지를 재 구성하는 과정에서 </a:t>
            </a:r>
            <a:r>
              <a:rPr lang="en-US" altLang="ko-KR" dirty="0"/>
              <a:t>Checkerboard Artifacts</a:t>
            </a:r>
            <a:r>
              <a:rPr lang="ko-KR" altLang="en-US" dirty="0"/>
              <a:t>가 발생하는 것을 알 수 있음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16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8B415-EB23-D055-BD6B-3CC7C6B78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838E5-4955-4EE7-A92E-F6026D8CB4B7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 err="1"/>
              <a:t>AutoEncoder</a:t>
            </a:r>
            <a:r>
              <a:rPr lang="ko-KR" altLang="en-US" b="1" dirty="0"/>
              <a:t>의 </a:t>
            </a:r>
            <a:r>
              <a:rPr lang="en-US" altLang="ko-KR" b="1" dirty="0"/>
              <a:t>latent space</a:t>
            </a:r>
            <a:r>
              <a:rPr lang="ko-KR" altLang="en-US" b="1" dirty="0"/>
              <a:t>를 활용한 </a:t>
            </a:r>
            <a:r>
              <a:rPr lang="en-US" altLang="ko-KR" b="1" dirty="0"/>
              <a:t>classification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6D16F-9F22-413C-9FA0-6E30DE0C07FF}"/>
              </a:ext>
            </a:extLst>
          </p:cNvPr>
          <p:cNvSpPr txBox="1"/>
          <p:nvPr/>
        </p:nvSpPr>
        <p:spPr>
          <a:xfrm>
            <a:off x="753341" y="1275711"/>
            <a:ext cx="410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Latent space</a:t>
            </a:r>
            <a:r>
              <a:rPr lang="ko-KR" altLang="en-US" b="1" dirty="0"/>
              <a:t>를 활용한 </a:t>
            </a:r>
            <a:r>
              <a:rPr lang="en-US" altLang="ko-KR" b="1" dirty="0"/>
              <a:t>Classification</a:t>
            </a:r>
            <a:r>
              <a:rPr lang="ko-KR" altLang="en-US" b="1" dirty="0"/>
              <a:t> </a:t>
            </a:r>
            <a:endParaRPr 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CCA702-AAC2-43BC-A7E1-96049075A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043"/>
            <a:ext cx="12192000" cy="406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120B32-D1FB-4949-998C-D65BB5EC55B6}"/>
              </a:ext>
            </a:extLst>
          </p:cNvPr>
          <p:cNvSpPr txBox="1"/>
          <p:nvPr/>
        </p:nvSpPr>
        <p:spPr>
          <a:xfrm>
            <a:off x="1285009" y="5906184"/>
            <a:ext cx="962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  <a:r>
              <a:rPr lang="en-US" altLang="ko-KR" dirty="0"/>
              <a:t>: </a:t>
            </a:r>
            <a:r>
              <a:rPr lang="ko-KR" altLang="en-US" dirty="0"/>
              <a:t>학습 </a:t>
            </a:r>
            <a:r>
              <a:rPr lang="en-US" altLang="ko-KR" dirty="0"/>
              <a:t>weight</a:t>
            </a:r>
            <a:r>
              <a:rPr lang="ko-KR" altLang="en-US" dirty="0"/>
              <a:t>가 </a:t>
            </a:r>
            <a:r>
              <a:rPr lang="en-US" altLang="ko-KR" dirty="0"/>
              <a:t>FC layer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밖에 없으므로 학습시간은 매우 빠르지만 </a:t>
            </a:r>
            <a:r>
              <a:rPr lang="en-US" altLang="ko-KR" dirty="0"/>
              <a:t>epoch 3</a:t>
            </a:r>
            <a:r>
              <a:rPr lang="ko-KR" altLang="en-US" dirty="0"/>
              <a:t>을 기점으로 </a:t>
            </a:r>
            <a:r>
              <a:rPr lang="en-US" altLang="ko-KR" dirty="0"/>
              <a:t>test loss</a:t>
            </a:r>
            <a:r>
              <a:rPr lang="ko-KR" altLang="en-US" dirty="0"/>
              <a:t>가 증가하는 </a:t>
            </a:r>
            <a:r>
              <a:rPr lang="en-US" altLang="ko-KR" dirty="0"/>
              <a:t>overfitting</a:t>
            </a:r>
            <a:r>
              <a:rPr lang="ko-KR" altLang="en-US" dirty="0"/>
              <a:t>이 진행되고 </a:t>
            </a:r>
            <a:r>
              <a:rPr lang="en-US" altLang="ko-KR" dirty="0"/>
              <a:t>test acc</a:t>
            </a:r>
            <a:r>
              <a:rPr lang="ko-KR" altLang="en-US" dirty="0"/>
              <a:t>가 향상되지 않음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5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F0932-36E7-1E62-99E8-0528D5220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698C360-AB7C-8E76-714E-F8753F5D3F57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BatchNorm, Dropout, </a:t>
            </a:r>
            <a:r>
              <a:rPr lang="en-US" altLang="ko-KR" b="1" dirty="0" err="1"/>
              <a:t>OnlineNorm</a:t>
            </a:r>
            <a:r>
              <a:rPr lang="en-US" altLang="ko-KR" b="1" dirty="0"/>
              <a:t>, Standardization, Label smoothing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F3C894-CF61-C317-7A20-2A74BDA33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2" y="1450067"/>
            <a:ext cx="66675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3AF79E-7BFE-8A60-1465-BFC2AA905B93}"/>
              </a:ext>
            </a:extLst>
          </p:cNvPr>
          <p:cNvSpPr txBox="1"/>
          <p:nvPr/>
        </p:nvSpPr>
        <p:spPr>
          <a:xfrm>
            <a:off x="7880804" y="2681585"/>
            <a:ext cx="4088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Architecture: VGG16 </a:t>
            </a:r>
            <a:r>
              <a:rPr lang="ko-KR" altLang="en-US" dirty="0"/>
              <a:t>모델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Loss: </a:t>
            </a:r>
            <a:r>
              <a:rPr lang="en-US" altLang="ko-KR" dirty="0" err="1"/>
              <a:t>CrossEntropyLoss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Optim</a:t>
            </a:r>
            <a:r>
              <a:rPr lang="en-US" altLang="ko-KR" dirty="0"/>
              <a:t>: Adam</a:t>
            </a:r>
          </a:p>
          <a:p>
            <a:endParaRPr lang="en-US" altLang="ko-KR" dirty="0"/>
          </a:p>
          <a:p>
            <a:r>
              <a:rPr lang="en-US" altLang="ko-KR" dirty="0"/>
              <a:t>Data: CIFAR-10</a:t>
            </a:r>
          </a:p>
        </p:txBody>
      </p:sp>
    </p:spTree>
    <p:extLst>
      <p:ext uri="{BB962C8B-B14F-4D97-AF65-F5344CB8AC3E}">
        <p14:creationId xmlns:p14="http://schemas.microsoft.com/office/powerpoint/2010/main" val="2085738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8B415-EB23-D055-BD6B-3CC7C6B78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838E5-4955-4EE7-A92E-F6026D8CB4B7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 err="1"/>
              <a:t>AutoEncoder</a:t>
            </a:r>
            <a:r>
              <a:rPr lang="ko-KR" altLang="en-US" b="1" dirty="0"/>
              <a:t>의 </a:t>
            </a:r>
            <a:r>
              <a:rPr lang="en-US" altLang="ko-KR" b="1" dirty="0"/>
              <a:t>latent space</a:t>
            </a:r>
            <a:r>
              <a:rPr lang="ko-KR" altLang="en-US" b="1" dirty="0"/>
              <a:t>를 활용한 </a:t>
            </a:r>
            <a:r>
              <a:rPr lang="en-US" altLang="ko-KR" b="1" dirty="0"/>
              <a:t>classification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75C6A9-C62F-4B64-AB89-16FBF8455769}"/>
              </a:ext>
            </a:extLst>
          </p:cNvPr>
          <p:cNvSpPr/>
          <p:nvPr/>
        </p:nvSpPr>
        <p:spPr>
          <a:xfrm>
            <a:off x="2357007" y="1549975"/>
            <a:ext cx="768927" cy="3875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13826A-8942-4212-BD16-0C2ED626A0D5}"/>
              </a:ext>
            </a:extLst>
          </p:cNvPr>
          <p:cNvSpPr/>
          <p:nvPr/>
        </p:nvSpPr>
        <p:spPr>
          <a:xfrm>
            <a:off x="4369378" y="2379518"/>
            <a:ext cx="1395846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CB6854-8F28-454F-B459-C3AFB9B304EC}"/>
              </a:ext>
            </a:extLst>
          </p:cNvPr>
          <p:cNvSpPr/>
          <p:nvPr/>
        </p:nvSpPr>
        <p:spPr>
          <a:xfrm>
            <a:off x="3363193" y="2379518"/>
            <a:ext cx="768926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pool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D68EB0-98DD-417C-BDC6-B5777ED4E7E4}"/>
              </a:ext>
            </a:extLst>
          </p:cNvPr>
          <p:cNvSpPr/>
          <p:nvPr/>
        </p:nvSpPr>
        <p:spPr>
          <a:xfrm>
            <a:off x="6002483" y="2916380"/>
            <a:ext cx="768926" cy="114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pool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CC1B73-CA1A-4B1D-91CB-827462C11D36}"/>
              </a:ext>
            </a:extLst>
          </p:cNvPr>
          <p:cNvSpPr/>
          <p:nvPr/>
        </p:nvSpPr>
        <p:spPr>
          <a:xfrm>
            <a:off x="7008668" y="2079129"/>
            <a:ext cx="616857" cy="2598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FC 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9B7181-4525-455D-975E-DF8159B360EB}"/>
              </a:ext>
            </a:extLst>
          </p:cNvPr>
          <p:cNvSpPr/>
          <p:nvPr/>
        </p:nvSpPr>
        <p:spPr>
          <a:xfrm>
            <a:off x="7821468" y="2379518"/>
            <a:ext cx="616857" cy="2110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FC 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8DFA73-C478-423F-B6FF-69BC1E3A0703}"/>
              </a:ext>
            </a:extLst>
          </p:cNvPr>
          <p:cNvSpPr/>
          <p:nvPr/>
        </p:nvSpPr>
        <p:spPr>
          <a:xfrm>
            <a:off x="9294668" y="1585643"/>
            <a:ext cx="580571" cy="580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9995823-399B-4EA5-91CC-BBCAAB8406FB}"/>
              </a:ext>
            </a:extLst>
          </p:cNvPr>
          <p:cNvSpPr/>
          <p:nvPr/>
        </p:nvSpPr>
        <p:spPr>
          <a:xfrm>
            <a:off x="9294668" y="2283239"/>
            <a:ext cx="580571" cy="580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41656A0-85C3-4650-89C7-45E0C3A2B15E}"/>
              </a:ext>
            </a:extLst>
          </p:cNvPr>
          <p:cNvSpPr/>
          <p:nvPr/>
        </p:nvSpPr>
        <p:spPr>
          <a:xfrm>
            <a:off x="9294668" y="4183701"/>
            <a:ext cx="580571" cy="580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B1CEA73-B7D6-4DA0-9DFE-E1037FAADE01}"/>
              </a:ext>
            </a:extLst>
          </p:cNvPr>
          <p:cNvSpPr/>
          <p:nvPr/>
        </p:nvSpPr>
        <p:spPr>
          <a:xfrm>
            <a:off x="9294668" y="4881297"/>
            <a:ext cx="580571" cy="580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10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E8E315-4BDB-40C2-B94E-06226377408B}"/>
              </a:ext>
            </a:extLst>
          </p:cNvPr>
          <p:cNvSpPr txBox="1"/>
          <p:nvPr/>
        </p:nvSpPr>
        <p:spPr>
          <a:xfrm>
            <a:off x="9470655" y="2953617"/>
            <a:ext cx="580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1E8CAF-185A-4B72-9859-8048C2530394}"/>
              </a:ext>
            </a:extLst>
          </p:cNvPr>
          <p:cNvSpPr txBox="1"/>
          <p:nvPr/>
        </p:nvSpPr>
        <p:spPr>
          <a:xfrm>
            <a:off x="381000" y="872268"/>
            <a:ext cx="6785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단순 </a:t>
            </a:r>
            <a:r>
              <a:rPr lang="en-US" altLang="ko-KR" dirty="0"/>
              <a:t>CNN</a:t>
            </a:r>
            <a:r>
              <a:rPr lang="ko-KR" altLang="en-US" dirty="0"/>
              <a:t>과 비교</a:t>
            </a:r>
            <a:r>
              <a:rPr lang="en-US" altLang="ko-KR" dirty="0"/>
              <a:t>(AE</a:t>
            </a:r>
            <a:r>
              <a:rPr lang="ko-KR" altLang="en-US" dirty="0"/>
              <a:t>에서 </a:t>
            </a:r>
            <a:r>
              <a:rPr lang="en-US" altLang="ko-KR" dirty="0"/>
              <a:t>Encoder</a:t>
            </a:r>
            <a:r>
              <a:rPr lang="ko-KR" altLang="en-US" dirty="0"/>
              <a:t>랑 </a:t>
            </a:r>
            <a:r>
              <a:rPr lang="en-US" altLang="ko-KR" dirty="0"/>
              <a:t>classifier</a:t>
            </a:r>
            <a:r>
              <a:rPr lang="ko-KR" altLang="en-US" dirty="0"/>
              <a:t>와 결합한 형태</a:t>
            </a:r>
            <a:endParaRPr lang="en-US" altLang="ko-KR" dirty="0"/>
          </a:p>
          <a:p>
            <a:r>
              <a:rPr lang="en-US" dirty="0"/>
              <a:t>CNN Architecture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91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8B415-EB23-D055-BD6B-3CC7C6B78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838E5-4955-4EE7-A92E-F6026D8CB4B7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 err="1"/>
              <a:t>AutoEncoder</a:t>
            </a:r>
            <a:r>
              <a:rPr lang="ko-KR" altLang="en-US" b="1" dirty="0"/>
              <a:t>의 </a:t>
            </a:r>
            <a:r>
              <a:rPr lang="en-US" altLang="ko-KR" b="1" dirty="0"/>
              <a:t>latent space</a:t>
            </a:r>
            <a:r>
              <a:rPr lang="ko-KR" altLang="en-US" b="1" dirty="0"/>
              <a:t>를 활용한 </a:t>
            </a:r>
            <a:r>
              <a:rPr lang="en-US" altLang="ko-KR" b="1" dirty="0"/>
              <a:t>classification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CCA500-9E3C-4BAA-BF19-AE70E4EED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" y="674817"/>
            <a:ext cx="11658600" cy="4313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7FD41-3F8A-4265-AE5A-531FC43799EB}"/>
              </a:ext>
            </a:extLst>
          </p:cNvPr>
          <p:cNvSpPr txBox="1"/>
          <p:nvPr/>
        </p:nvSpPr>
        <p:spPr>
          <a:xfrm>
            <a:off x="460664" y="4968580"/>
            <a:ext cx="11468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CNN</a:t>
            </a:r>
            <a:r>
              <a:rPr lang="ko-KR" altLang="en-US" dirty="0"/>
              <a:t> 모델도 단순하여 과적합이 발생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AE based classifier</a:t>
            </a:r>
            <a:r>
              <a:rPr lang="ko-KR" altLang="en-US" dirty="0"/>
              <a:t>는 </a:t>
            </a:r>
            <a:r>
              <a:rPr lang="en-US" altLang="ko-KR" dirty="0"/>
              <a:t>loss</a:t>
            </a:r>
            <a:r>
              <a:rPr lang="ko-KR" altLang="en-US" dirty="0"/>
              <a:t>값이 안정적인 반면 </a:t>
            </a:r>
            <a:r>
              <a:rPr lang="en-US" altLang="ko-KR" dirty="0"/>
              <a:t>CNN</a:t>
            </a:r>
            <a:r>
              <a:rPr lang="ko-KR" altLang="en-US" dirty="0"/>
              <a:t>은 불안정하다</a:t>
            </a:r>
            <a:r>
              <a:rPr lang="en-US" altLang="ko-KR" dirty="0"/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 AE</a:t>
            </a:r>
            <a:r>
              <a:rPr lang="ko-KR" altLang="en-US" dirty="0">
                <a:sym typeface="Wingdings" panose="05000000000000000000" pitchFamily="2" charset="2"/>
              </a:rPr>
              <a:t>가 추출한 특징이 </a:t>
            </a:r>
            <a:r>
              <a:rPr lang="en-US" altLang="ko-KR" dirty="0">
                <a:sym typeface="Wingdings" panose="05000000000000000000" pitchFamily="2" charset="2"/>
              </a:rPr>
              <a:t>Regularization</a:t>
            </a:r>
            <a:r>
              <a:rPr lang="ko-KR" altLang="en-US" dirty="0">
                <a:sym typeface="Wingdings" panose="05000000000000000000" pitchFamily="2" charset="2"/>
              </a:rPr>
              <a:t>을 한 효과를 주어 안정적으로 학습한 것으로 보임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둘의 그래프를 비교했을 때 단순 </a:t>
            </a:r>
            <a:r>
              <a:rPr lang="en-US" altLang="ko-KR" dirty="0"/>
              <a:t>CNN</a:t>
            </a:r>
            <a:r>
              <a:rPr lang="ko-KR" altLang="en-US" dirty="0"/>
              <a:t>이 압축하는 정보가 </a:t>
            </a:r>
            <a:r>
              <a:rPr lang="en-US" altLang="ko-KR" dirty="0"/>
              <a:t>Classification</a:t>
            </a:r>
            <a:r>
              <a:rPr lang="ko-KR" altLang="en-US" dirty="0"/>
              <a:t>에 유리하다는 것을 확인할 수 있었다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 AE</a:t>
            </a:r>
            <a:r>
              <a:rPr lang="ko-KR" altLang="en-US" dirty="0">
                <a:sym typeface="Wingdings" panose="05000000000000000000" pitchFamily="2" charset="2"/>
              </a:rPr>
              <a:t>가 추출하는 </a:t>
            </a:r>
            <a:r>
              <a:rPr lang="en-US" altLang="ko-KR" dirty="0">
                <a:sym typeface="Wingdings" panose="05000000000000000000" pitchFamily="2" charset="2"/>
              </a:rPr>
              <a:t>latent space</a:t>
            </a:r>
            <a:r>
              <a:rPr lang="ko-KR" altLang="en-US" dirty="0">
                <a:sym typeface="Wingdings" panose="05000000000000000000" pitchFamily="2" charset="2"/>
              </a:rPr>
              <a:t>의 정보들은 </a:t>
            </a:r>
            <a:r>
              <a:rPr lang="en-US" altLang="ko-KR" dirty="0">
                <a:sym typeface="Wingdings" panose="05000000000000000000" pitchFamily="2" charset="2"/>
              </a:rPr>
              <a:t>classification</a:t>
            </a:r>
            <a:r>
              <a:rPr lang="ko-KR" altLang="en-US" dirty="0">
                <a:sym typeface="Wingdings" panose="05000000000000000000" pitchFamily="2" charset="2"/>
              </a:rPr>
              <a:t>에 유리한 정보는 아닐 수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3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8B415-EB23-D055-BD6B-3CC7C6B78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838E5-4955-4EE7-A92E-F6026D8CB4B7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CNN</a:t>
            </a:r>
            <a:r>
              <a:rPr lang="ko-KR" altLang="en-US" b="1" dirty="0"/>
              <a:t>의</a:t>
            </a:r>
            <a:r>
              <a:rPr lang="en-US" altLang="ko-KR" b="1" dirty="0"/>
              <a:t> Convolutional Base</a:t>
            </a:r>
            <a:r>
              <a:rPr lang="ko-KR" altLang="en-US" b="1" dirty="0"/>
              <a:t>를 활용한 이미지 재구성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A7E23-A2F2-4B6C-B78D-40AE58BD0D8F}"/>
              </a:ext>
            </a:extLst>
          </p:cNvPr>
          <p:cNvSpPr txBox="1"/>
          <p:nvPr/>
        </p:nvSpPr>
        <p:spPr>
          <a:xfrm>
            <a:off x="381000" y="1091046"/>
            <a:ext cx="11350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실험사유</a:t>
            </a:r>
            <a:r>
              <a:rPr lang="en-US" altLang="ko-KR" dirty="0"/>
              <a:t>: CNN</a:t>
            </a:r>
            <a:r>
              <a:rPr lang="ko-KR" altLang="en-US" dirty="0"/>
              <a:t>에서 추출한 </a:t>
            </a:r>
            <a:r>
              <a:rPr lang="en-US" altLang="ko-KR" dirty="0"/>
              <a:t>feature</a:t>
            </a:r>
            <a:r>
              <a:rPr lang="ko-KR" altLang="en-US" dirty="0"/>
              <a:t>는 이미지 재구성에 사용될 수 있을까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실험예상</a:t>
            </a:r>
            <a:r>
              <a:rPr lang="en-US" altLang="ko-KR" dirty="0"/>
              <a:t>: </a:t>
            </a:r>
            <a:r>
              <a:rPr lang="ko-KR" altLang="en-US" dirty="0"/>
              <a:t>맨 마지막으로 </a:t>
            </a:r>
            <a:r>
              <a:rPr lang="en-US" altLang="ko-KR" dirty="0"/>
              <a:t>max pool</a:t>
            </a:r>
            <a:r>
              <a:rPr lang="ko-KR" altLang="en-US" dirty="0"/>
              <a:t>한 값은 단순히 </a:t>
            </a:r>
            <a:r>
              <a:rPr lang="en-US" altLang="ko-KR" dirty="0"/>
              <a:t>1~10</a:t>
            </a:r>
            <a:r>
              <a:rPr lang="ko-KR" altLang="en-US" dirty="0"/>
              <a:t>으로 매핑하기 위한 정보만을 담고 있으므로 이미지 재구성은 불가능하거나 사람이 전혀 알아 볼 수 없는 이미지를 생성할 것이다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BE8839-DB26-4614-A0AB-18AA2D6627A6}"/>
              </a:ext>
            </a:extLst>
          </p:cNvPr>
          <p:cNvSpPr/>
          <p:nvPr/>
        </p:nvSpPr>
        <p:spPr>
          <a:xfrm>
            <a:off x="2201143" y="2100694"/>
            <a:ext cx="768927" cy="3875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AB2895-6438-47F7-9B06-F0D6A91E86CB}"/>
              </a:ext>
            </a:extLst>
          </p:cNvPr>
          <p:cNvSpPr/>
          <p:nvPr/>
        </p:nvSpPr>
        <p:spPr>
          <a:xfrm>
            <a:off x="4213514" y="2930237"/>
            <a:ext cx="1395846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C3D73E-187E-4C35-A842-DA9DA8E28ADC}"/>
              </a:ext>
            </a:extLst>
          </p:cNvPr>
          <p:cNvSpPr/>
          <p:nvPr/>
        </p:nvSpPr>
        <p:spPr>
          <a:xfrm>
            <a:off x="3207329" y="2930237"/>
            <a:ext cx="768926" cy="2216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pool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3A331D-0409-430D-A40F-5BDC79A6C1BE}"/>
              </a:ext>
            </a:extLst>
          </p:cNvPr>
          <p:cNvSpPr/>
          <p:nvPr/>
        </p:nvSpPr>
        <p:spPr>
          <a:xfrm>
            <a:off x="5846619" y="3467099"/>
            <a:ext cx="768926" cy="1143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pool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EE7785-7A13-4628-9292-1815289192AB}"/>
              </a:ext>
            </a:extLst>
          </p:cNvPr>
          <p:cNvSpPr/>
          <p:nvPr/>
        </p:nvSpPr>
        <p:spPr>
          <a:xfrm>
            <a:off x="6852804" y="2629848"/>
            <a:ext cx="616857" cy="2598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FC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3EA690-1CB5-4F17-B35C-272783918DC2}"/>
              </a:ext>
            </a:extLst>
          </p:cNvPr>
          <p:cNvSpPr/>
          <p:nvPr/>
        </p:nvSpPr>
        <p:spPr>
          <a:xfrm>
            <a:off x="7665604" y="2930237"/>
            <a:ext cx="616857" cy="2110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FC 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512B71A-A431-4037-91EC-A6703C530C6F}"/>
              </a:ext>
            </a:extLst>
          </p:cNvPr>
          <p:cNvSpPr/>
          <p:nvPr/>
        </p:nvSpPr>
        <p:spPr>
          <a:xfrm>
            <a:off x="9138804" y="2136362"/>
            <a:ext cx="580571" cy="580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D5D85A9-9BFA-4DE4-B73B-418E0294A578}"/>
              </a:ext>
            </a:extLst>
          </p:cNvPr>
          <p:cNvSpPr/>
          <p:nvPr/>
        </p:nvSpPr>
        <p:spPr>
          <a:xfrm>
            <a:off x="9138804" y="2833958"/>
            <a:ext cx="580571" cy="580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ED5CA1E-C179-4A94-A3B5-4AA89F6358D7}"/>
              </a:ext>
            </a:extLst>
          </p:cNvPr>
          <p:cNvSpPr/>
          <p:nvPr/>
        </p:nvSpPr>
        <p:spPr>
          <a:xfrm>
            <a:off x="9138804" y="4734420"/>
            <a:ext cx="580571" cy="580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6142BF-07B5-4336-8D76-7A5706B11A08}"/>
              </a:ext>
            </a:extLst>
          </p:cNvPr>
          <p:cNvSpPr/>
          <p:nvPr/>
        </p:nvSpPr>
        <p:spPr>
          <a:xfrm>
            <a:off x="9138804" y="5432016"/>
            <a:ext cx="580571" cy="5805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10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39E346-A079-4668-B230-3431D332C7EA}"/>
              </a:ext>
            </a:extLst>
          </p:cNvPr>
          <p:cNvSpPr txBox="1"/>
          <p:nvPr/>
        </p:nvSpPr>
        <p:spPr>
          <a:xfrm>
            <a:off x="9314791" y="3504336"/>
            <a:ext cx="580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5537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8B415-EB23-D055-BD6B-3CC7C6B78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40EB169E-1B05-4246-A103-E447019E1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175" y="2320059"/>
            <a:ext cx="12325350" cy="4108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2838E5-4955-4EE7-A92E-F6026D8CB4B7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CNN</a:t>
            </a:r>
            <a:r>
              <a:rPr lang="ko-KR" altLang="en-US" b="1" dirty="0"/>
              <a:t>의</a:t>
            </a:r>
            <a:r>
              <a:rPr lang="en-US" altLang="ko-KR" b="1" dirty="0"/>
              <a:t> Convolutional Base</a:t>
            </a:r>
            <a:r>
              <a:rPr lang="ko-KR" altLang="en-US" b="1" dirty="0"/>
              <a:t>를 활용한 이미지 재구성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45FEFC-4DC3-4396-9CF6-871D2D56B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692728"/>
            <a:ext cx="12192000" cy="2438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5B7496-B585-4E59-A69D-6B26A46CD523}"/>
              </a:ext>
            </a:extLst>
          </p:cNvPr>
          <p:cNvSpPr txBox="1"/>
          <p:nvPr/>
        </p:nvSpPr>
        <p:spPr>
          <a:xfrm>
            <a:off x="8474075" y="2857500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 Loss: 0.013670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09A191-C678-427A-91C3-D6DAFAF3CB5D}"/>
              </a:ext>
            </a:extLst>
          </p:cNvPr>
          <p:cNvSpPr txBox="1"/>
          <p:nvPr/>
        </p:nvSpPr>
        <p:spPr>
          <a:xfrm>
            <a:off x="8474075" y="5462401"/>
            <a:ext cx="226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Loss: 0.0028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B33131-0220-4FE7-9666-D1F0E117F833}"/>
              </a:ext>
            </a:extLst>
          </p:cNvPr>
          <p:cNvSpPr txBox="1"/>
          <p:nvPr/>
        </p:nvSpPr>
        <p:spPr>
          <a:xfrm>
            <a:off x="263525" y="1380990"/>
            <a:ext cx="1193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Convolutional base used </a:t>
            </a:r>
          </a:p>
          <a:p>
            <a:r>
              <a:rPr lang="en-US" sz="1100" dirty="0"/>
              <a:t>decoder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ED492B-EA4E-4659-B3BA-1FDBAA5327E1}"/>
              </a:ext>
            </a:extLst>
          </p:cNvPr>
          <p:cNvSpPr txBox="1"/>
          <p:nvPr/>
        </p:nvSpPr>
        <p:spPr>
          <a:xfrm>
            <a:off x="536575" y="4183886"/>
            <a:ext cx="119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2B58D2-D774-4F77-8FDD-30E747B00B48}"/>
              </a:ext>
            </a:extLst>
          </p:cNvPr>
          <p:cNvSpPr txBox="1"/>
          <p:nvPr/>
        </p:nvSpPr>
        <p:spPr>
          <a:xfrm>
            <a:off x="0" y="5498254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Decoder</a:t>
            </a:r>
            <a:r>
              <a:rPr lang="ko-KR" altLang="en-US" sz="1400" dirty="0"/>
              <a:t>에서 기존 </a:t>
            </a:r>
            <a:r>
              <a:rPr lang="en-US" altLang="ko-KR" sz="1400" dirty="0"/>
              <a:t>AE</a:t>
            </a:r>
            <a:r>
              <a:rPr lang="ko-KR" altLang="en-US" sz="1400" dirty="0"/>
              <a:t>보다 </a:t>
            </a:r>
            <a:r>
              <a:rPr lang="en-US" altLang="ko-KR" sz="1400" dirty="0"/>
              <a:t>Checkerboard Artifacts</a:t>
            </a:r>
            <a:r>
              <a:rPr lang="ko-KR" altLang="en-US" sz="1400" dirty="0"/>
              <a:t>가 더 심하게 발생하는 것을 알 수 있음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실험예상처럼 </a:t>
            </a:r>
            <a:r>
              <a:rPr lang="en-US" altLang="ko-KR" sz="1400" dirty="0"/>
              <a:t>CNN</a:t>
            </a:r>
            <a:r>
              <a:rPr lang="ko-KR" altLang="en-US" sz="1400" dirty="0"/>
              <a:t>의 </a:t>
            </a:r>
            <a:r>
              <a:rPr lang="en-US" altLang="ko-KR" sz="1400" dirty="0"/>
              <a:t>Convolutional Base</a:t>
            </a:r>
            <a:r>
              <a:rPr lang="ko-KR" altLang="en-US" sz="1400" dirty="0"/>
              <a:t>를 활용하여 재구성된 이미지가 많은 정보를 소실한 것을 확인할 수 있음</a:t>
            </a:r>
            <a:r>
              <a:rPr lang="en-US" altLang="ko-KR" sz="1400" dirty="0"/>
              <a:t>. </a:t>
            </a:r>
            <a:r>
              <a:rPr lang="ko-KR" altLang="en-US" sz="1400" dirty="0"/>
              <a:t>단순히 </a:t>
            </a:r>
            <a:r>
              <a:rPr lang="en-US" altLang="ko-KR" sz="1400" dirty="0"/>
              <a:t>AE</a:t>
            </a:r>
            <a:r>
              <a:rPr lang="ko-KR" altLang="en-US" sz="1400" dirty="0"/>
              <a:t>가 </a:t>
            </a:r>
            <a:r>
              <a:rPr lang="en-US" altLang="ko-KR" sz="1400" dirty="0"/>
              <a:t>Loss</a:t>
            </a:r>
            <a:r>
              <a:rPr lang="ko-KR" altLang="en-US" sz="1400" dirty="0"/>
              <a:t>도 낮은 것을 확인</a:t>
            </a:r>
            <a:endParaRPr lang="en-US" altLang="ko-KR" sz="1400" dirty="0"/>
          </a:p>
          <a:p>
            <a:r>
              <a:rPr lang="en-US" altLang="ko-KR" sz="1400" dirty="0">
                <a:sym typeface="Wingdings" panose="05000000000000000000" pitchFamily="2" charset="2"/>
              </a:rPr>
              <a:t> CNN</a:t>
            </a:r>
            <a:r>
              <a:rPr lang="ko-KR" altLang="en-US" sz="1400" dirty="0"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sym typeface="Wingdings" panose="05000000000000000000" pitchFamily="2" charset="2"/>
              </a:rPr>
              <a:t>feature extractor</a:t>
            </a:r>
            <a:r>
              <a:rPr lang="ko-KR" altLang="en-US" sz="1400" dirty="0">
                <a:sym typeface="Wingdings" panose="05000000000000000000" pitchFamily="2" charset="2"/>
              </a:rPr>
              <a:t>가 추출한 </a:t>
            </a:r>
            <a:r>
              <a:rPr lang="en-US" altLang="ko-KR" sz="1400" dirty="0">
                <a:sym typeface="Wingdings" panose="05000000000000000000" pitchFamily="2" charset="2"/>
              </a:rPr>
              <a:t>feature</a:t>
            </a:r>
            <a:r>
              <a:rPr lang="ko-KR" altLang="en-US" sz="1400" dirty="0">
                <a:sym typeface="Wingdings" panose="05000000000000000000" pitchFamily="2" charset="2"/>
              </a:rPr>
              <a:t>는 이미지 복원에 도움되기 보다는 단순 </a:t>
            </a:r>
            <a:r>
              <a:rPr lang="en-US" altLang="ko-KR" sz="1400" dirty="0">
                <a:sym typeface="Wingdings" panose="05000000000000000000" pitchFamily="2" charset="2"/>
              </a:rPr>
              <a:t>classification</a:t>
            </a:r>
            <a:r>
              <a:rPr lang="ko-KR" altLang="en-US" sz="1400" dirty="0">
                <a:sym typeface="Wingdings" panose="05000000000000000000" pitchFamily="2" charset="2"/>
              </a:rPr>
              <a:t>에 </a:t>
            </a:r>
            <a:r>
              <a:rPr lang="ko-KR" altLang="en-US" sz="1400" dirty="0" err="1">
                <a:sym typeface="Wingdings" panose="05000000000000000000" pitchFamily="2" charset="2"/>
              </a:rPr>
              <a:t>도음이</a:t>
            </a:r>
            <a:r>
              <a:rPr lang="ko-KR" altLang="en-US" sz="1400" dirty="0">
                <a:sym typeface="Wingdings" panose="05000000000000000000" pitchFamily="2" charset="2"/>
              </a:rPr>
              <a:t> 되는 정보를 추출한다는 것을 확인 할 수 있음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  <a:endParaRPr lang="en-US" altLang="ko-KR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8438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C1992-8BB7-2B5A-C11A-BF074A85A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E829A-25F2-DCD2-83E3-CFBD1F9723AA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VGG19 BN, DN(Data standardization) vs </a:t>
            </a:r>
            <a:r>
              <a:rPr lang="ko-KR" altLang="en-US" b="1" dirty="0"/>
              <a:t>인터넷 </a:t>
            </a:r>
            <a:r>
              <a:rPr lang="en-US" altLang="ko-KR" b="1" dirty="0"/>
              <a:t>VGG19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54126-2619-4CC3-2697-3561C30B57A3}"/>
              </a:ext>
            </a:extLst>
          </p:cNvPr>
          <p:cNvSpPr txBox="1"/>
          <p:nvPr/>
        </p:nvSpPr>
        <p:spPr>
          <a:xfrm>
            <a:off x="381000" y="61831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2"/>
              </a:rPr>
              <a:t>https://smcho1201.tistory.com/11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2611E-AEB7-4371-E221-B87A4E3412E9}"/>
              </a:ext>
            </a:extLst>
          </p:cNvPr>
          <p:cNvSpPr txBox="1"/>
          <p:nvPr/>
        </p:nvSpPr>
        <p:spPr>
          <a:xfrm>
            <a:off x="7185932" y="2420078"/>
            <a:ext cx="4297136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  <a:spcAft>
                <a:spcPts val="2100"/>
              </a:spcAft>
              <a:buNone/>
            </a:pPr>
            <a:r>
              <a:rPr lang="en-US" altLang="ko-KR" sz="3200" b="1" i="0" dirty="0" err="1">
                <a:solidFill>
                  <a:srgbClr val="555555"/>
                </a:solidFill>
                <a:effectLst/>
                <a:latin typeface="Spoqa Han Sans"/>
              </a:rPr>
              <a:t>Batchsize</a:t>
            </a:r>
            <a:r>
              <a:rPr lang="en-US" altLang="ko-KR" sz="3200" b="1" dirty="0">
                <a:solidFill>
                  <a:srgbClr val="555555"/>
                </a:solidFill>
                <a:latin typeface="Spoqa Han Sans"/>
              </a:rPr>
              <a:t>: 256</a:t>
            </a:r>
          </a:p>
          <a:p>
            <a:pPr>
              <a:lnSpc>
                <a:spcPts val="2100"/>
              </a:lnSpc>
              <a:spcAft>
                <a:spcPts val="2100"/>
              </a:spcAft>
              <a:buNone/>
            </a:pPr>
            <a:r>
              <a:rPr lang="en-US" altLang="ko-KR" sz="3200" b="1" i="0" dirty="0">
                <a:solidFill>
                  <a:srgbClr val="555555"/>
                </a:solidFill>
                <a:effectLst/>
                <a:latin typeface="Spoqa Han Sans"/>
              </a:rPr>
              <a:t>epoch: 10</a:t>
            </a:r>
          </a:p>
          <a:p>
            <a:pPr>
              <a:lnSpc>
                <a:spcPts val="2100"/>
              </a:lnSpc>
              <a:spcAft>
                <a:spcPts val="2100"/>
              </a:spcAft>
              <a:buNone/>
            </a:pPr>
            <a:r>
              <a:rPr lang="en-US" altLang="ko-KR" sz="3200" b="1" i="0" dirty="0">
                <a:solidFill>
                  <a:srgbClr val="555555"/>
                </a:solidFill>
                <a:effectLst/>
                <a:latin typeface="Spoqa Han Sans"/>
              </a:rPr>
              <a:t>Test Accuracy : 78.52%</a:t>
            </a:r>
          </a:p>
          <a:p>
            <a:pPr>
              <a:buNone/>
            </a:pPr>
            <a:br>
              <a:rPr lang="en-US" altLang="ko-KR" sz="3200" b="1" dirty="0"/>
            </a:b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D3F00-D5F5-CAAA-7071-C09C87048593}"/>
              </a:ext>
            </a:extLst>
          </p:cNvPr>
          <p:cNvSpPr txBox="1"/>
          <p:nvPr/>
        </p:nvSpPr>
        <p:spPr>
          <a:xfrm>
            <a:off x="8210550" y="167640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인터넷 </a:t>
            </a:r>
            <a:r>
              <a:rPr lang="en-US" altLang="ko-KR" b="1" dirty="0"/>
              <a:t>VGG19</a:t>
            </a:r>
            <a:endParaRPr lang="ko-KR" altLang="en-US" b="1" dirty="0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AE0D9E22-6A77-BFB1-43A1-6FDBF1D1B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33845"/>
            <a:ext cx="6286500" cy="41903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F7264A-18FA-06BD-EF28-82BF44238A3B}"/>
              </a:ext>
            </a:extLst>
          </p:cNvPr>
          <p:cNvSpPr txBox="1"/>
          <p:nvPr/>
        </p:nvSpPr>
        <p:spPr>
          <a:xfrm>
            <a:off x="2209800" y="964513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VGG19 BN, DN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3E527-CFBF-32FA-C6C4-EB78C4F46D70}"/>
              </a:ext>
            </a:extLst>
          </p:cNvPr>
          <p:cNvSpPr txBox="1"/>
          <p:nvPr/>
        </p:nvSpPr>
        <p:spPr>
          <a:xfrm>
            <a:off x="3181350" y="5669003"/>
            <a:ext cx="69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BN,</a:t>
            </a:r>
            <a:r>
              <a:rPr lang="ko-KR" altLang="en-US" b="1" dirty="0"/>
              <a:t> </a:t>
            </a:r>
            <a:r>
              <a:rPr lang="en-US" altLang="ko-KR" b="1" dirty="0"/>
              <a:t>DN</a:t>
            </a:r>
            <a:r>
              <a:rPr lang="ko-KR" altLang="en-US" b="1" dirty="0"/>
              <a:t> 모두 적용한 버전이 훨씬 우세함을 확인할 수 있었다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5548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09175-2CA2-C803-D42D-44FAEF02B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462FDA4-28FE-5379-3B33-1BDDB7750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" y="1776681"/>
            <a:ext cx="6930526" cy="41573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2F35EF-4837-BDB5-AFBE-10755773F396}"/>
              </a:ext>
            </a:extLst>
          </p:cNvPr>
          <p:cNvSpPr txBox="1"/>
          <p:nvPr/>
        </p:nvSpPr>
        <p:spPr>
          <a:xfrm>
            <a:off x="7001803" y="2425453"/>
            <a:ext cx="49044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실험 결과 </a:t>
            </a:r>
            <a:r>
              <a:rPr lang="en-US" altLang="ko-KR" dirty="0"/>
              <a:t>: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BatchNorm</a:t>
            </a:r>
            <a:r>
              <a:rPr lang="ko-KR" altLang="en-US" dirty="0"/>
              <a:t>이 성능 향상에 가장 큰 기여를 함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Dropout, </a:t>
            </a:r>
            <a:r>
              <a:rPr lang="en-US" altLang="ko-KR" dirty="0" err="1"/>
              <a:t>LabelSmoothing</a:t>
            </a:r>
            <a:r>
              <a:rPr lang="ko-KR" altLang="en-US" dirty="0"/>
              <a:t>은 효과가 미미 </a:t>
            </a:r>
            <a:r>
              <a:rPr lang="en-US" altLang="ko-KR" dirty="0"/>
              <a:t>(</a:t>
            </a:r>
            <a:r>
              <a:rPr lang="ko-KR" altLang="en-US" dirty="0"/>
              <a:t>또는 거의 없음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OnlineNorm</a:t>
            </a:r>
            <a:r>
              <a:rPr lang="ko-KR" altLang="en-US" dirty="0"/>
              <a:t>은 약하지만 효과는 있음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데이터 </a:t>
            </a:r>
            <a:r>
              <a:rPr lang="en-US" altLang="ko-KR" b="1" dirty="0"/>
              <a:t>Standardization </a:t>
            </a:r>
            <a:r>
              <a:rPr lang="ko-KR" altLang="en-US" b="1" dirty="0"/>
              <a:t>방식은 큰 영향을 주지 않음</a:t>
            </a:r>
            <a:r>
              <a:rPr lang="en-US" altLang="ko-KR" b="1" dirty="0"/>
              <a:t>. (</a:t>
            </a:r>
            <a:r>
              <a:rPr lang="ko-KR" altLang="en-US" b="1" dirty="0"/>
              <a:t>추가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C04689-57F4-1D60-78B3-3B4BADD62BAB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BatchNorm, Dropout, </a:t>
            </a:r>
            <a:r>
              <a:rPr lang="en-US" altLang="ko-KR" b="1" dirty="0" err="1"/>
              <a:t>OnlineNorm</a:t>
            </a:r>
            <a:r>
              <a:rPr lang="en-US" altLang="ko-KR" b="1" dirty="0"/>
              <a:t>, Standardization, Label smoothing</a:t>
            </a:r>
          </a:p>
        </p:txBody>
      </p:sp>
    </p:spTree>
    <p:extLst>
      <p:ext uri="{BB962C8B-B14F-4D97-AF65-F5344CB8AC3E}">
        <p14:creationId xmlns:p14="http://schemas.microsoft.com/office/powerpoint/2010/main" val="217349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56688-ECF2-2964-B1B2-66B758BC1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0523A52-50A1-26C4-0C73-A40DACE1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" y="1776681"/>
            <a:ext cx="6930526" cy="41573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913143-023B-17A6-331F-23B73944A366}"/>
              </a:ext>
            </a:extLst>
          </p:cNvPr>
          <p:cNvSpPr txBox="1"/>
          <p:nvPr/>
        </p:nvSpPr>
        <p:spPr>
          <a:xfrm>
            <a:off x="7001803" y="2551837"/>
            <a:ext cx="49044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BatchNorm</a:t>
            </a:r>
            <a:r>
              <a:rPr lang="ko-KR" altLang="en-US" b="1" dirty="0"/>
              <a:t>이 성능 향상에 가장 큰 기여를 함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dirty="0"/>
              <a:t>BatchNorm + Dropout &gt;= BatchNorm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BatchNorm</a:t>
            </a:r>
            <a:r>
              <a:rPr lang="ko-KR" altLang="en-US" dirty="0"/>
              <a:t> 하나만으로도 매우 강력한 일반화 효과가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B1DE6D-E1F7-8824-ED5D-028C75FEC075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BatchNorm, Dropout, </a:t>
            </a:r>
            <a:r>
              <a:rPr lang="en-US" altLang="ko-KR" b="1" dirty="0" err="1"/>
              <a:t>OnlineNorm</a:t>
            </a:r>
            <a:r>
              <a:rPr lang="en-US" altLang="ko-KR" b="1" dirty="0"/>
              <a:t>, Standardization, Label smoothing</a:t>
            </a:r>
          </a:p>
        </p:txBody>
      </p:sp>
    </p:spTree>
    <p:extLst>
      <p:ext uri="{BB962C8B-B14F-4D97-AF65-F5344CB8AC3E}">
        <p14:creationId xmlns:p14="http://schemas.microsoft.com/office/powerpoint/2010/main" val="342591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55589-7484-C8B2-ED60-B08FBC46B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2000A94-8B6E-B762-4855-FD5A314A2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" y="1776681"/>
            <a:ext cx="6930526" cy="41573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73FF8D-68D8-7C0A-7EB7-AC7FE681EF89}"/>
              </a:ext>
            </a:extLst>
          </p:cNvPr>
          <p:cNvSpPr txBox="1"/>
          <p:nvPr/>
        </p:nvSpPr>
        <p:spPr>
          <a:xfrm>
            <a:off x="7001803" y="1780463"/>
            <a:ext cx="4904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Dropout, </a:t>
            </a:r>
            <a:r>
              <a:rPr lang="en-US" altLang="ko-KR" b="1" dirty="0" err="1"/>
              <a:t>LabelSmoothing</a:t>
            </a:r>
            <a:r>
              <a:rPr lang="ko-KR" altLang="en-US" b="1" dirty="0"/>
              <a:t>은 효과가 미미 </a:t>
            </a:r>
            <a:r>
              <a:rPr lang="en-US" altLang="ko-KR" b="1" dirty="0"/>
              <a:t>(</a:t>
            </a:r>
            <a:r>
              <a:rPr lang="ko-KR" altLang="en-US" b="1" dirty="0"/>
              <a:t>또는 거의 없음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Dropout</a:t>
            </a:r>
            <a:r>
              <a:rPr lang="ko-KR" altLang="en-US" dirty="0"/>
              <a:t>을 단독으로 사용하는 것은 효과가 거의 없음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EE817D-A1F2-F227-20AA-802C0A840421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BatchNorm, Dropout, </a:t>
            </a:r>
            <a:r>
              <a:rPr lang="en-US" altLang="ko-KR" b="1" dirty="0" err="1"/>
              <a:t>OnlineNorm</a:t>
            </a:r>
            <a:r>
              <a:rPr lang="en-US" altLang="ko-KR" b="1" dirty="0"/>
              <a:t>, Standardization, Label smoothing</a:t>
            </a:r>
          </a:p>
        </p:txBody>
      </p:sp>
      <p:pic>
        <p:nvPicPr>
          <p:cNvPr id="3074" name="Picture 2" descr="Label Smoothing — Make your model less (over)confident | by Parthvi Shah |  TDS Archive | Medium">
            <a:extLst>
              <a:ext uri="{FF2B5EF4-FFF2-40B4-BE49-F238E27FC236}">
                <a16:creationId xmlns:a16="http://schemas.microsoft.com/office/drawing/2014/main" id="{ECF96869-CFC2-F1D9-4A90-09BB332E2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889" y="3547332"/>
            <a:ext cx="4500099" cy="182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F49D5B-2E6F-C552-C598-45670CFDDBB7}"/>
              </a:ext>
            </a:extLst>
          </p:cNvPr>
          <p:cNvSpPr txBox="1"/>
          <p:nvPr/>
        </p:nvSpPr>
        <p:spPr>
          <a:xfrm>
            <a:off x="7436363" y="5564742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LabelSmoothing</a:t>
            </a:r>
            <a:r>
              <a:rPr lang="ko-KR" altLang="en-US" dirty="0"/>
              <a:t>도 효과가 미미하였음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15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F486C-CF3C-1C83-06F5-168F5104C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E56FA43-44A1-BDE8-1DB4-068D3069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" y="1776681"/>
            <a:ext cx="6930526" cy="41573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89272C-9BED-C5C0-BEC9-328F6D50D77D}"/>
              </a:ext>
            </a:extLst>
          </p:cNvPr>
          <p:cNvSpPr txBox="1"/>
          <p:nvPr/>
        </p:nvSpPr>
        <p:spPr>
          <a:xfrm>
            <a:off x="7001803" y="2551837"/>
            <a:ext cx="49044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en-US" altLang="ko-KR" b="1" dirty="0" err="1"/>
              <a:t>OnlineNorm</a:t>
            </a:r>
            <a:r>
              <a:rPr lang="ko-KR" altLang="en-US" b="1" dirty="0"/>
              <a:t>은 약하지만 효과는 있음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 err="1"/>
              <a:t>OnlineNorm</a:t>
            </a:r>
            <a:r>
              <a:rPr lang="ko-KR" altLang="en-US" dirty="0"/>
              <a:t>은 각 레이어에서 활성화 값의 통계를 </a:t>
            </a:r>
            <a:r>
              <a:rPr lang="ko-KR" altLang="en-US" dirty="0" err="1"/>
              <a:t>정규화하는</a:t>
            </a:r>
            <a:r>
              <a:rPr lang="ko-KR" altLang="en-US" dirty="0"/>
              <a:t> 기법인데</a:t>
            </a:r>
            <a:r>
              <a:rPr lang="en-US" altLang="ko-KR" dirty="0"/>
              <a:t>, BN</a:t>
            </a:r>
            <a:r>
              <a:rPr lang="ko-KR" altLang="en-US" dirty="0"/>
              <a:t>과 달리 미니배치 단위로 하는 것이 아닌</a:t>
            </a:r>
            <a:r>
              <a:rPr lang="en-US" altLang="ko-KR" dirty="0"/>
              <a:t>, </a:t>
            </a:r>
            <a:r>
              <a:rPr lang="ko-KR" altLang="en-US" dirty="0"/>
              <a:t>현재까지의 모든 학습 데이터를 기반으로 누적된 통계치를 사용하여 정규화를 수행</a:t>
            </a:r>
            <a:r>
              <a:rPr lang="en-US" altLang="ko-KR" dirty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 err="1">
                <a:sym typeface="Wingdings" panose="05000000000000000000" pitchFamily="2" charset="2"/>
              </a:rPr>
              <a:t>OnelineNorm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en-US" altLang="ko-KR" dirty="0">
                <a:sym typeface="Wingdings" panose="05000000000000000000" pitchFamily="2" charset="2"/>
              </a:rPr>
              <a:t>BN</a:t>
            </a:r>
            <a:r>
              <a:rPr lang="ko-KR" altLang="en-US" dirty="0">
                <a:sym typeface="Wingdings" panose="05000000000000000000" pitchFamily="2" charset="2"/>
              </a:rPr>
              <a:t>보다 성능 향상 폭이 작음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9872C-4AE7-EF77-0F0A-24DA20895C53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BatchNorm, Dropout, </a:t>
            </a:r>
            <a:r>
              <a:rPr lang="en-US" altLang="ko-KR" b="1" dirty="0" err="1"/>
              <a:t>OnlineNorm</a:t>
            </a:r>
            <a:r>
              <a:rPr lang="en-US" altLang="ko-KR" b="1" dirty="0"/>
              <a:t>, Standardization, Label smoothing</a:t>
            </a:r>
          </a:p>
        </p:txBody>
      </p:sp>
    </p:spTree>
    <p:extLst>
      <p:ext uri="{BB962C8B-B14F-4D97-AF65-F5344CB8AC3E}">
        <p14:creationId xmlns:p14="http://schemas.microsoft.com/office/powerpoint/2010/main" val="141128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8AB80-5506-2E8F-00BB-A1412C49F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46826D1-A83A-1B50-6BED-0BA30B89B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" y="1776681"/>
            <a:ext cx="6930526" cy="415739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8E94E7-A1A2-3B19-74C3-75B71011B3AB}"/>
                  </a:ext>
                </a:extLst>
              </p:cNvPr>
              <p:cNvSpPr txBox="1"/>
              <p:nvPr/>
            </p:nvSpPr>
            <p:spPr>
              <a:xfrm>
                <a:off x="6882276" y="1445153"/>
                <a:ext cx="4904447" cy="5319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4. </a:t>
                </a:r>
                <a:r>
                  <a:rPr lang="ko-KR" altLang="en-US" b="1" dirty="0"/>
                  <a:t>데이터 표준화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방식은 큰 영향을 주지 않음</a:t>
                </a:r>
                <a:r>
                  <a:rPr lang="en-US" altLang="ko-KR" b="1" dirty="0"/>
                  <a:t>. (</a:t>
                </a:r>
                <a:r>
                  <a:rPr lang="ko-KR" altLang="en-US" b="1" dirty="0"/>
                  <a:t>추가</a:t>
                </a:r>
                <a:r>
                  <a:rPr lang="en-US" altLang="ko-KR" b="1" dirty="0"/>
                  <a:t>)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𝑠𝑡𝑑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r>
                  <a:rPr lang="pt-BR" altLang="ko-KR" dirty="0"/>
                  <a:t>transforms.Normalize((0.5, 0.5, 0.5), (0.5, 0.5, 0.5))</a:t>
                </a:r>
              </a:p>
              <a:p>
                <a:r>
                  <a:rPr lang="ko-KR" altLang="en-US" dirty="0"/>
                  <a:t>정확한 값이 아니라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단순히 계산해서 평균이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이고 분산이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되게 임의로 설정한 값</a:t>
                </a:r>
                <a:r>
                  <a:rPr lang="en-US" altLang="ko-KR" dirty="0"/>
                  <a:t>.</a:t>
                </a:r>
              </a:p>
              <a:p>
                <a:endParaRPr lang="pt-BR" altLang="ko-KR" dirty="0"/>
              </a:p>
              <a:p>
                <a:r>
                  <a:rPr lang="en-US" altLang="ko-KR" dirty="0" err="1"/>
                  <a:t>transforms.Normalize</a:t>
                </a:r>
                <a:r>
                  <a:rPr lang="en-US" altLang="ko-KR" dirty="0"/>
                  <a:t>((0.4914, 0.4822, 0.4465), (0.2023, 0.1994, 0.2010))</a:t>
                </a:r>
                <a:endParaRPr lang="pt-BR" altLang="ko-KR" dirty="0"/>
              </a:p>
              <a:p>
                <a:r>
                  <a:rPr lang="ko-KR" altLang="en-US" dirty="0"/>
                  <a:t>실제 </a:t>
                </a:r>
                <a:r>
                  <a:rPr lang="en-US" altLang="ko-KR" dirty="0"/>
                  <a:t>CIFAR-10 </a:t>
                </a:r>
                <a:r>
                  <a:rPr lang="ko-KR" altLang="en-US" dirty="0"/>
                  <a:t>데이터의 </a:t>
                </a:r>
                <a:r>
                  <a:rPr lang="en-US" altLang="ko-KR" dirty="0"/>
                  <a:t>train set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RGB </a:t>
                </a:r>
                <a:r>
                  <a:rPr lang="ko-KR" altLang="en-US" dirty="0"/>
                  <a:t>별로 평균 및 표준편차를 넣어서 구한 값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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두 실험 모두 성능에는 거의 영향이 없음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b="1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b="1" dirty="0"/>
                  <a:t>이는 데이터를 어떻게 </a:t>
                </a:r>
                <a:r>
                  <a:rPr lang="ko-KR" altLang="en-US" b="1" dirty="0" err="1"/>
                  <a:t>표준화하냐</a:t>
                </a:r>
                <a:r>
                  <a:rPr lang="ko-KR" altLang="en-US" b="1" dirty="0"/>
                  <a:t> 보다는 정규화 기법</a:t>
                </a:r>
                <a:r>
                  <a:rPr lang="en-US" altLang="ko-KR" b="1" dirty="0"/>
                  <a:t>(BatchNorm </a:t>
                </a:r>
                <a:r>
                  <a:rPr lang="ko-KR" altLang="en-US" b="1" dirty="0"/>
                  <a:t>등</a:t>
                </a:r>
                <a:r>
                  <a:rPr lang="en-US" altLang="ko-KR" b="1" dirty="0"/>
                  <a:t>)</a:t>
                </a:r>
                <a:r>
                  <a:rPr lang="ko-KR" altLang="en-US" b="1" dirty="0"/>
                  <a:t>이 더 중요함을 시사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8E94E7-A1A2-3B19-74C3-75B71011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276" y="1445153"/>
                <a:ext cx="4904447" cy="5319918"/>
              </a:xfrm>
              <a:prstGeom prst="rect">
                <a:avLst/>
              </a:prstGeom>
              <a:blipFill>
                <a:blip r:embed="rId3"/>
                <a:stretch>
                  <a:fillRect l="-1118" t="-573" r="-3354" b="-8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40382EA-C78B-95CC-52D0-2F7957D930FF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BatchNorm, Dropout, </a:t>
            </a:r>
            <a:r>
              <a:rPr lang="en-US" altLang="ko-KR" b="1" dirty="0" err="1"/>
              <a:t>OnlineNorm</a:t>
            </a:r>
            <a:r>
              <a:rPr lang="en-US" altLang="ko-KR" b="1" dirty="0"/>
              <a:t>, Standardization, Label smoothing</a:t>
            </a:r>
          </a:p>
        </p:txBody>
      </p:sp>
    </p:spTree>
    <p:extLst>
      <p:ext uri="{BB962C8B-B14F-4D97-AF65-F5344CB8AC3E}">
        <p14:creationId xmlns:p14="http://schemas.microsoft.com/office/powerpoint/2010/main" val="390729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5B8E1-959C-21FB-C5B1-A89409E8B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B541EF-6502-638A-CE6F-CD3E48D96E78}"/>
              </a:ext>
            </a:extLst>
          </p:cNvPr>
          <p:cNvSpPr txBox="1"/>
          <p:nvPr/>
        </p:nvSpPr>
        <p:spPr>
          <a:xfrm>
            <a:off x="381000" y="305485"/>
            <a:ext cx="895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가중치 분포 분석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D4716D-C45B-3351-BAA7-C60EFB286629}"/>
              </a:ext>
            </a:extLst>
          </p:cNvPr>
          <p:cNvSpPr txBox="1"/>
          <p:nvPr/>
        </p:nvSpPr>
        <p:spPr>
          <a:xfrm>
            <a:off x="538842" y="947057"/>
            <a:ext cx="1064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실험 목적</a:t>
            </a:r>
            <a:r>
              <a:rPr lang="en-US" altLang="ko-KR" dirty="0"/>
              <a:t>: </a:t>
            </a:r>
            <a:r>
              <a:rPr lang="ko-KR" altLang="en-US" dirty="0"/>
              <a:t>테스트 정확도 차이에 따른 모델의 내부 최종 저장된 가중치 분포가 어떻게 차이가 있는지 분석하기 위함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CDC6CA-F794-ED16-A746-E2C8A27B4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2" y="1865628"/>
            <a:ext cx="10623046" cy="36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9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1853</Words>
  <Application>Microsoft Office PowerPoint</Application>
  <PresentationFormat>와이드스크린</PresentationFormat>
  <Paragraphs>264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Spoqa Han Sans</vt:lpstr>
      <vt:lpstr>맑은 고딕</vt:lpstr>
      <vt:lpstr>Arial</vt:lpstr>
      <vt:lpstr>Calibri</vt:lpstr>
      <vt:lpstr>Cambria Math</vt:lpstr>
      <vt:lpstr>Wingdings</vt:lpstr>
      <vt:lpstr>Office 테마</vt:lpstr>
      <vt:lpstr>20250724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20250724</dc:title>
  <dc:creator>Gunwoo Moon</dc:creator>
  <cp:lastModifiedBy>Gunwoo Moon</cp:lastModifiedBy>
  <cp:revision>19</cp:revision>
  <dcterms:created xsi:type="dcterms:W3CDTF">2025-07-23T11:29:02Z</dcterms:created>
  <dcterms:modified xsi:type="dcterms:W3CDTF">2025-07-24T03:21:38Z</dcterms:modified>
</cp:coreProperties>
</file>