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360" r:id="rId3"/>
    <p:sldId id="295" r:id="rId4"/>
    <p:sldId id="298" r:id="rId5"/>
    <p:sldId id="352" r:id="rId6"/>
    <p:sldId id="294" r:id="rId7"/>
    <p:sldId id="299" r:id="rId8"/>
    <p:sldId id="276" r:id="rId9"/>
    <p:sldId id="277" r:id="rId10"/>
    <p:sldId id="278" r:id="rId11"/>
    <p:sldId id="280" r:id="rId12"/>
    <p:sldId id="261" r:id="rId13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17">
          <p15:clr>
            <a:srgbClr val="A4A3A4"/>
          </p15:clr>
        </p15:guide>
        <p15:guide id="4" pos="5538">
          <p15:clr>
            <a:srgbClr val="A4A3A4"/>
          </p15:clr>
        </p15:guide>
        <p15:guide id="5" orient="horz" pos="4129">
          <p15:clr>
            <a:srgbClr val="A4A3A4"/>
          </p15:clr>
        </p15:guide>
        <p15:guide id="6" orient="horz" pos="754">
          <p15:clr>
            <a:srgbClr val="A4A3A4"/>
          </p15:clr>
        </p15:guide>
        <p15:guide id="7" orient="horz" pos="1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온코 크로스" initials="온크" lastIdx="1" clrIdx="0">
    <p:extLst>
      <p:ext uri="{19B8F6BF-5375-455C-9EA6-DF929625EA0E}">
        <p15:presenceInfo xmlns:p15="http://schemas.microsoft.com/office/powerpoint/2012/main" userId="bc435b8c984e8a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595959"/>
    <a:srgbClr val="404040"/>
    <a:srgbClr val="F9AFB2"/>
    <a:srgbClr val="F9A8AB"/>
    <a:srgbClr val="BE3D41"/>
    <a:srgbClr val="FDFBFB"/>
    <a:srgbClr val="CB5D60"/>
    <a:srgbClr val="E8D1FF"/>
    <a:srgbClr val="F8C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1962" y="108"/>
      </p:cViewPr>
      <p:guideLst>
        <p:guide orient="horz" pos="2160"/>
        <p:guide pos="2880"/>
        <p:guide pos="217"/>
        <p:guide pos="5538"/>
        <p:guide orient="horz" pos="4129"/>
        <p:guide orient="horz" pos="754"/>
        <p:guide orient="horz" pos="1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926A8-7BF5-4BB3-9708-DA0FE45BC01E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5AE12-A2AD-461D-86ED-F2E142646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9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AE12-A2AD-461D-86ED-F2E1426460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7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AE12-A2AD-461D-86ED-F2E1426460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8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AE12-A2AD-461D-86ED-F2E1426460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0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AE12-A2AD-461D-86ED-F2E1426460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6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AE12-A2AD-461D-86ED-F2E1426460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7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AE12-A2AD-461D-86ED-F2E1426460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8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5AE12-A2AD-461D-86ED-F2E1426460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4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48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E1E7468-4A19-41FF-9F82-C91E7305E747}"/>
              </a:ext>
            </a:extLst>
          </p:cNvPr>
          <p:cNvGrpSpPr/>
          <p:nvPr/>
        </p:nvGrpSpPr>
        <p:grpSpPr>
          <a:xfrm>
            <a:off x="455126" y="1786616"/>
            <a:ext cx="2430474" cy="638057"/>
            <a:chOff x="437020" y="1083206"/>
            <a:chExt cx="2430474" cy="6380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6E9A13E-DE0D-4A73-9A24-3D9DEF3D90A5}"/>
                </a:ext>
              </a:extLst>
            </p:cNvPr>
            <p:cNvSpPr/>
            <p:nvPr/>
          </p:nvSpPr>
          <p:spPr>
            <a:xfrm>
              <a:off x="832642" y="1259598"/>
              <a:ext cx="1639231" cy="46166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ko-KR" sz="3000"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  <a:lin ang="0" scaled="1"/>
                  </a:gradFill>
                </a:rPr>
                <a:t>Contents</a:t>
              </a:r>
              <a:endParaRPr lang="en-US" altLang="ko-KR" sz="30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0" scaled="1"/>
                </a:gra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FA77A11-6E89-4856-8966-C023B679FE21}"/>
                </a:ext>
              </a:extLst>
            </p:cNvPr>
            <p:cNvSpPr/>
            <p:nvPr/>
          </p:nvSpPr>
          <p:spPr>
            <a:xfrm>
              <a:off x="437020" y="1083206"/>
              <a:ext cx="243047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>
                  <a:gradFill flip="none" rotWithShape="1">
                    <a:gsLst>
                      <a:gs pos="100000">
                        <a:prstClr val="white">
                          <a:alpha val="70000"/>
                        </a:prstClr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Accelerate Drug Development with ONCOCROSS</a:t>
              </a:r>
              <a:endParaRPr lang="ko-KR" altLang="en-US" sz="800" b="1">
                <a:gradFill flip="none" rotWithShape="1">
                  <a:gsLst>
                    <a:gs pos="100000">
                      <a:prstClr val="white">
                        <a:alpha val="70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18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5E0F89-7860-48F4-B455-2FE7A6E4B646}"/>
              </a:ext>
            </a:extLst>
          </p:cNvPr>
          <p:cNvSpPr/>
          <p:nvPr/>
        </p:nvSpPr>
        <p:spPr>
          <a:xfrm>
            <a:off x="0" y="0"/>
            <a:ext cx="9144000" cy="968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4CB544-9DF9-4462-B23F-E65203C1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113" y="312025"/>
            <a:ext cx="1112310" cy="357273"/>
          </a:xfrm>
          <a:prstGeom prst="rect">
            <a:avLst/>
          </a:prstGeom>
        </p:spPr>
      </p:pic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412E5CD3-BA54-403E-A428-842C824692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142" y="309603"/>
            <a:ext cx="7158535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Contents slide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0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5E0F89-7860-48F4-B455-2FE7A6E4B646}"/>
              </a:ext>
            </a:extLst>
          </p:cNvPr>
          <p:cNvSpPr/>
          <p:nvPr/>
        </p:nvSpPr>
        <p:spPr>
          <a:xfrm>
            <a:off x="0" y="0"/>
            <a:ext cx="9144000" cy="968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4CB544-9DF9-4462-B23F-E65203C1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113" y="312025"/>
            <a:ext cx="1112310" cy="357273"/>
          </a:xfrm>
          <a:prstGeom prst="rect">
            <a:avLst/>
          </a:prstGeom>
        </p:spPr>
      </p:pic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412E5CD3-BA54-403E-A428-842C824692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142" y="309603"/>
            <a:ext cx="7158535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Contents slide title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/>
          <a:stretch/>
        </p:blipFill>
        <p:spPr>
          <a:xfrm>
            <a:off x="0" y="957942"/>
            <a:ext cx="9144000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5E0F89-7860-48F4-B455-2FE7A6E4B646}"/>
              </a:ext>
            </a:extLst>
          </p:cNvPr>
          <p:cNvSpPr/>
          <p:nvPr/>
        </p:nvSpPr>
        <p:spPr>
          <a:xfrm>
            <a:off x="0" y="0"/>
            <a:ext cx="9144000" cy="968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86139-0098-4E8A-9D4D-774259D82EA6}"/>
              </a:ext>
            </a:extLst>
          </p:cNvPr>
          <p:cNvSpPr/>
          <p:nvPr/>
        </p:nvSpPr>
        <p:spPr>
          <a:xfrm>
            <a:off x="7642937" y="0"/>
            <a:ext cx="1348663" cy="815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412E5CD3-BA54-403E-A428-842C824692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142" y="309603"/>
            <a:ext cx="7158535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Contents slide title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4DE96D-400C-445A-8D27-F3E6A0C337F3}"/>
              </a:ext>
            </a:extLst>
          </p:cNvPr>
          <p:cNvSpPr/>
          <p:nvPr/>
        </p:nvSpPr>
        <p:spPr>
          <a:xfrm>
            <a:off x="7642937" y="787400"/>
            <a:ext cx="1348663" cy="28388"/>
          </a:xfrm>
          <a:prstGeom prst="rect">
            <a:avLst/>
          </a:prstGeom>
          <a:solidFill>
            <a:srgbClr val="C2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AE9E38-8055-4995-88D9-F0D5870ADD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30" y="241275"/>
            <a:ext cx="1045676" cy="3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38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01F6-E9D5-43A3-884E-55D7505A244F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30AA-28EC-449F-9A4D-30B5F1DA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6" r:id="rId4"/>
    <p:sldLayoutId id="2147483679" r:id="rId5"/>
    <p:sldLayoutId id="2147483678" r:id="rId6"/>
    <p:sldLayoutId id="214748367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74892-63E7-4FAE-9A44-CC100FCD6612}"/>
              </a:ext>
            </a:extLst>
          </p:cNvPr>
          <p:cNvSpPr txBox="1"/>
          <p:nvPr/>
        </p:nvSpPr>
        <p:spPr>
          <a:xfrm>
            <a:off x="1597769" y="1694953"/>
            <a:ext cx="59484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JW pharma [OJP-4301]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Indication screening Result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B5FBC-88AE-4C52-8F2D-325CAA6E9CE4}"/>
              </a:ext>
            </a:extLst>
          </p:cNvPr>
          <p:cNvSpPr txBox="1"/>
          <p:nvPr/>
        </p:nvSpPr>
        <p:spPr>
          <a:xfrm>
            <a:off x="7087703" y="5916446"/>
            <a:ext cx="16328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ONCOCROSS</a:t>
            </a:r>
          </a:p>
          <a:p>
            <a:pPr algn="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AI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연구소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30ED7-5F40-42D6-AAAA-F11055FA8A54}"/>
              </a:ext>
            </a:extLst>
          </p:cNvPr>
          <p:cNvSpPr txBox="1"/>
          <p:nvPr/>
        </p:nvSpPr>
        <p:spPr>
          <a:xfrm>
            <a:off x="880511" y="6054946"/>
            <a:ext cx="1434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2022-07-11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0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C73EA6-5E3F-42FD-B8B5-CE5A6C53BF48}"/>
              </a:ext>
            </a:extLst>
          </p:cNvPr>
          <p:cNvSpPr txBox="1"/>
          <p:nvPr/>
        </p:nvSpPr>
        <p:spPr>
          <a:xfrm>
            <a:off x="4210773" y="2552368"/>
            <a:ext cx="405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1000 </a:t>
            </a:r>
            <a:r>
              <a:rPr lang="en-US" altLang="ko-K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Drug-Disease pairs </a:t>
            </a:r>
          </a:p>
          <a:p>
            <a:pPr algn="ctr"/>
            <a:r>
              <a:rPr lang="en-US" altLang="ko-K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with Anti-Similarity test score</a:t>
            </a:r>
            <a:endParaRPr lang="ko-KR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79439-A777-4800-BE29-BD752D5B4688}"/>
              </a:ext>
            </a:extLst>
          </p:cNvPr>
          <p:cNvSpPr txBox="1"/>
          <p:nvPr/>
        </p:nvSpPr>
        <p:spPr>
          <a:xfrm>
            <a:off x="726615" y="2557911"/>
            <a:ext cx="351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Frequency distribution for </a:t>
            </a:r>
            <a:r>
              <a:rPr lang="en-US" altLang="ko-KR" sz="1200" b="1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Anti-Similarity test</a:t>
            </a:r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ko-KR" alt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drug-disease</a:t>
            </a:r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endParaRPr lang="ko-KR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1883692-D5FA-4D52-AF85-15AC57DF1794}"/>
              </a:ext>
            </a:extLst>
          </p:cNvPr>
          <p:cNvSpPr/>
          <p:nvPr/>
        </p:nvSpPr>
        <p:spPr>
          <a:xfrm rot="10800000">
            <a:off x="1225951" y="4593528"/>
            <a:ext cx="2320513" cy="203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915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2FFE4-8EA7-4FA3-A863-2CD523FF0EA0}"/>
              </a:ext>
            </a:extLst>
          </p:cNvPr>
          <p:cNvSpPr txBox="1"/>
          <p:nvPr/>
        </p:nvSpPr>
        <p:spPr>
          <a:xfrm>
            <a:off x="181939" y="4542912"/>
            <a:ext cx="11149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i="1" dirty="0">
                <a:solidFill>
                  <a:srgbClr val="091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FD353-5A76-416C-9251-93122590E5DE}"/>
              </a:ext>
            </a:extLst>
          </p:cNvPr>
          <p:cNvSpPr txBox="1"/>
          <p:nvPr/>
        </p:nvSpPr>
        <p:spPr>
          <a:xfrm>
            <a:off x="3344391" y="4575259"/>
            <a:ext cx="11149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i="1" dirty="0">
                <a:solidFill>
                  <a:srgbClr val="BA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Significant</a:t>
            </a:r>
            <a:endParaRPr lang="ko-KR" altLang="en-US" sz="1050" dirty="0">
              <a:solidFill>
                <a:srgbClr val="BAB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652EBC9-4015-49F6-A733-681DA05C41F1}"/>
              </a:ext>
            </a:extLst>
          </p:cNvPr>
          <p:cNvSpPr/>
          <p:nvPr/>
        </p:nvSpPr>
        <p:spPr>
          <a:xfrm rot="5400000">
            <a:off x="3870623" y="3609920"/>
            <a:ext cx="1400401" cy="13013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915FF"/>
              </a:gs>
              <a:gs pos="100000">
                <a:srgbClr val="0915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63D812-9157-4635-A592-AA833D9B9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52" y="3924264"/>
            <a:ext cx="546584" cy="642606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58568-659B-4232-A0CA-5466CA020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142" y="309603"/>
            <a:ext cx="7158535" cy="369332"/>
          </a:xfrm>
        </p:spPr>
        <p:txBody>
          <a:bodyPr/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RAPTOR AI Score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097F3-75AA-46BC-A638-DE4ADDD7110E}"/>
              </a:ext>
            </a:extLst>
          </p:cNvPr>
          <p:cNvSpPr txBox="1"/>
          <p:nvPr/>
        </p:nvSpPr>
        <p:spPr>
          <a:xfrm>
            <a:off x="133350" y="1129784"/>
            <a:ext cx="6677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 - METHOD (3) SCORE DISTRIBUTION </a:t>
            </a:r>
            <a:r>
              <a:rPr lang="en-US" altLang="ko-KR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Anti-Similarity test</a:t>
            </a:r>
            <a:endParaRPr lang="ko-KR" altLang="en-US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92445-818C-485F-905B-929E113C8559}"/>
              </a:ext>
            </a:extLst>
          </p:cNvPr>
          <p:cNvSpPr txBox="1"/>
          <p:nvPr/>
        </p:nvSpPr>
        <p:spPr>
          <a:xfrm>
            <a:off x="6224631" y="678935"/>
            <a:ext cx="2961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line Integration method: </a:t>
            </a:r>
            <a:r>
              <a:rPr lang="en-US" altLang="ko-KR" sz="1200" b="1" i="1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v.ud.15</a:t>
            </a:r>
            <a:endParaRPr lang="ko-KR" altLang="en-US" sz="1200" i="1" dirty="0">
              <a:solidFill>
                <a:schemeClr val="bg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9E5047-1DC6-A3BB-141D-C4E6D441EF6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73977" y="3014033"/>
            <a:ext cx="3420000" cy="16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B209E8-546D-6698-7E5A-C20078313CB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84681" y="3017521"/>
            <a:ext cx="34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58568-659B-4232-A0CA-5466CA020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142" y="94160"/>
            <a:ext cx="7158535" cy="800219"/>
          </a:xfrm>
        </p:spPr>
        <p:txBody>
          <a:bodyPr/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OJP-4301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(URAT1 inhibitor)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Indication screening (Top 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6D52C-CF3D-49C6-BF12-040DD2F36EFD}"/>
              </a:ext>
            </a:extLst>
          </p:cNvPr>
          <p:cNvSpPr txBox="1"/>
          <p:nvPr/>
        </p:nvSpPr>
        <p:spPr>
          <a:xfrm>
            <a:off x="6358854" y="714750"/>
            <a:ext cx="27851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line Integration method: </a:t>
            </a:r>
            <a:r>
              <a:rPr lang="en-US" altLang="ko-KR" sz="1050" i="1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v.ud.15.ranked</a:t>
            </a:r>
            <a:endParaRPr lang="ko-KR" altLang="en-US" sz="1050" i="1" dirty="0">
              <a:solidFill>
                <a:schemeClr val="bg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DE5D108-C5C0-4B55-8798-52E62BE26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50667"/>
              </p:ext>
            </p:extLst>
          </p:nvPr>
        </p:nvGraphicFramePr>
        <p:xfrm>
          <a:off x="149414" y="1145742"/>
          <a:ext cx="8845171" cy="5618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800">
                  <a:extLst>
                    <a:ext uri="{9D8B030D-6E8A-4147-A177-3AD203B41FA5}">
                      <a16:colId xmlns:a16="http://schemas.microsoft.com/office/drawing/2014/main" val="3778800622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3018317931"/>
                    </a:ext>
                  </a:extLst>
                </a:gridCol>
                <a:gridCol w="1486670">
                  <a:extLst>
                    <a:ext uri="{9D8B030D-6E8A-4147-A177-3AD203B41FA5}">
                      <a16:colId xmlns:a16="http://schemas.microsoft.com/office/drawing/2014/main" val="304729359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543346904"/>
                    </a:ext>
                  </a:extLst>
                </a:gridCol>
                <a:gridCol w="3961031">
                  <a:extLst>
                    <a:ext uri="{9D8B030D-6E8A-4147-A177-3AD203B41FA5}">
                      <a16:colId xmlns:a16="http://schemas.microsoft.com/office/drawing/2014/main" val="1787910257"/>
                    </a:ext>
                  </a:extLst>
                </a:gridCol>
              </a:tblGrid>
              <a:tr h="383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  <a:endParaRPr lang="en-US" sz="8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7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en-US" sz="8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(total : 421)</a:t>
                      </a:r>
                    </a:p>
                  </a:txBody>
                  <a:tcPr marL="2650" marR="2650" marT="26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Disease name</a:t>
                      </a:r>
                      <a:endParaRPr lang="en-US" sz="8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650" marR="2650" marT="26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</a:t>
                      </a:r>
                      <a:endParaRPr lang="en-US" sz="8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650" marR="2650" marT="26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number</a:t>
                      </a:r>
                      <a:endParaRPr lang="en-US" sz="8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650" marR="2650" marT="26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8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650" marR="2650" marT="26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32529"/>
                  </a:ext>
                </a:extLst>
              </a:tr>
              <a:tr h="231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Dravet syndrome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DravetSyndrome_v1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An early infantile epileptic encephalopathy that </a:t>
                      </a:r>
                      <a:r>
                        <a:rPr lang="en-US" sz="7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has_material_basis_in</a:t>
                      </a:r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heterozygous mutation in the SCN1A gene on chromosome 2q24.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14902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Aging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brain_cerebellar_hemisphere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GTEx_2030s_vs_6070s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Aging, Biological aging, Scenescence (MeSH Unique ID D000375, Tree Number(s) G07.345.124)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23765"/>
                  </a:ext>
                </a:extLst>
              </a:tr>
              <a:tr h="3429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isolated elevated serum creatine phosphokinase levels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myotube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GSE44874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An inherited metabolic disorder characterized by elevated serum creatine kinase levels in the absence of muscle weakness or other symptoms that has_material_basis_in in some cases in heterozygous mutation in CAV3 on chromosome 3p25.3.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13068"/>
                  </a:ext>
                </a:extLst>
              </a:tr>
              <a:tr h="6759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asthma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airway_epithelium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GSE67472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 bronchial disease that is characterized by chronic inflammation and narrowing of the airways, which is caused by a combination of environmental and genetic factors. The disease has_symptom recurring periods of wheezing (a whistling sound while breathing), has_symptom chest tightness, has_symptom shortness of breath, has_symptom mucus production and has_symptom coughing. The symptoms appear due to a variety of triggers such as allergens, irritants, respiratory infections, weather changes, exercise, stress, reflux disease, medications, foods and emotional anxiety.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71715"/>
                  </a:ext>
                </a:extLst>
              </a:tr>
              <a:tr h="3429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membranous glomerulonephritis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kidney_tubulointerstitium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GSE108113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deposition of immune complexes on the glomerular basement membrane (GBM) with GBM thickening. Cause is usually unknown, although secondary causes include drugs, infections, autoimmune disorders, and cancer.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88013"/>
                  </a:ext>
                </a:extLst>
              </a:tr>
              <a:tr h="3429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membranous glomerulonephritis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kidney_glomeruli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GSE108113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deposition of immune complexes on the glomerular basement membrane (GBM) with GBM thickening. Cause is usually unknown, although secondary causes include drugs, infections, autoimmune disorders, and cancer.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337259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lipoid nephrosis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kidney_tubulointerstitium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GSE108113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minimal change nephropathy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78015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vasculitis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kidney_tubulointerstitium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GSE108113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 vascular disease that is characterized by inflammation of the blood vessels.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51911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vasculitis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kidney_glomeruli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GSE108113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 vascular disease that is characterized by inflammation of the blood vessels.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83365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focal segmental glomerulosclerosis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kidney_glomeruli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GSE108113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 histopathologic finding of scarring (sclerosis) of glomeruli and damage to renal podocytes.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032586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focal segmental glomerulosclerosis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kidney_tubulointerstitium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GSE108113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 histopathologic finding of scarring (sclerosis) of glomeruli and damage to renal podocytes.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08667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focal segmental glomerulosclerosis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kidney_glomeruli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GSE104066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 histopathologic finding of scarring (sclerosis) of glomeruli and damage to renal podocytes.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76205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lipoid nephrosis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kidney_glomeruli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GSE108113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minimal change nephropathy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69344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retinal detachment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retina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GSE28133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 disorder of the eye in which the retina peels away from its underlying layer of support tissue.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46502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cryptorchidism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testicular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GSE25518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the absence of one or both testes from the scrotum. 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20607"/>
                  </a:ext>
                </a:extLst>
              </a:tr>
              <a:tr h="231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atopic dermatitis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skin_non_lesion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GSE32924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An allergic contact dermatitis that is a chronically relapsing inflammatory allergic response located_in the skin that causes itching and flaking.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421241"/>
                  </a:ext>
                </a:extLst>
              </a:tr>
              <a:tr h="231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coronary artery disease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peripheral_blood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GSE71226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An artery disease that is characterized by plaque building up along the inner walls of the arteries of the heart resulting in a narrowing of the arteries and a reduced blood supply to the cardiac muscles.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829662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cryptorchidism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testicular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GSE16191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the absence of one or both testes from the scrotum.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60371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type 2 diabetes mellitus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arterial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GSE13760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 diabetes mellitus that involves high blood glucose resulting from cells fail to use insulin properly.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44678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uremia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whole_blood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GSE37171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the term for high levels of urea in the blood. Urea is one of the primary components of urine.</a:t>
                      </a:r>
                      <a:endParaRPr lang="ko-KR" alt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0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6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A2EBC-3E59-4111-B08A-79406078289C}"/>
              </a:ext>
            </a:extLst>
          </p:cNvPr>
          <p:cNvSpPr txBox="1"/>
          <p:nvPr/>
        </p:nvSpPr>
        <p:spPr>
          <a:xfrm>
            <a:off x="1937657" y="2921168"/>
            <a:ext cx="526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Thank you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8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A010F-DACA-4237-BDAB-C52BF8DBFB46}"/>
              </a:ext>
            </a:extLst>
          </p:cNvPr>
          <p:cNvSpPr txBox="1"/>
          <p:nvPr/>
        </p:nvSpPr>
        <p:spPr>
          <a:xfrm>
            <a:off x="3359789" y="1722815"/>
            <a:ext cx="5230537" cy="301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RAPTOR AI </a:t>
            </a:r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Data Analysis Workflow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Cell – Tissue Similarity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Drug : OJP-4301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RAPTOR AI Score Distribution</a:t>
            </a:r>
          </a:p>
          <a:p>
            <a:pPr lvl="1"/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i="1" dirty="0">
                <a:latin typeface="Arial" panose="020B0604020202020204" pitchFamily="34" charset="0"/>
                <a:cs typeface="Arial" panose="020B0604020202020204" pitchFamily="34" charset="0"/>
              </a:rPr>
              <a:t>Cell line Integration method: v.ud.15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i="1" dirty="0">
                <a:latin typeface="Arial" panose="020B0604020202020204" pitchFamily="34" charset="0"/>
                <a:cs typeface="Arial" panose="020B0604020202020204" pitchFamily="34" charset="0"/>
              </a:rPr>
              <a:t>METHOD (1) Anti-common test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i="1" dirty="0">
                <a:latin typeface="Arial" panose="020B0604020202020204" pitchFamily="34" charset="0"/>
                <a:cs typeface="Arial" panose="020B0604020202020204" pitchFamily="34" charset="0"/>
              </a:rPr>
              <a:t>METHOD (2) Anti-projection test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i="1" dirty="0">
                <a:latin typeface="Arial" panose="020B0604020202020204" pitchFamily="34" charset="0"/>
                <a:cs typeface="Arial" panose="020B0604020202020204" pitchFamily="34" charset="0"/>
              </a:rPr>
              <a:t>METHOD (3) Anti-Similarity test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i="1" dirty="0">
                <a:latin typeface="Arial" panose="020B0604020202020204" pitchFamily="34" charset="0"/>
                <a:cs typeface="Arial" panose="020B0604020202020204" pitchFamily="34" charset="0"/>
              </a:rPr>
              <a:t>OJP4301 indication screening Result</a:t>
            </a:r>
          </a:p>
        </p:txBody>
      </p:sp>
    </p:spTree>
    <p:extLst>
      <p:ext uri="{BB962C8B-B14F-4D97-AF65-F5344CB8AC3E}">
        <p14:creationId xmlns:p14="http://schemas.microsoft.com/office/powerpoint/2010/main" val="426994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58568-659B-4232-A0CA-5466CA020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142" y="309603"/>
            <a:ext cx="7158535" cy="369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RAPTOR AI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 descr="Diagram&#10;&#10;Description automatically generated">
            <a:extLst>
              <a:ext uri="{FF2B5EF4-FFF2-40B4-BE49-F238E27FC236}">
                <a16:creationId xmlns:a16="http://schemas.microsoft.com/office/drawing/2014/main" id="{9028AD87-FC1F-4077-9627-E1A22B1B83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8010" y="1004581"/>
            <a:ext cx="6447980" cy="58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7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A72A10-58BD-4966-BE4F-BC0D49D9E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RAPTOR AI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workflow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D88513E-1BB3-4564-810B-540FDA4C28AD}"/>
              </a:ext>
            </a:extLst>
          </p:cNvPr>
          <p:cNvSpPr/>
          <p:nvPr/>
        </p:nvSpPr>
        <p:spPr>
          <a:xfrm>
            <a:off x="2139193" y="1167978"/>
            <a:ext cx="3288484" cy="591254"/>
          </a:xfrm>
          <a:custGeom>
            <a:avLst/>
            <a:gdLst>
              <a:gd name="connsiteX0" fmla="*/ 0 w 2365019"/>
              <a:gd name="connsiteY0" fmla="*/ 59125 h 591254"/>
              <a:gd name="connsiteX1" fmla="*/ 59125 w 2365019"/>
              <a:gd name="connsiteY1" fmla="*/ 0 h 591254"/>
              <a:gd name="connsiteX2" fmla="*/ 2305894 w 2365019"/>
              <a:gd name="connsiteY2" fmla="*/ 0 h 591254"/>
              <a:gd name="connsiteX3" fmla="*/ 2365019 w 2365019"/>
              <a:gd name="connsiteY3" fmla="*/ 59125 h 591254"/>
              <a:gd name="connsiteX4" fmla="*/ 2365019 w 2365019"/>
              <a:gd name="connsiteY4" fmla="*/ 532129 h 591254"/>
              <a:gd name="connsiteX5" fmla="*/ 2305894 w 2365019"/>
              <a:gd name="connsiteY5" fmla="*/ 591254 h 591254"/>
              <a:gd name="connsiteX6" fmla="*/ 59125 w 2365019"/>
              <a:gd name="connsiteY6" fmla="*/ 591254 h 591254"/>
              <a:gd name="connsiteX7" fmla="*/ 0 w 2365019"/>
              <a:gd name="connsiteY7" fmla="*/ 532129 h 591254"/>
              <a:gd name="connsiteX8" fmla="*/ 0 w 2365019"/>
              <a:gd name="connsiteY8" fmla="*/ 59125 h 5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019" h="591254">
                <a:moveTo>
                  <a:pt x="0" y="59125"/>
                </a:moveTo>
                <a:cubicBezTo>
                  <a:pt x="0" y="26471"/>
                  <a:pt x="26471" y="0"/>
                  <a:pt x="59125" y="0"/>
                </a:cubicBezTo>
                <a:lnTo>
                  <a:pt x="2305894" y="0"/>
                </a:lnTo>
                <a:cubicBezTo>
                  <a:pt x="2338548" y="0"/>
                  <a:pt x="2365019" y="26471"/>
                  <a:pt x="2365019" y="59125"/>
                </a:cubicBezTo>
                <a:lnTo>
                  <a:pt x="2365019" y="532129"/>
                </a:lnTo>
                <a:cubicBezTo>
                  <a:pt x="2365019" y="564783"/>
                  <a:pt x="2338548" y="591254"/>
                  <a:pt x="2305894" y="591254"/>
                </a:cubicBezTo>
                <a:lnTo>
                  <a:pt x="59125" y="591254"/>
                </a:lnTo>
                <a:cubicBezTo>
                  <a:pt x="26471" y="591254"/>
                  <a:pt x="0" y="564783"/>
                  <a:pt x="0" y="532129"/>
                </a:cubicBezTo>
                <a:lnTo>
                  <a:pt x="0" y="59125"/>
                </a:ln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637" tIns="37637" rIns="37637" bIns="37637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ko-KR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Fastq</a:t>
            </a:r>
            <a:r>
              <a:rPr lang="en-US" altLang="ko-KR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489F07-EA90-492F-AABE-3193B9FF5966}"/>
              </a:ext>
            </a:extLst>
          </p:cNvPr>
          <p:cNvSpPr/>
          <p:nvPr/>
        </p:nvSpPr>
        <p:spPr>
          <a:xfrm rot="5400000">
            <a:off x="3847919" y="1791797"/>
            <a:ext cx="103469" cy="141812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5C41072-2AF6-485E-9DE3-E9BAD351EEAE}"/>
              </a:ext>
            </a:extLst>
          </p:cNvPr>
          <p:cNvSpPr/>
          <p:nvPr/>
        </p:nvSpPr>
        <p:spPr>
          <a:xfrm>
            <a:off x="2139193" y="1966173"/>
            <a:ext cx="3288484" cy="591254"/>
          </a:xfrm>
          <a:custGeom>
            <a:avLst/>
            <a:gdLst>
              <a:gd name="connsiteX0" fmla="*/ 0 w 2365019"/>
              <a:gd name="connsiteY0" fmla="*/ 59125 h 591254"/>
              <a:gd name="connsiteX1" fmla="*/ 59125 w 2365019"/>
              <a:gd name="connsiteY1" fmla="*/ 0 h 591254"/>
              <a:gd name="connsiteX2" fmla="*/ 2305894 w 2365019"/>
              <a:gd name="connsiteY2" fmla="*/ 0 h 591254"/>
              <a:gd name="connsiteX3" fmla="*/ 2365019 w 2365019"/>
              <a:gd name="connsiteY3" fmla="*/ 59125 h 591254"/>
              <a:gd name="connsiteX4" fmla="*/ 2365019 w 2365019"/>
              <a:gd name="connsiteY4" fmla="*/ 532129 h 591254"/>
              <a:gd name="connsiteX5" fmla="*/ 2305894 w 2365019"/>
              <a:gd name="connsiteY5" fmla="*/ 591254 h 591254"/>
              <a:gd name="connsiteX6" fmla="*/ 59125 w 2365019"/>
              <a:gd name="connsiteY6" fmla="*/ 591254 h 591254"/>
              <a:gd name="connsiteX7" fmla="*/ 0 w 2365019"/>
              <a:gd name="connsiteY7" fmla="*/ 532129 h 591254"/>
              <a:gd name="connsiteX8" fmla="*/ 0 w 2365019"/>
              <a:gd name="connsiteY8" fmla="*/ 59125 h 5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019" h="591254">
                <a:moveTo>
                  <a:pt x="0" y="59125"/>
                </a:moveTo>
                <a:cubicBezTo>
                  <a:pt x="0" y="26471"/>
                  <a:pt x="26471" y="0"/>
                  <a:pt x="59125" y="0"/>
                </a:cubicBezTo>
                <a:lnTo>
                  <a:pt x="2305894" y="0"/>
                </a:lnTo>
                <a:cubicBezTo>
                  <a:pt x="2338548" y="0"/>
                  <a:pt x="2365019" y="26471"/>
                  <a:pt x="2365019" y="59125"/>
                </a:cubicBezTo>
                <a:lnTo>
                  <a:pt x="2365019" y="532129"/>
                </a:lnTo>
                <a:cubicBezTo>
                  <a:pt x="2365019" y="564783"/>
                  <a:pt x="2338548" y="591254"/>
                  <a:pt x="2305894" y="591254"/>
                </a:cubicBezTo>
                <a:lnTo>
                  <a:pt x="59125" y="591254"/>
                </a:lnTo>
                <a:cubicBezTo>
                  <a:pt x="26471" y="591254"/>
                  <a:pt x="0" y="564783"/>
                  <a:pt x="0" y="532129"/>
                </a:cubicBezTo>
                <a:lnTo>
                  <a:pt x="0" y="59125"/>
                </a:ln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37" tIns="37637" rIns="37637" bIns="37637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Trimming</a:t>
            </a:r>
            <a:endParaRPr lang="ko-KR" alt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6199E01-806B-4380-A055-2FF8A330956B}"/>
              </a:ext>
            </a:extLst>
          </p:cNvPr>
          <p:cNvSpPr/>
          <p:nvPr/>
        </p:nvSpPr>
        <p:spPr>
          <a:xfrm rot="5400000">
            <a:off x="3847919" y="2589992"/>
            <a:ext cx="103469" cy="141812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677650"/>
              <a:satOff val="25000"/>
              <a:lumOff val="-3676"/>
              <a:alphaOff val="0"/>
            </a:schemeClr>
          </a:fillRef>
          <a:effectRef idx="2">
            <a:schemeClr val="accent3">
              <a:hueOff val="677650"/>
              <a:satOff val="25000"/>
              <a:lumOff val="-3676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11D377D-0EE0-469E-B394-B1DFE09B71E7}"/>
              </a:ext>
            </a:extLst>
          </p:cNvPr>
          <p:cNvSpPr/>
          <p:nvPr/>
        </p:nvSpPr>
        <p:spPr>
          <a:xfrm>
            <a:off x="2139193" y="2764368"/>
            <a:ext cx="3288484" cy="591254"/>
          </a:xfrm>
          <a:custGeom>
            <a:avLst/>
            <a:gdLst>
              <a:gd name="connsiteX0" fmla="*/ 0 w 2365019"/>
              <a:gd name="connsiteY0" fmla="*/ 59125 h 591254"/>
              <a:gd name="connsiteX1" fmla="*/ 59125 w 2365019"/>
              <a:gd name="connsiteY1" fmla="*/ 0 h 591254"/>
              <a:gd name="connsiteX2" fmla="*/ 2305894 w 2365019"/>
              <a:gd name="connsiteY2" fmla="*/ 0 h 591254"/>
              <a:gd name="connsiteX3" fmla="*/ 2365019 w 2365019"/>
              <a:gd name="connsiteY3" fmla="*/ 59125 h 591254"/>
              <a:gd name="connsiteX4" fmla="*/ 2365019 w 2365019"/>
              <a:gd name="connsiteY4" fmla="*/ 532129 h 591254"/>
              <a:gd name="connsiteX5" fmla="*/ 2305894 w 2365019"/>
              <a:gd name="connsiteY5" fmla="*/ 591254 h 591254"/>
              <a:gd name="connsiteX6" fmla="*/ 59125 w 2365019"/>
              <a:gd name="connsiteY6" fmla="*/ 591254 h 591254"/>
              <a:gd name="connsiteX7" fmla="*/ 0 w 2365019"/>
              <a:gd name="connsiteY7" fmla="*/ 532129 h 591254"/>
              <a:gd name="connsiteX8" fmla="*/ 0 w 2365019"/>
              <a:gd name="connsiteY8" fmla="*/ 59125 h 5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019" h="591254">
                <a:moveTo>
                  <a:pt x="0" y="59125"/>
                </a:moveTo>
                <a:cubicBezTo>
                  <a:pt x="0" y="26471"/>
                  <a:pt x="26471" y="0"/>
                  <a:pt x="59125" y="0"/>
                </a:cubicBezTo>
                <a:lnTo>
                  <a:pt x="2305894" y="0"/>
                </a:lnTo>
                <a:cubicBezTo>
                  <a:pt x="2338548" y="0"/>
                  <a:pt x="2365019" y="26471"/>
                  <a:pt x="2365019" y="59125"/>
                </a:cubicBezTo>
                <a:lnTo>
                  <a:pt x="2365019" y="532129"/>
                </a:lnTo>
                <a:cubicBezTo>
                  <a:pt x="2365019" y="564783"/>
                  <a:pt x="2338548" y="591254"/>
                  <a:pt x="2305894" y="591254"/>
                </a:cubicBezTo>
                <a:lnTo>
                  <a:pt x="59125" y="591254"/>
                </a:lnTo>
                <a:cubicBezTo>
                  <a:pt x="26471" y="591254"/>
                  <a:pt x="0" y="564783"/>
                  <a:pt x="0" y="532129"/>
                </a:cubicBezTo>
                <a:lnTo>
                  <a:pt x="0" y="59125"/>
                </a:lnTo>
                <a:close/>
              </a:path>
            </a:pathLst>
          </a:custGeom>
          <a:solidFill>
            <a:srgbClr val="F8CED2">
              <a:alpha val="9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alpha val="90000"/>
              <a:hueOff val="507285"/>
              <a:satOff val="25000"/>
              <a:lumOff val="44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37" tIns="37637" rIns="37637" bIns="37637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endParaRPr lang="ko-KR" alt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16BE72B-A3AD-4BB6-8C6B-510E9871536B}"/>
              </a:ext>
            </a:extLst>
          </p:cNvPr>
          <p:cNvSpPr/>
          <p:nvPr/>
        </p:nvSpPr>
        <p:spPr>
          <a:xfrm rot="5400000">
            <a:off x="3847919" y="3388187"/>
            <a:ext cx="103469" cy="141812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355300"/>
              <a:satOff val="50000"/>
              <a:lumOff val="-7353"/>
              <a:alphaOff val="0"/>
            </a:schemeClr>
          </a:fillRef>
          <a:effectRef idx="2">
            <a:schemeClr val="accent3">
              <a:hueOff val="1355300"/>
              <a:satOff val="50000"/>
              <a:lumOff val="-7353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7A1E4F9-9BAB-45E8-A28B-04CE9B6270D7}"/>
              </a:ext>
            </a:extLst>
          </p:cNvPr>
          <p:cNvSpPr/>
          <p:nvPr/>
        </p:nvSpPr>
        <p:spPr>
          <a:xfrm>
            <a:off x="2139193" y="3562563"/>
            <a:ext cx="3288484" cy="591254"/>
          </a:xfrm>
          <a:custGeom>
            <a:avLst/>
            <a:gdLst>
              <a:gd name="connsiteX0" fmla="*/ 0 w 2365019"/>
              <a:gd name="connsiteY0" fmla="*/ 59125 h 591254"/>
              <a:gd name="connsiteX1" fmla="*/ 59125 w 2365019"/>
              <a:gd name="connsiteY1" fmla="*/ 0 h 591254"/>
              <a:gd name="connsiteX2" fmla="*/ 2305894 w 2365019"/>
              <a:gd name="connsiteY2" fmla="*/ 0 h 591254"/>
              <a:gd name="connsiteX3" fmla="*/ 2365019 w 2365019"/>
              <a:gd name="connsiteY3" fmla="*/ 59125 h 591254"/>
              <a:gd name="connsiteX4" fmla="*/ 2365019 w 2365019"/>
              <a:gd name="connsiteY4" fmla="*/ 532129 h 591254"/>
              <a:gd name="connsiteX5" fmla="*/ 2305894 w 2365019"/>
              <a:gd name="connsiteY5" fmla="*/ 591254 h 591254"/>
              <a:gd name="connsiteX6" fmla="*/ 59125 w 2365019"/>
              <a:gd name="connsiteY6" fmla="*/ 591254 h 591254"/>
              <a:gd name="connsiteX7" fmla="*/ 0 w 2365019"/>
              <a:gd name="connsiteY7" fmla="*/ 532129 h 591254"/>
              <a:gd name="connsiteX8" fmla="*/ 0 w 2365019"/>
              <a:gd name="connsiteY8" fmla="*/ 59125 h 5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019" h="591254">
                <a:moveTo>
                  <a:pt x="0" y="59125"/>
                </a:moveTo>
                <a:cubicBezTo>
                  <a:pt x="0" y="26471"/>
                  <a:pt x="26471" y="0"/>
                  <a:pt x="59125" y="0"/>
                </a:cubicBezTo>
                <a:lnTo>
                  <a:pt x="2305894" y="0"/>
                </a:lnTo>
                <a:cubicBezTo>
                  <a:pt x="2338548" y="0"/>
                  <a:pt x="2365019" y="26471"/>
                  <a:pt x="2365019" y="59125"/>
                </a:cubicBezTo>
                <a:lnTo>
                  <a:pt x="2365019" y="532129"/>
                </a:lnTo>
                <a:cubicBezTo>
                  <a:pt x="2365019" y="564783"/>
                  <a:pt x="2338548" y="591254"/>
                  <a:pt x="2305894" y="591254"/>
                </a:cubicBezTo>
                <a:lnTo>
                  <a:pt x="59125" y="591254"/>
                </a:lnTo>
                <a:cubicBezTo>
                  <a:pt x="26471" y="591254"/>
                  <a:pt x="0" y="564783"/>
                  <a:pt x="0" y="532129"/>
                </a:cubicBezTo>
                <a:lnTo>
                  <a:pt x="0" y="59125"/>
                </a:lnTo>
                <a:close/>
              </a:path>
            </a:pathLst>
          </a:custGeom>
          <a:solidFill>
            <a:srgbClr val="F9A8AB">
              <a:alpha val="9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37" tIns="37637" rIns="37637" bIns="37637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Quantification(TPM)</a:t>
            </a:r>
            <a:endParaRPr lang="ko-KR" alt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53064DC-524A-4550-8A2E-9F1A30FC9453}"/>
              </a:ext>
            </a:extLst>
          </p:cNvPr>
          <p:cNvSpPr/>
          <p:nvPr/>
        </p:nvSpPr>
        <p:spPr>
          <a:xfrm rot="5400000">
            <a:off x="3847919" y="4186382"/>
            <a:ext cx="103469" cy="141812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032949"/>
              <a:satOff val="75000"/>
              <a:lumOff val="-11029"/>
              <a:alphaOff val="0"/>
            </a:schemeClr>
          </a:fillRef>
          <a:effectRef idx="2">
            <a:schemeClr val="accent3">
              <a:hueOff val="2032949"/>
              <a:satOff val="75000"/>
              <a:lumOff val="-11029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F281644-BE08-4F1F-AA93-7A829FEF1B07}"/>
              </a:ext>
            </a:extLst>
          </p:cNvPr>
          <p:cNvSpPr/>
          <p:nvPr/>
        </p:nvSpPr>
        <p:spPr>
          <a:xfrm>
            <a:off x="2139193" y="5158953"/>
            <a:ext cx="3288484" cy="591254"/>
          </a:xfrm>
          <a:custGeom>
            <a:avLst/>
            <a:gdLst>
              <a:gd name="connsiteX0" fmla="*/ 0 w 2365019"/>
              <a:gd name="connsiteY0" fmla="*/ 59125 h 591254"/>
              <a:gd name="connsiteX1" fmla="*/ 59125 w 2365019"/>
              <a:gd name="connsiteY1" fmla="*/ 0 h 591254"/>
              <a:gd name="connsiteX2" fmla="*/ 2305894 w 2365019"/>
              <a:gd name="connsiteY2" fmla="*/ 0 h 591254"/>
              <a:gd name="connsiteX3" fmla="*/ 2365019 w 2365019"/>
              <a:gd name="connsiteY3" fmla="*/ 59125 h 591254"/>
              <a:gd name="connsiteX4" fmla="*/ 2365019 w 2365019"/>
              <a:gd name="connsiteY4" fmla="*/ 532129 h 591254"/>
              <a:gd name="connsiteX5" fmla="*/ 2305894 w 2365019"/>
              <a:gd name="connsiteY5" fmla="*/ 591254 h 591254"/>
              <a:gd name="connsiteX6" fmla="*/ 59125 w 2365019"/>
              <a:gd name="connsiteY6" fmla="*/ 591254 h 591254"/>
              <a:gd name="connsiteX7" fmla="*/ 0 w 2365019"/>
              <a:gd name="connsiteY7" fmla="*/ 532129 h 591254"/>
              <a:gd name="connsiteX8" fmla="*/ 0 w 2365019"/>
              <a:gd name="connsiteY8" fmla="*/ 59125 h 5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019" h="591254">
                <a:moveTo>
                  <a:pt x="0" y="59125"/>
                </a:moveTo>
                <a:cubicBezTo>
                  <a:pt x="0" y="26471"/>
                  <a:pt x="26471" y="0"/>
                  <a:pt x="59125" y="0"/>
                </a:cubicBezTo>
                <a:lnTo>
                  <a:pt x="2305894" y="0"/>
                </a:lnTo>
                <a:cubicBezTo>
                  <a:pt x="2338548" y="0"/>
                  <a:pt x="2365019" y="26471"/>
                  <a:pt x="2365019" y="59125"/>
                </a:cubicBezTo>
                <a:lnTo>
                  <a:pt x="2365019" y="532129"/>
                </a:lnTo>
                <a:cubicBezTo>
                  <a:pt x="2365019" y="564783"/>
                  <a:pt x="2338548" y="591254"/>
                  <a:pt x="2305894" y="591254"/>
                </a:cubicBezTo>
                <a:lnTo>
                  <a:pt x="59125" y="591254"/>
                </a:lnTo>
                <a:cubicBezTo>
                  <a:pt x="26471" y="591254"/>
                  <a:pt x="0" y="564783"/>
                  <a:pt x="0" y="532129"/>
                </a:cubicBezTo>
                <a:lnTo>
                  <a:pt x="0" y="5912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alpha val="90000"/>
              <a:hueOff val="1521856"/>
              <a:satOff val="75000"/>
              <a:lumOff val="1334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37" tIns="37637" rIns="37637" bIns="37637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 Analysis</a:t>
            </a:r>
            <a:endParaRPr lang="ko-KR" altLang="en-US" sz="16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3A488BB-36C3-4508-89B8-031F6A3431B9}"/>
              </a:ext>
            </a:extLst>
          </p:cNvPr>
          <p:cNvSpPr/>
          <p:nvPr/>
        </p:nvSpPr>
        <p:spPr>
          <a:xfrm rot="5400000">
            <a:off x="3847919" y="5782772"/>
            <a:ext cx="103469" cy="141812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710599"/>
              <a:satOff val="100000"/>
              <a:lumOff val="-14706"/>
              <a:alphaOff val="0"/>
            </a:schemeClr>
          </a:fillRef>
          <a:effectRef idx="2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3EF3DF6-4EC4-42E8-8414-E2E7E4E3C9F9}"/>
              </a:ext>
            </a:extLst>
          </p:cNvPr>
          <p:cNvSpPr/>
          <p:nvPr/>
        </p:nvSpPr>
        <p:spPr>
          <a:xfrm>
            <a:off x="2139193" y="5957143"/>
            <a:ext cx="3288484" cy="591254"/>
          </a:xfrm>
          <a:custGeom>
            <a:avLst/>
            <a:gdLst>
              <a:gd name="connsiteX0" fmla="*/ 0 w 2365019"/>
              <a:gd name="connsiteY0" fmla="*/ 59125 h 591254"/>
              <a:gd name="connsiteX1" fmla="*/ 59125 w 2365019"/>
              <a:gd name="connsiteY1" fmla="*/ 0 h 591254"/>
              <a:gd name="connsiteX2" fmla="*/ 2305894 w 2365019"/>
              <a:gd name="connsiteY2" fmla="*/ 0 h 591254"/>
              <a:gd name="connsiteX3" fmla="*/ 2365019 w 2365019"/>
              <a:gd name="connsiteY3" fmla="*/ 59125 h 591254"/>
              <a:gd name="connsiteX4" fmla="*/ 2365019 w 2365019"/>
              <a:gd name="connsiteY4" fmla="*/ 532129 h 591254"/>
              <a:gd name="connsiteX5" fmla="*/ 2305894 w 2365019"/>
              <a:gd name="connsiteY5" fmla="*/ 591254 h 591254"/>
              <a:gd name="connsiteX6" fmla="*/ 59125 w 2365019"/>
              <a:gd name="connsiteY6" fmla="*/ 591254 h 591254"/>
              <a:gd name="connsiteX7" fmla="*/ 0 w 2365019"/>
              <a:gd name="connsiteY7" fmla="*/ 532129 h 591254"/>
              <a:gd name="connsiteX8" fmla="*/ 0 w 2365019"/>
              <a:gd name="connsiteY8" fmla="*/ 59125 h 5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019" h="591254">
                <a:moveTo>
                  <a:pt x="0" y="59125"/>
                </a:moveTo>
                <a:cubicBezTo>
                  <a:pt x="0" y="26471"/>
                  <a:pt x="26471" y="0"/>
                  <a:pt x="59125" y="0"/>
                </a:cubicBezTo>
                <a:lnTo>
                  <a:pt x="2305894" y="0"/>
                </a:lnTo>
                <a:cubicBezTo>
                  <a:pt x="2338548" y="0"/>
                  <a:pt x="2365019" y="26471"/>
                  <a:pt x="2365019" y="59125"/>
                </a:cubicBezTo>
                <a:lnTo>
                  <a:pt x="2365019" y="532129"/>
                </a:lnTo>
                <a:cubicBezTo>
                  <a:pt x="2365019" y="564783"/>
                  <a:pt x="2338548" y="591254"/>
                  <a:pt x="2305894" y="591254"/>
                </a:cubicBezTo>
                <a:lnTo>
                  <a:pt x="59125" y="591254"/>
                </a:lnTo>
                <a:cubicBezTo>
                  <a:pt x="26471" y="591254"/>
                  <a:pt x="0" y="564783"/>
                  <a:pt x="0" y="532129"/>
                </a:cubicBezTo>
                <a:lnTo>
                  <a:pt x="0" y="5912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37" tIns="37637" rIns="37637" bIns="37637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Indication drug screening</a:t>
            </a:r>
            <a:endParaRPr lang="ko-KR" altLang="en-US" sz="16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표 57">
            <a:extLst>
              <a:ext uri="{FF2B5EF4-FFF2-40B4-BE49-F238E27FC236}">
                <a16:creationId xmlns:a16="http://schemas.microsoft.com/office/drawing/2014/main" id="{4F053479-589C-4CE2-A3FF-C4A174DB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7222"/>
              </p:ext>
            </p:extLst>
          </p:nvPr>
        </p:nvGraphicFramePr>
        <p:xfrm>
          <a:off x="5628761" y="1167977"/>
          <a:ext cx="2992725" cy="1321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369607">
                  <a:extLst>
                    <a:ext uri="{9D8B030D-6E8A-4147-A177-3AD203B41FA5}">
                      <a16:colId xmlns:a16="http://schemas.microsoft.com/office/drawing/2014/main" val="2438971718"/>
                    </a:ext>
                  </a:extLst>
                </a:gridCol>
                <a:gridCol w="1623118">
                  <a:extLst>
                    <a:ext uri="{9D8B030D-6E8A-4147-A177-3AD203B41FA5}">
                      <a16:colId xmlns:a16="http://schemas.microsoft.com/office/drawing/2014/main" val="565855692"/>
                    </a:ext>
                  </a:extLst>
                </a:gridCol>
              </a:tblGrid>
              <a:tr h="2389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RAPTOR AI Ver 3.b.2</a:t>
                      </a:r>
                      <a:endParaRPr lang="ko-KR" altLang="en-US" sz="90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72523"/>
                  </a:ext>
                </a:extLst>
              </a:tr>
              <a:tr h="2389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ko-KR" altLang="en-US" sz="90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Tools(version)</a:t>
                      </a:r>
                      <a:endParaRPr lang="ko-KR" altLang="en-US" sz="90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84686"/>
                  </a:ext>
                </a:extLst>
              </a:tr>
              <a:tr h="2389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Trimming</a:t>
                      </a:r>
                      <a:endParaRPr lang="ko-KR" altLang="en-US" sz="9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Trimmomatic-0.39-1</a:t>
                      </a:r>
                      <a:endParaRPr lang="ko-KR" altLang="en-US" sz="9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868294"/>
                  </a:ext>
                </a:extLst>
              </a:tr>
              <a:tr h="292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</a:t>
                      </a:r>
                      <a:endParaRPr lang="ko-KR" altLang="en-US" sz="9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STAR-2.7.8a(GRCh38.105)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RSEM-1.3.3</a:t>
                      </a:r>
                      <a:endParaRPr lang="ko-KR" altLang="en-US" sz="9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2263"/>
                  </a:ext>
                </a:extLst>
              </a:tr>
              <a:tr h="2389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Cell-Tissue Similarity</a:t>
                      </a:r>
                      <a:endParaRPr lang="ko-KR" altLang="en-US" sz="9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UMAP-15D</a:t>
                      </a:r>
                      <a:endParaRPr lang="ko-KR" altLang="en-US" sz="9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058162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6B39732-12F0-48FF-89E0-C265108D0C3D}"/>
              </a:ext>
            </a:extLst>
          </p:cNvPr>
          <p:cNvSpPr/>
          <p:nvPr/>
        </p:nvSpPr>
        <p:spPr>
          <a:xfrm>
            <a:off x="2139192" y="4360758"/>
            <a:ext cx="3288484" cy="591254"/>
          </a:xfrm>
          <a:custGeom>
            <a:avLst/>
            <a:gdLst>
              <a:gd name="connsiteX0" fmla="*/ 0 w 2365019"/>
              <a:gd name="connsiteY0" fmla="*/ 59125 h 591254"/>
              <a:gd name="connsiteX1" fmla="*/ 59125 w 2365019"/>
              <a:gd name="connsiteY1" fmla="*/ 0 h 591254"/>
              <a:gd name="connsiteX2" fmla="*/ 2305894 w 2365019"/>
              <a:gd name="connsiteY2" fmla="*/ 0 h 591254"/>
              <a:gd name="connsiteX3" fmla="*/ 2365019 w 2365019"/>
              <a:gd name="connsiteY3" fmla="*/ 59125 h 591254"/>
              <a:gd name="connsiteX4" fmla="*/ 2365019 w 2365019"/>
              <a:gd name="connsiteY4" fmla="*/ 532129 h 591254"/>
              <a:gd name="connsiteX5" fmla="*/ 2305894 w 2365019"/>
              <a:gd name="connsiteY5" fmla="*/ 591254 h 591254"/>
              <a:gd name="connsiteX6" fmla="*/ 59125 w 2365019"/>
              <a:gd name="connsiteY6" fmla="*/ 591254 h 591254"/>
              <a:gd name="connsiteX7" fmla="*/ 0 w 2365019"/>
              <a:gd name="connsiteY7" fmla="*/ 532129 h 591254"/>
              <a:gd name="connsiteX8" fmla="*/ 0 w 2365019"/>
              <a:gd name="connsiteY8" fmla="*/ 59125 h 5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019" h="591254">
                <a:moveTo>
                  <a:pt x="0" y="59125"/>
                </a:moveTo>
                <a:cubicBezTo>
                  <a:pt x="0" y="26471"/>
                  <a:pt x="26471" y="0"/>
                  <a:pt x="59125" y="0"/>
                </a:cubicBezTo>
                <a:lnTo>
                  <a:pt x="2305894" y="0"/>
                </a:lnTo>
                <a:cubicBezTo>
                  <a:pt x="2338548" y="0"/>
                  <a:pt x="2365019" y="26471"/>
                  <a:pt x="2365019" y="59125"/>
                </a:cubicBezTo>
                <a:lnTo>
                  <a:pt x="2365019" y="532129"/>
                </a:lnTo>
                <a:cubicBezTo>
                  <a:pt x="2365019" y="564783"/>
                  <a:pt x="2338548" y="591254"/>
                  <a:pt x="2305894" y="591254"/>
                </a:cubicBezTo>
                <a:lnTo>
                  <a:pt x="59125" y="591254"/>
                </a:lnTo>
                <a:cubicBezTo>
                  <a:pt x="26471" y="591254"/>
                  <a:pt x="0" y="564783"/>
                  <a:pt x="0" y="532129"/>
                </a:cubicBezTo>
                <a:lnTo>
                  <a:pt x="0" y="59125"/>
                </a:lnTo>
                <a:close/>
              </a:path>
            </a:pathLst>
          </a:custGeom>
          <a:solidFill>
            <a:srgbClr val="F9AFB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37" tIns="37637" rIns="37637" bIns="37637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lang="ko-KR" alt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4FDB1F9-5AD8-4BDA-85F5-DA382B16B48E}"/>
              </a:ext>
            </a:extLst>
          </p:cNvPr>
          <p:cNvSpPr/>
          <p:nvPr/>
        </p:nvSpPr>
        <p:spPr>
          <a:xfrm rot="5400000">
            <a:off x="3826131" y="4984577"/>
            <a:ext cx="103469" cy="141812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032949"/>
              <a:satOff val="75000"/>
              <a:lumOff val="-11029"/>
              <a:alphaOff val="0"/>
            </a:schemeClr>
          </a:fillRef>
          <a:effectRef idx="2">
            <a:schemeClr val="accent3">
              <a:hueOff val="2032949"/>
              <a:satOff val="75000"/>
              <a:lumOff val="-11029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7DC8E-4C69-4930-A698-8FB95DF66857}"/>
              </a:ext>
            </a:extLst>
          </p:cNvPr>
          <p:cNvSpPr/>
          <p:nvPr/>
        </p:nvSpPr>
        <p:spPr>
          <a:xfrm>
            <a:off x="620312" y="1167977"/>
            <a:ext cx="1427526" cy="458222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Expression Analysis </a:t>
            </a:r>
            <a:endParaRPr lang="ko-KR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CC7D89-E50D-4406-BF00-A0CCB1E11C9D}"/>
              </a:ext>
            </a:extLst>
          </p:cNvPr>
          <p:cNvSpPr/>
          <p:nvPr/>
        </p:nvSpPr>
        <p:spPr>
          <a:xfrm>
            <a:off x="620311" y="5957143"/>
            <a:ext cx="1427526" cy="591254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ReDRUG</a:t>
            </a:r>
          </a:p>
        </p:txBody>
      </p:sp>
    </p:spTree>
    <p:extLst>
      <p:ext uri="{BB962C8B-B14F-4D97-AF65-F5344CB8AC3E}">
        <p14:creationId xmlns:p14="http://schemas.microsoft.com/office/powerpoint/2010/main" val="261209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58568-659B-4232-A0CA-5466CA020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142" y="309603"/>
            <a:ext cx="7158535" cy="369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RAPTOR AI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Drug-Disease comparison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 descr="텍스트, 옅은, 어두운이(가) 표시된 사진&#10;&#10;자동 생성된 설명">
            <a:extLst>
              <a:ext uri="{FF2B5EF4-FFF2-40B4-BE49-F238E27FC236}">
                <a16:creationId xmlns:a16="http://schemas.microsoft.com/office/drawing/2014/main" id="{B4B97628-C9A2-4C7F-833D-23271EB5CF3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" b="33849"/>
          <a:stretch/>
        </p:blipFill>
        <p:spPr bwMode="auto">
          <a:xfrm>
            <a:off x="1471748" y="1082180"/>
            <a:ext cx="6200504" cy="56434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527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58568-659B-4232-A0CA-5466CA020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142" y="309603"/>
            <a:ext cx="7158535" cy="369332"/>
          </a:xfrm>
        </p:spPr>
        <p:txBody>
          <a:bodyPr/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RAPTOR AI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Cell - Tissue Similarity Analysis</a:t>
            </a:r>
            <a:endParaRPr lang="ko-KR" altLang="en-US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92445-818C-485F-905B-929E113C8559}"/>
              </a:ext>
            </a:extLst>
          </p:cNvPr>
          <p:cNvSpPr txBox="1"/>
          <p:nvPr/>
        </p:nvSpPr>
        <p:spPr>
          <a:xfrm>
            <a:off x="6182423" y="960304"/>
            <a:ext cx="2961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1" dirty="0"/>
              <a:t>Cell line Integration method: v.ud.15</a:t>
            </a:r>
            <a:endParaRPr lang="ko-KR" altLang="en-US" sz="1200" i="1" dirty="0"/>
          </a:p>
        </p:txBody>
      </p:sp>
      <p:pic>
        <p:nvPicPr>
          <p:cNvPr id="21" name="그림 20" descr="Diagram&#10;&#10;Description automatically generated">
            <a:extLst>
              <a:ext uri="{FF2B5EF4-FFF2-40B4-BE49-F238E27FC236}">
                <a16:creationId xmlns:a16="http://schemas.microsoft.com/office/drawing/2014/main" id="{A6CF9329-DE3B-4395-8934-E078682C77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9659" y="1325725"/>
            <a:ext cx="7344681" cy="52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5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BBBEC1-8B45-425C-8FC0-564AB5A234FE}"/>
              </a:ext>
            </a:extLst>
          </p:cNvPr>
          <p:cNvSpPr/>
          <p:nvPr/>
        </p:nvSpPr>
        <p:spPr>
          <a:xfrm>
            <a:off x="2280756" y="2803496"/>
            <a:ext cx="4582487" cy="1251008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OJP-4301</a:t>
            </a:r>
          </a:p>
          <a:p>
            <a:pPr algn="ctr"/>
            <a:r>
              <a:rPr lang="en-US" altLang="ko-K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Indication screening result </a:t>
            </a:r>
            <a:endParaRPr lang="ko-KR" alt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0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58568-659B-4232-A0CA-5466CA020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142" y="309603"/>
            <a:ext cx="7158535" cy="369332"/>
          </a:xfrm>
        </p:spPr>
        <p:txBody>
          <a:bodyPr/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RAPTOR AI Score Distribution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29E8C0-147D-4E6E-9F84-AD9544865F0C}"/>
              </a:ext>
            </a:extLst>
          </p:cNvPr>
          <p:cNvSpPr txBox="1"/>
          <p:nvPr/>
        </p:nvSpPr>
        <p:spPr>
          <a:xfrm>
            <a:off x="133350" y="1129784"/>
            <a:ext cx="6496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 - METHOD (1) SCORE DISTRIBUTION </a:t>
            </a:r>
            <a:r>
              <a:rPr lang="en-US" altLang="ko-KR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Anti-common</a:t>
            </a:r>
            <a:r>
              <a:rPr lang="en-US" altLang="ko-KR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ko-KR" altLang="en-US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7856D-96AC-4D0C-A7EC-03EF891CAE18}"/>
              </a:ext>
            </a:extLst>
          </p:cNvPr>
          <p:cNvSpPr txBox="1"/>
          <p:nvPr/>
        </p:nvSpPr>
        <p:spPr>
          <a:xfrm>
            <a:off x="6224631" y="678935"/>
            <a:ext cx="2961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line Integration method: </a:t>
            </a:r>
            <a:r>
              <a:rPr lang="en-US" altLang="ko-KR" sz="1200" b="1" i="1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v.ud.15</a:t>
            </a:r>
            <a:endParaRPr lang="ko-KR" altLang="en-US" sz="1200" i="1" dirty="0">
              <a:solidFill>
                <a:schemeClr val="bg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9388-803F-4BFF-8182-EE4064F31B54}"/>
              </a:ext>
            </a:extLst>
          </p:cNvPr>
          <p:cNvSpPr txBox="1"/>
          <p:nvPr/>
        </p:nvSpPr>
        <p:spPr>
          <a:xfrm>
            <a:off x="800681" y="2547588"/>
            <a:ext cx="351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Frequency distribution for </a:t>
            </a:r>
            <a:r>
              <a:rPr lang="en-US" altLang="ko-KR" sz="1200" b="1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Anti-common test</a:t>
            </a:r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ko-KR" alt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drug-disease</a:t>
            </a:r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endParaRPr lang="ko-KR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9654B-05A4-406E-B1B2-F70DE4AD0079}"/>
              </a:ext>
            </a:extLst>
          </p:cNvPr>
          <p:cNvSpPr txBox="1"/>
          <p:nvPr/>
        </p:nvSpPr>
        <p:spPr>
          <a:xfrm>
            <a:off x="4181150" y="2560633"/>
            <a:ext cx="405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1000 </a:t>
            </a:r>
            <a:r>
              <a:rPr lang="en-US" altLang="ko-K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Drug-Disease pairs </a:t>
            </a:r>
          </a:p>
          <a:p>
            <a:pPr algn="ctr"/>
            <a:r>
              <a:rPr lang="en-US" altLang="ko-K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with Anti-common test score</a:t>
            </a:r>
            <a:endParaRPr lang="ko-KR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6E55B-5DC2-4B8C-BE9A-CBFD77189E7E}"/>
              </a:ext>
            </a:extLst>
          </p:cNvPr>
          <p:cNvSpPr txBox="1"/>
          <p:nvPr/>
        </p:nvSpPr>
        <p:spPr>
          <a:xfrm>
            <a:off x="3631108" y="4594043"/>
            <a:ext cx="9599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487B5D8-2EC7-4DC4-9BF3-0E6B16E83C83}"/>
              </a:ext>
            </a:extLst>
          </p:cNvPr>
          <p:cNvSpPr/>
          <p:nvPr/>
        </p:nvSpPr>
        <p:spPr>
          <a:xfrm>
            <a:off x="1286759" y="4617408"/>
            <a:ext cx="2460039" cy="203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9A9AC"/>
              </a:gs>
              <a:gs pos="100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89F38-F33B-4AAB-8E45-08FB7061253A}"/>
              </a:ext>
            </a:extLst>
          </p:cNvPr>
          <p:cNvSpPr txBox="1"/>
          <p:nvPr/>
        </p:nvSpPr>
        <p:spPr>
          <a:xfrm>
            <a:off x="237558" y="4566792"/>
            <a:ext cx="11149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i="1" dirty="0">
                <a:solidFill>
                  <a:srgbClr val="F9A8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ko-KR" altLang="en-US" sz="1050" b="1" i="1" dirty="0">
                <a:solidFill>
                  <a:srgbClr val="F9A8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50" b="1" i="1" dirty="0">
                <a:solidFill>
                  <a:srgbClr val="F9A8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9B714F3-31D5-4CF6-BACD-5255A553B01B}"/>
              </a:ext>
            </a:extLst>
          </p:cNvPr>
          <p:cNvSpPr/>
          <p:nvPr/>
        </p:nvSpPr>
        <p:spPr>
          <a:xfrm rot="16200000">
            <a:off x="3820340" y="3707592"/>
            <a:ext cx="1400401" cy="13013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9A9AC"/>
              </a:gs>
              <a:gs pos="100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B3B2E-A1C7-4C62-907D-5305E763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760" y="4105757"/>
            <a:ext cx="635735" cy="461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B1556C-AD19-1400-2005-496B3653271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1150" y="2985726"/>
            <a:ext cx="3420000" cy="16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2603AF-F8B3-2738-8A60-D1AE3AD3830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23684" y="2981439"/>
            <a:ext cx="34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58568-659B-4232-A0CA-5466CA020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142" y="309603"/>
            <a:ext cx="7158535" cy="369332"/>
          </a:xfrm>
        </p:spPr>
        <p:txBody>
          <a:bodyPr/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RAPTOR AI Score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097F3-75AA-46BC-A638-DE4ADDD7110E}"/>
              </a:ext>
            </a:extLst>
          </p:cNvPr>
          <p:cNvSpPr txBox="1"/>
          <p:nvPr/>
        </p:nvSpPr>
        <p:spPr>
          <a:xfrm>
            <a:off x="133350" y="1129784"/>
            <a:ext cx="6779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 - METHOD (2) SCORE DISTRIBUTION </a:t>
            </a:r>
            <a:r>
              <a:rPr lang="en-US" altLang="ko-KR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Anti-projection test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9FDC7-DAA5-4FDC-8CF6-428E8C0C8598}"/>
              </a:ext>
            </a:extLst>
          </p:cNvPr>
          <p:cNvSpPr txBox="1"/>
          <p:nvPr/>
        </p:nvSpPr>
        <p:spPr>
          <a:xfrm>
            <a:off x="4200111" y="2550646"/>
            <a:ext cx="405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1000 </a:t>
            </a:r>
            <a:r>
              <a:rPr lang="en-US" altLang="ko-K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Drug-Disease pairs </a:t>
            </a:r>
          </a:p>
          <a:p>
            <a:pPr algn="ctr"/>
            <a:r>
              <a:rPr lang="en-US" altLang="ko-K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with Anti-projection test score</a:t>
            </a:r>
            <a:endParaRPr lang="ko-KR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26A92-4160-44F0-8B26-A50E3593C4FD}"/>
              </a:ext>
            </a:extLst>
          </p:cNvPr>
          <p:cNvSpPr txBox="1"/>
          <p:nvPr/>
        </p:nvSpPr>
        <p:spPr>
          <a:xfrm>
            <a:off x="685386" y="2558787"/>
            <a:ext cx="351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Frequency distribution for </a:t>
            </a:r>
            <a:r>
              <a:rPr lang="en-US" altLang="ko-KR" sz="1200" b="1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Anti-projection test</a:t>
            </a:r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drug-disease</a:t>
            </a:r>
            <a:r>
              <a:rPr lang="ko-KR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endParaRPr lang="ko-KR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B6CF5F5-962D-4188-8112-68A6A33DF52C}"/>
              </a:ext>
            </a:extLst>
          </p:cNvPr>
          <p:cNvSpPr/>
          <p:nvPr/>
        </p:nvSpPr>
        <p:spPr>
          <a:xfrm rot="10800000">
            <a:off x="961908" y="4583347"/>
            <a:ext cx="2238017" cy="2033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915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3736A-4D71-4DF8-AAD5-0F10EFD564C3}"/>
              </a:ext>
            </a:extLst>
          </p:cNvPr>
          <p:cNvSpPr txBox="1"/>
          <p:nvPr/>
        </p:nvSpPr>
        <p:spPr>
          <a:xfrm>
            <a:off x="18961" y="4565078"/>
            <a:ext cx="11149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i="1" dirty="0">
                <a:solidFill>
                  <a:srgbClr val="091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1D45D-C358-41FF-99A9-8B6BB5553BF8}"/>
              </a:ext>
            </a:extLst>
          </p:cNvPr>
          <p:cNvSpPr txBox="1"/>
          <p:nvPr/>
        </p:nvSpPr>
        <p:spPr>
          <a:xfrm>
            <a:off x="3025342" y="4565078"/>
            <a:ext cx="11149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i="1" dirty="0">
                <a:solidFill>
                  <a:srgbClr val="BA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Significant</a:t>
            </a:r>
            <a:endParaRPr lang="ko-KR" altLang="en-US" sz="1050" dirty="0">
              <a:solidFill>
                <a:srgbClr val="BAB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407F9F6-4C8C-4CA9-BD66-38EB19E14E5F}"/>
              </a:ext>
            </a:extLst>
          </p:cNvPr>
          <p:cNvSpPr/>
          <p:nvPr/>
        </p:nvSpPr>
        <p:spPr>
          <a:xfrm rot="5400000">
            <a:off x="3764449" y="3725057"/>
            <a:ext cx="1400401" cy="13013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915FF"/>
              </a:gs>
              <a:gs pos="100000">
                <a:srgbClr val="0915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ADC363-878C-453A-96E0-4EA807621399}"/>
              </a:ext>
            </a:extLst>
          </p:cNvPr>
          <p:cNvSpPr txBox="1"/>
          <p:nvPr/>
        </p:nvSpPr>
        <p:spPr>
          <a:xfrm>
            <a:off x="6224631" y="678935"/>
            <a:ext cx="2961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line Integration method: </a:t>
            </a:r>
            <a:r>
              <a:rPr lang="en-US" altLang="ko-KR" sz="1200" b="1" i="1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v.ud.15</a:t>
            </a:r>
            <a:endParaRPr lang="ko-KR" altLang="en-US" sz="1200" i="1" dirty="0">
              <a:solidFill>
                <a:schemeClr val="bg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9125CA-327F-4818-973B-DC3CFBC3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631" y="4117372"/>
            <a:ext cx="835126" cy="4621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538E79-C260-0F3D-FB27-4A2B5C99DAC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6" y="2980125"/>
            <a:ext cx="3420000" cy="16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430E9B-E3D0-592B-30EE-F5AD6896259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38804" y="2992958"/>
            <a:ext cx="34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92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oncocross_20200827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8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oncocross_20200827" id="{EBCB2FAD-1C51-40FF-B936-8B1EE0F86B89}" vid="{C6CC3E94-7835-4B18-BBC4-CC937C4D2D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Theme_oncocross_20200827</Template>
  <TotalTime>10932</TotalTime>
  <Words>931</Words>
  <Application>Microsoft Office PowerPoint</Application>
  <PresentationFormat>화면 슬라이드 쇼(4:3)</PresentationFormat>
  <Paragraphs>185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Bold</vt:lpstr>
      <vt:lpstr>나눔스퀘어 ExtraBold</vt:lpstr>
      <vt:lpstr>Arial</vt:lpstr>
      <vt:lpstr>나눔스퀘어</vt:lpstr>
      <vt:lpstr>Wingdings</vt:lpstr>
      <vt:lpstr>맑은 고딕</vt:lpstr>
      <vt:lpstr>Theme_oncocross_20200827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온코 크로스</dc:creator>
  <cp:lastModifiedBy>온코 크로스</cp:lastModifiedBy>
  <cp:revision>544</cp:revision>
  <dcterms:created xsi:type="dcterms:W3CDTF">2021-04-06T01:16:34Z</dcterms:created>
  <dcterms:modified xsi:type="dcterms:W3CDTF">2022-07-11T08:41:23Z</dcterms:modified>
</cp:coreProperties>
</file>