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5" r:id="rId2"/>
  </p:sldMasterIdLst>
  <p:notesMasterIdLst>
    <p:notesMasterId r:id="rId10"/>
  </p:notesMasterIdLst>
  <p:sldIdLst>
    <p:sldId id="256" r:id="rId3"/>
    <p:sldId id="260" r:id="rId4"/>
    <p:sldId id="272" r:id="rId5"/>
    <p:sldId id="268" r:id="rId6"/>
    <p:sldId id="269" r:id="rId7"/>
    <p:sldId id="270" r:id="rId8"/>
    <p:sldId id="271" r:id="rId9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B9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2" autoAdjust="0"/>
    <p:restoredTop sz="94646" autoAdjust="0"/>
  </p:normalViewPr>
  <p:slideViewPr>
    <p:cSldViewPr snapToGrid="0">
      <p:cViewPr>
        <p:scale>
          <a:sx n="125" d="100"/>
          <a:sy n="125" d="100"/>
        </p:scale>
        <p:origin x="-864" y="40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10115-D117-43B1-A50B-8388D87F6800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3E039-3F8E-4227-9922-CF48C4A734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764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xmlns="" id="{F3423419-97D2-4254-89CF-49A662732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xmlns="" id="{D519C831-5A16-422F-AB5D-8F3FE607B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xmlns="" id="{544C6EB3-5A5D-45B5-8C6A-89483E301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80471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485B3DC4-B1CE-4A18-8C62-28565DAE554B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1">
            <a:extLst>
              <a:ext uri="{FF2B5EF4-FFF2-40B4-BE49-F238E27FC236}">
                <a16:creationId xmlns:a16="http://schemas.microsoft.com/office/drawing/2014/main" xmlns="" id="{C0CCDC21-A355-4B9C-ACDE-EEDC890FA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부제목 2">
            <a:extLst>
              <a:ext uri="{FF2B5EF4-FFF2-40B4-BE49-F238E27FC236}">
                <a16:creationId xmlns:a16="http://schemas.microsoft.com/office/drawing/2014/main" xmlns="" id="{7431F14B-E017-42BE-8D55-91DE007C7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1" name="텍스트 개체 틀 3">
            <a:extLst>
              <a:ext uri="{FF2B5EF4-FFF2-40B4-BE49-F238E27FC236}">
                <a16:creationId xmlns:a16="http://schemas.microsoft.com/office/drawing/2014/main" xmlns="" id="{75988760-984E-48A5-9721-DA7FD1E83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910453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xmlns="" id="{44AD2A88-90B8-419C-9505-664AB6980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5" name="부제목 2">
            <a:extLst>
              <a:ext uri="{FF2B5EF4-FFF2-40B4-BE49-F238E27FC236}">
                <a16:creationId xmlns:a16="http://schemas.microsoft.com/office/drawing/2014/main" xmlns="" id="{C1D149F3-A7C5-4253-96D7-08412510E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6" name="텍스트 개체 틀 3">
            <a:extLst>
              <a:ext uri="{FF2B5EF4-FFF2-40B4-BE49-F238E27FC236}">
                <a16:creationId xmlns:a16="http://schemas.microsoft.com/office/drawing/2014/main" xmlns="" id="{47B36837-A7E7-4B1B-8353-E479033DC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009875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>
            <a:extLst>
              <a:ext uri="{FF2B5EF4-FFF2-40B4-BE49-F238E27FC236}">
                <a16:creationId xmlns:a16="http://schemas.microsoft.com/office/drawing/2014/main" xmlns="" id="{1BC95A47-A83F-4DBE-A274-615E878CA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xmlns="" id="{94D8CBAB-8692-40EB-BCBA-CD9980FD9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19" name="텍스트 개체 틀 3">
            <a:extLst>
              <a:ext uri="{FF2B5EF4-FFF2-40B4-BE49-F238E27FC236}">
                <a16:creationId xmlns:a16="http://schemas.microsoft.com/office/drawing/2014/main" xmlns="" id="{783416B6-0438-4B83-B07C-5F03FF18B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109419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5454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D6CEC07C-B71B-437E-B22D-5CE7FBA9E6A0}"/>
              </a:ext>
            </a:extLst>
          </p:cNvPr>
          <p:cNvGrpSpPr/>
          <p:nvPr userDrawn="1"/>
        </p:nvGrpSpPr>
        <p:grpSpPr>
          <a:xfrm>
            <a:off x="643915" y="2109105"/>
            <a:ext cx="4090389" cy="4027000"/>
            <a:chOff x="781622" y="1877252"/>
            <a:chExt cx="4736309" cy="4662910"/>
          </a:xfrm>
        </p:grpSpPr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xmlns="" id="{64980539-C47E-48E1-95E9-151EAAF22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0307" t="8157" r="7822" b="8120"/>
            <a:stretch>
              <a:fillRect/>
            </a:stretch>
          </p:blipFill>
          <p:spPr>
            <a:xfrm>
              <a:off x="1095829" y="2148848"/>
              <a:ext cx="4093582" cy="409785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684AC1EA-C3C8-4492-862C-47BB306532EF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EB0F3DCB-76B9-49A0-8A88-AD08D9CA9DEF}"/>
                </a:ext>
              </a:extLst>
            </p:cNvPr>
            <p:cNvSpPr txBox="1"/>
            <p:nvPr/>
          </p:nvSpPr>
          <p:spPr>
            <a:xfrm>
              <a:off x="5244889" y="3949015"/>
              <a:ext cx="273042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7E9FCC82-558E-4DF4-9D5C-F0C44F5F54F5}"/>
                </a:ext>
              </a:extLst>
            </p:cNvPr>
            <p:cNvSpPr txBox="1"/>
            <p:nvPr/>
          </p:nvSpPr>
          <p:spPr>
            <a:xfrm>
              <a:off x="2691659" y="1877252"/>
              <a:ext cx="925449" cy="2920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BD2C8906-0B79-496E-B1FE-DAA224855938}"/>
                </a:ext>
              </a:extLst>
            </p:cNvPr>
            <p:cNvSpPr txBox="1"/>
            <p:nvPr/>
          </p:nvSpPr>
          <p:spPr>
            <a:xfrm>
              <a:off x="2684112" y="6248076"/>
              <a:ext cx="925449" cy="2920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025306B4-CCB6-440B-B143-5014A4127794}"/>
              </a:ext>
            </a:extLst>
          </p:cNvPr>
          <p:cNvSpPr/>
          <p:nvPr userDrawn="1"/>
        </p:nvSpPr>
        <p:spPr>
          <a:xfrm>
            <a:off x="120288" y="342900"/>
            <a:ext cx="9672501" cy="6127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5E240A2-83E6-43FE-B822-45939E6F216F}"/>
              </a:ext>
            </a:extLst>
          </p:cNvPr>
          <p:cNvSpPr txBox="1"/>
          <p:nvPr userDrawn="1"/>
        </p:nvSpPr>
        <p:spPr>
          <a:xfrm>
            <a:off x="836679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1A49507-DCFB-4209-A223-BBC24FF20C9E}"/>
              </a:ext>
            </a:extLst>
          </p:cNvPr>
          <p:cNvSpPr txBox="1"/>
          <p:nvPr userDrawn="1"/>
        </p:nvSpPr>
        <p:spPr>
          <a:xfrm>
            <a:off x="8223129" y="66662"/>
            <a:ext cx="1569660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13" dirty="0">
                <a:latin typeface="+mn-ea"/>
              </a:rPr>
              <a:t>NCS</a:t>
            </a:r>
            <a:r>
              <a:rPr lang="ko-KR" altLang="en-US" sz="813" dirty="0">
                <a:latin typeface="+mn-ea"/>
              </a:rPr>
              <a:t>능력단위평가 결과물제출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8CFEB2C-E607-4D52-B6F6-9A719A0AEE96}"/>
              </a:ext>
            </a:extLst>
          </p:cNvPr>
          <p:cNvSpPr txBox="1"/>
          <p:nvPr userDrawn="1"/>
        </p:nvSpPr>
        <p:spPr>
          <a:xfrm>
            <a:off x="120288" y="342900"/>
            <a:ext cx="60959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문항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1C521C0E-F088-45CD-A512-9449A92AF55A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200" dirty="0">
              <a:latin typeface="+mn-ea"/>
            </a:endParaRPr>
          </a:p>
        </p:txBody>
      </p:sp>
      <p:sp>
        <p:nvSpPr>
          <p:cNvPr id="19" name="슬라이드 번호 개체 틀 3">
            <a:extLst>
              <a:ext uri="{FF2B5EF4-FFF2-40B4-BE49-F238E27FC236}">
                <a16:creationId xmlns:a16="http://schemas.microsoft.com/office/drawing/2014/main" xmlns="" id="{D11E2CAA-5935-44F3-923F-A3D4E27557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55578" y="6292346"/>
            <a:ext cx="1830134" cy="178124"/>
          </a:xfrm>
          <a:prstGeom prst="rect">
            <a:avLst/>
          </a:prstGeom>
        </p:spPr>
        <p:txBody>
          <a:bodyPr anchor="ctr"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xmlns="" id="{4C07FC4C-0B64-490B-B920-CCACF1F00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2" y="597807"/>
            <a:ext cx="8007063" cy="449944"/>
          </a:xfrm>
          <a:prstGeom prst="rect">
            <a:avLst/>
          </a:prstGeom>
        </p:spPr>
        <p:txBody>
          <a:bodyPr anchor="ctr"/>
          <a:lstStyle>
            <a:lvl1pPr algn="l">
              <a:defRPr sz="16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xmlns="" id="{1E6645E1-C6C5-4CE6-BA21-6915A9A70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92203"/>
            <a:ext cx="7918618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2" name="텍스트 개체 틀 3">
            <a:extLst>
              <a:ext uri="{FF2B5EF4-FFF2-40B4-BE49-F238E27FC236}">
                <a16:creationId xmlns:a16="http://schemas.microsoft.com/office/drawing/2014/main" xmlns="" id="{B1ADA135-1AB6-47F8-92CE-BF4D7CB2D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422854"/>
            <a:ext cx="7712243" cy="312057"/>
          </a:xfrm>
          <a:prstGeom prst="rect">
            <a:avLst/>
          </a:prstGeom>
        </p:spPr>
        <p:txBody>
          <a:bodyPr/>
          <a:lstStyle>
            <a:lvl1pPr marL="232167" indent="-232167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xmlns="" id="{C5CA33C4-6A64-4B14-AE2E-38814AD9EA1F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004822" y="2433449"/>
          <a:ext cx="3718436" cy="3224402"/>
        </p:xfrm>
        <a:graphic>
          <a:graphicData uri="http://schemas.openxmlformats.org/drawingml/2006/table">
            <a:tbl>
              <a:tblPr/>
              <a:tblGrid>
                <a:gridCol w="3718436">
                  <a:extLst>
                    <a:ext uri="{9D8B030D-6E8A-4147-A177-3AD203B41FA5}">
                      <a16:colId xmlns:a16="http://schemas.microsoft.com/office/drawing/2014/main" xmlns="" val="2825577889"/>
                    </a:ext>
                  </a:extLst>
                </a:gridCol>
              </a:tblGrid>
              <a:tr h="33976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매트리스 분석에 따른 방향 정리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40433091"/>
                  </a:ext>
                </a:extLst>
              </a:tr>
              <a:tr h="288463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77821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432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032AF6CA-BB0C-4584-B69B-7414B61D7ED5}"/>
              </a:ext>
            </a:extLst>
          </p:cNvPr>
          <p:cNvSpPr/>
          <p:nvPr userDrawn="1"/>
        </p:nvSpPr>
        <p:spPr>
          <a:xfrm>
            <a:off x="114300" y="342900"/>
            <a:ext cx="9671050" cy="660400"/>
          </a:xfrm>
          <a:prstGeom prst="rect">
            <a:avLst/>
          </a:prstGeom>
          <a:solidFill>
            <a:srgbClr val="2AB9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0592985A-7FB7-4237-B760-70A1F976B1B1}"/>
              </a:ext>
            </a:extLst>
          </p:cNvPr>
          <p:cNvSpPr/>
          <p:nvPr userDrawn="1"/>
        </p:nvSpPr>
        <p:spPr>
          <a:xfrm>
            <a:off x="120288" y="342900"/>
            <a:ext cx="9672501" cy="6127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0D866D0E-CF57-4F6A-8159-9C9CA316338F}"/>
              </a:ext>
            </a:extLst>
          </p:cNvPr>
          <p:cNvSpPr txBox="1"/>
          <p:nvPr userDrawn="1"/>
        </p:nvSpPr>
        <p:spPr>
          <a:xfrm>
            <a:off x="832869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1C8A216A-DB05-4113-A551-C9EECE87775A}"/>
              </a:ext>
            </a:extLst>
          </p:cNvPr>
          <p:cNvSpPr txBox="1"/>
          <p:nvPr userDrawn="1"/>
        </p:nvSpPr>
        <p:spPr>
          <a:xfrm>
            <a:off x="8223129" y="66662"/>
            <a:ext cx="1569660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13" dirty="0">
                <a:latin typeface="+mn-ea"/>
              </a:rPr>
              <a:t>NCS</a:t>
            </a:r>
            <a:r>
              <a:rPr lang="ko-KR" altLang="en-US" sz="813" dirty="0">
                <a:latin typeface="+mn-ea"/>
              </a:rPr>
              <a:t>능력단위평가 결과물제출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6B4062C9-EA74-4C9D-8D11-5896FE1A0D3F}"/>
              </a:ext>
            </a:extLst>
          </p:cNvPr>
          <p:cNvSpPr txBox="1"/>
          <p:nvPr userDrawn="1"/>
        </p:nvSpPr>
        <p:spPr>
          <a:xfrm>
            <a:off x="120288" y="342900"/>
            <a:ext cx="60959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문항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18663070-37B4-457D-86E3-E7AEF4B60022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200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5343EC77-088F-46CA-B921-A6A881C99431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+mn-ea"/>
              </a:rPr>
              <a:t>최연우</a:t>
            </a:r>
            <a:endParaRPr lang="ko-KR" altLang="en-US" sz="1200" dirty="0"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F28BF5B1-2F65-4A78-A63B-6DA6254FFBCC}"/>
              </a:ext>
            </a:extLst>
          </p:cNvPr>
          <p:cNvSpPr txBox="1"/>
          <p:nvPr userDrawn="1"/>
        </p:nvSpPr>
        <p:spPr>
          <a:xfrm>
            <a:off x="8586289" y="397245"/>
            <a:ext cx="1080589" cy="178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00F4FF4-545F-4154-8034-CC9390C6ACB8}" type="slidenum">
              <a:rPr lang="ko-KR" altLang="en-US" sz="1100" smtClean="0">
                <a:solidFill>
                  <a:schemeClr val="bg1">
                    <a:lumMod val="95000"/>
                  </a:schemeClr>
                </a:solidFill>
              </a:rPr>
              <a:t>‹#›</a:t>
            </a:fld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xmlns="" id="{1A2114F2-05F7-4B27-ABE2-802B5F15F8E9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35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7" r:id="rId3"/>
    <p:sldLayoutId id="2147483678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rgbClr val="2AB9C7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0462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2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C66607C-A416-4E5C-9E9B-2C8F198902B1}"/>
              </a:ext>
            </a:extLst>
          </p:cNvPr>
          <p:cNvSpPr txBox="1"/>
          <p:nvPr/>
        </p:nvSpPr>
        <p:spPr>
          <a:xfrm>
            <a:off x="1830920" y="1931692"/>
            <a:ext cx="6280887" cy="6424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575" dirty="0">
                <a:solidFill>
                  <a:schemeClr val="bg1"/>
                </a:solidFill>
              </a:rPr>
              <a:t>NCS</a:t>
            </a:r>
            <a:r>
              <a:rPr lang="ko-KR" altLang="en-US" sz="3575" dirty="0">
                <a:solidFill>
                  <a:schemeClr val="bg1"/>
                </a:solidFill>
              </a:rPr>
              <a:t>능력단위평가 결과물제출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xmlns="" id="{6C3E1F19-E1FA-424B-AD7A-5FCF5CE50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83677"/>
              </p:ext>
            </p:extLst>
          </p:nvPr>
        </p:nvGraphicFramePr>
        <p:xfrm>
          <a:off x="2995929" y="3648075"/>
          <a:ext cx="3950868" cy="929101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921532">
                  <a:extLst>
                    <a:ext uri="{9D8B030D-6E8A-4147-A177-3AD203B41FA5}">
                      <a16:colId xmlns:a16="http://schemas.microsoft.com/office/drawing/2014/main" xmlns="" val="889494836"/>
                    </a:ext>
                  </a:extLst>
                </a:gridCol>
                <a:gridCol w="3029336">
                  <a:extLst>
                    <a:ext uri="{9D8B030D-6E8A-4147-A177-3AD203B41FA5}">
                      <a16:colId xmlns:a16="http://schemas.microsoft.com/office/drawing/2014/main" xmlns="" val="774900547"/>
                    </a:ext>
                  </a:extLst>
                </a:gridCol>
              </a:tblGrid>
              <a:tr h="3264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능력단위명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UI/UX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요구분석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6836536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 명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최연우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xmlns="" val="429833978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제출일자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2021-11-15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xmlns="" val="210985997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F9FDEEC-70F6-424E-B19D-D367EE80B3D2}"/>
              </a:ext>
            </a:extLst>
          </p:cNvPr>
          <p:cNvSpPr txBox="1"/>
          <p:nvPr/>
        </p:nvSpPr>
        <p:spPr>
          <a:xfrm>
            <a:off x="834774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001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xmlns="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.  페이지 제작을 위한 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컬러 </a:t>
            </a: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스타일가이드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부제목 10">
            <a:extLst>
              <a:ext uri="{FF2B5EF4-FFF2-40B4-BE49-F238E27FC236}">
                <a16:creationId xmlns:a16="http://schemas.microsoft.com/office/drawing/2014/main" xmlns="" id="{5FE216CF-07F7-4B7E-AC30-B0D3F14EC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 altLang="en-US" dirty="0"/>
              <a:t>컬러 스타일 가이드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xmlns="" id="{590E3906-C977-4C9A-BD0A-220D7B76F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 anchor="t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altLang="en-US" dirty="0"/>
              <a:t>기본 컬러 스타일 가이드</a:t>
            </a:r>
          </a:p>
        </p:txBody>
      </p:sp>
      <p:pic>
        <p:nvPicPr>
          <p:cNvPr id="1026" name="Picture 2" descr="C:\Users\huchu\Downloads\style_guide_colo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" t="18592" r="4623" b="27208"/>
          <a:stretch/>
        </p:blipFill>
        <p:spPr bwMode="auto">
          <a:xfrm>
            <a:off x="698501" y="2235200"/>
            <a:ext cx="8293099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5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xmlns="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.  페이지 제작을 위한 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컬러 </a:t>
            </a: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스타일가이드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부제목 10">
            <a:extLst>
              <a:ext uri="{FF2B5EF4-FFF2-40B4-BE49-F238E27FC236}">
                <a16:creationId xmlns:a16="http://schemas.microsoft.com/office/drawing/2014/main" xmlns="" id="{5FE216CF-07F7-4B7E-AC30-B0D3F14EC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 altLang="en-US" dirty="0"/>
              <a:t>컬러 스타일 명도대비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xmlns="" id="{590E3906-C977-4C9A-BD0A-220D7B76F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 anchor="t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altLang="en-US" dirty="0"/>
              <a:t>폰트 및 배경 컬러 명도대비 가이드</a:t>
            </a:r>
          </a:p>
        </p:txBody>
      </p:sp>
      <p:pic>
        <p:nvPicPr>
          <p:cNvPr id="5" name="Picture 2" descr="C:\Users\huchu\Downloads\style_guide_colo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" t="75308" r="4623" b="3629"/>
          <a:stretch/>
        </p:blipFill>
        <p:spPr bwMode="auto">
          <a:xfrm>
            <a:off x="698500" y="2133600"/>
            <a:ext cx="8293099" cy="1169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67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9">
            <a:extLst>
              <a:ext uri="{FF2B5EF4-FFF2-40B4-BE49-F238E27FC236}">
                <a16:creationId xmlns:a16="http://schemas.microsoft.com/office/drawing/2014/main" xmlns="" id="{D828DD01-4FB2-46BB-8440-16B42F23E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.  페이지 제작을 위한 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폰트 </a:t>
            </a: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스타일가이드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부제목 10">
            <a:extLst>
              <a:ext uri="{FF2B5EF4-FFF2-40B4-BE49-F238E27FC236}">
                <a16:creationId xmlns:a16="http://schemas.microsoft.com/office/drawing/2014/main" xmlns="" id="{EAA7B780-E87D-4986-BBFD-25E89752D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/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 altLang="en-US" dirty="0"/>
              <a:t>서체 스타일 가이드</a:t>
            </a:r>
          </a:p>
        </p:txBody>
      </p:sp>
      <p:sp>
        <p:nvSpPr>
          <p:cNvPr id="21" name="텍스트 개체 틀 11">
            <a:extLst>
              <a:ext uri="{FF2B5EF4-FFF2-40B4-BE49-F238E27FC236}">
                <a16:creationId xmlns:a16="http://schemas.microsoft.com/office/drawing/2014/main" xmlns="" id="{38D1307D-D209-463B-8BFD-B3219CEC1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>
              <a:spcBef>
                <a:spcPts val="0"/>
              </a:spcBef>
              <a:buSzPts val="1100"/>
              <a:buFont typeface="Calibri"/>
              <a:buChar char="•"/>
            </a:pPr>
            <a:r>
              <a:rPr lang="ko-KR" altLang="en-US" dirty="0" smtClean="0"/>
              <a:t>기본폰트</a:t>
            </a:r>
            <a:endParaRPr lang="ko-KR" altLang="en-US" dirty="0"/>
          </a:p>
        </p:txBody>
      </p:sp>
      <p:pic>
        <p:nvPicPr>
          <p:cNvPr id="2050" name="Picture 2" descr="C:\Users\huchu\Downloads\style_guide_fon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" t="20666" r="5555" b="13852"/>
          <a:stretch/>
        </p:blipFill>
        <p:spPr bwMode="auto">
          <a:xfrm>
            <a:off x="368300" y="1841500"/>
            <a:ext cx="9093200" cy="400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08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9">
            <a:extLst>
              <a:ext uri="{FF2B5EF4-FFF2-40B4-BE49-F238E27FC236}">
                <a16:creationId xmlns:a16="http://schemas.microsoft.com/office/drawing/2014/main" xmlns="" id="{D828DD01-4FB2-46BB-8440-16B42F23E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.  페이지 제작을 위한 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폰트 </a:t>
            </a: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스타일가이드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부제목 10">
            <a:extLst>
              <a:ext uri="{FF2B5EF4-FFF2-40B4-BE49-F238E27FC236}">
                <a16:creationId xmlns:a16="http://schemas.microsoft.com/office/drawing/2014/main" xmlns="" id="{EAA7B780-E87D-4986-BBFD-25E89752D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/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 altLang="en-US" dirty="0"/>
              <a:t>서체 스타일 가이드</a:t>
            </a:r>
          </a:p>
        </p:txBody>
      </p:sp>
      <p:sp>
        <p:nvSpPr>
          <p:cNvPr id="21" name="텍스트 개체 틀 11">
            <a:extLst>
              <a:ext uri="{FF2B5EF4-FFF2-40B4-BE49-F238E27FC236}">
                <a16:creationId xmlns:a16="http://schemas.microsoft.com/office/drawing/2014/main" xmlns="" id="{38D1307D-D209-463B-8BFD-B3219CEC1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altLang="en-US" sz="1200" dirty="0">
                <a:solidFill>
                  <a:srgbClr val="595959"/>
                </a:solidFill>
                <a:latin typeface="+mn-ea"/>
                <a:cs typeface="Calibri"/>
                <a:sym typeface="Calibri"/>
              </a:rPr>
              <a:t>기본 폰트 및 사이즈 체크</a:t>
            </a:r>
            <a:endParaRPr lang="ko-KR" altLang="en-US" dirty="0">
              <a:latin typeface="+mn-ea"/>
            </a:endParaRPr>
          </a:p>
        </p:txBody>
      </p:sp>
      <p:pic>
        <p:nvPicPr>
          <p:cNvPr id="3074" name="Picture 2" descr="C:\Users\huchu\Downloads\style_guide_font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" t="15185" r="5648" b="3481"/>
          <a:stretch/>
        </p:blipFill>
        <p:spPr bwMode="auto">
          <a:xfrm>
            <a:off x="711201" y="1676400"/>
            <a:ext cx="8547100" cy="474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9">
            <a:extLst>
              <a:ext uri="{FF2B5EF4-FFF2-40B4-BE49-F238E27FC236}">
                <a16:creationId xmlns:a16="http://schemas.microsoft.com/office/drawing/2014/main" xmlns="" id="{D828DD01-4FB2-46BB-8440-16B42F23E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.  페이지 제작을 위한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아이콘</a:t>
            </a: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 스타일가이드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부제목 10">
            <a:extLst>
              <a:ext uri="{FF2B5EF4-FFF2-40B4-BE49-F238E27FC236}">
                <a16:creationId xmlns:a16="http://schemas.microsoft.com/office/drawing/2014/main" xmlns="" id="{EAA7B780-E87D-4986-BBFD-25E89752D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/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 altLang="en-US" dirty="0"/>
              <a:t>사용 아이콘</a:t>
            </a:r>
          </a:p>
        </p:txBody>
      </p:sp>
      <p:sp>
        <p:nvSpPr>
          <p:cNvPr id="21" name="텍스트 개체 틀 11">
            <a:extLst>
              <a:ext uri="{FF2B5EF4-FFF2-40B4-BE49-F238E27FC236}">
                <a16:creationId xmlns:a16="http://schemas.microsoft.com/office/drawing/2014/main" xmlns="" id="{38D1307D-D209-463B-8BFD-B3219CEC1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altLang="en-US" sz="12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디자인에 삽입된 아이콘 디자인</a:t>
            </a:r>
            <a:endParaRPr lang="en-US" altLang="ko-KR" sz="1200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98" name="Picture 2" descr="C:\Users\huchu\Downloads\style_guide_ic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4" t="19630" r="5278" b="30148"/>
          <a:stretch/>
        </p:blipFill>
        <p:spPr bwMode="auto">
          <a:xfrm>
            <a:off x="398420" y="2235200"/>
            <a:ext cx="9266280" cy="313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91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9">
            <a:extLst>
              <a:ext uri="{FF2B5EF4-FFF2-40B4-BE49-F238E27FC236}">
                <a16:creationId xmlns:a16="http://schemas.microsoft.com/office/drawing/2014/main" xmlns="" id="{D828DD01-4FB2-46BB-8440-16B42F23E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.  페이지 제작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시 고려할 접근성 고려 가이드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부제목 10">
            <a:extLst>
              <a:ext uri="{FF2B5EF4-FFF2-40B4-BE49-F238E27FC236}">
                <a16:creationId xmlns:a16="http://schemas.microsoft.com/office/drawing/2014/main" xmlns="" id="{EAA7B780-E87D-4986-BBFD-25E89752D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/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en-US" altLang="ko-KR" dirty="0"/>
              <a:t>Hover, Focus </a:t>
            </a:r>
            <a:r>
              <a:rPr lang="ko-KR" altLang="en-US" dirty="0"/>
              <a:t>및 기본 설정 구분 가이드</a:t>
            </a:r>
          </a:p>
        </p:txBody>
      </p:sp>
      <p:sp>
        <p:nvSpPr>
          <p:cNvPr id="21" name="텍스트 개체 틀 11">
            <a:extLst>
              <a:ext uri="{FF2B5EF4-FFF2-40B4-BE49-F238E27FC236}">
                <a16:creationId xmlns:a16="http://schemas.microsoft.com/office/drawing/2014/main" xmlns="" id="{38D1307D-D209-463B-8BFD-B3219CEC1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버튼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,  font, 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사용환경에  따른 내용</a:t>
            </a:r>
            <a:endParaRPr lang="en-US" altLang="ko-KR" sz="1200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텍스트 개체 틀 11">
            <a:extLst>
              <a:ext uri="{FF2B5EF4-FFF2-40B4-BE49-F238E27FC236}">
                <a16:creationId xmlns:a16="http://schemas.microsoft.com/office/drawing/2014/main" xmlns="" id="{38D1307D-D209-463B-8BFD-B3219CEC1579}"/>
              </a:ext>
            </a:extLst>
          </p:cNvPr>
          <p:cNvSpPr txBox="1">
            <a:spLocks/>
          </p:cNvSpPr>
          <p:nvPr/>
        </p:nvSpPr>
        <p:spPr>
          <a:xfrm>
            <a:off x="712098" y="1887765"/>
            <a:ext cx="1443717" cy="312057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 algn="l" defTabSz="914400" rtl="0" eaLnBrk="1" latinLnBrk="1" hangingPunct="1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371466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2931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14397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5863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57329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4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0026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71726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SzPts val="1100"/>
              <a:buNone/>
            </a:pPr>
            <a:endParaRPr lang="en-US" altLang="ko-KR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31525" y="1887765"/>
            <a:ext cx="1502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SzPts val="1100"/>
            </a:pPr>
            <a:r>
              <a:rPr lang="ko-KR" altLang="en-US" b="1" dirty="0" smtClean="0">
                <a:solidFill>
                  <a:prstClr val="black"/>
                </a:solidFill>
                <a:latin typeface="+mj-ea"/>
                <a:ea typeface="+mj-ea"/>
                <a:cs typeface="Calibri"/>
                <a:sym typeface="Calibri"/>
              </a:rPr>
              <a:t>탭 메뉴 버튼</a:t>
            </a:r>
            <a:endParaRPr lang="en-US" altLang="ko-KR" b="1" dirty="0">
              <a:solidFill>
                <a:prstClr val="black"/>
              </a:solidFill>
              <a:latin typeface="+mj-ea"/>
              <a:ea typeface="+mj-ea"/>
              <a:cs typeface="Calibri"/>
              <a:sym typeface="Calibri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51267" y="3008198"/>
            <a:ext cx="91563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SzPts val="1100"/>
            </a:pPr>
            <a:r>
              <a:rPr lang="ko-KR" altLang="en-US" sz="1000" b="1" dirty="0" smtClean="0">
                <a:solidFill>
                  <a:prstClr val="black"/>
                </a:solidFill>
                <a:latin typeface="+mj-ea"/>
                <a:ea typeface="+mj-ea"/>
                <a:cs typeface="Calibri"/>
                <a:sym typeface="Calibri"/>
              </a:rPr>
              <a:t>탭 메뉴 </a:t>
            </a:r>
            <a:r>
              <a:rPr lang="ko-KR" altLang="en-US" sz="1000" b="1" dirty="0">
                <a:solidFill>
                  <a:prstClr val="black"/>
                </a:solidFill>
                <a:latin typeface="+mj-ea"/>
                <a:ea typeface="+mj-ea"/>
                <a:cs typeface="Calibri"/>
                <a:sym typeface="Calibri"/>
              </a:rPr>
              <a:t>기본</a:t>
            </a:r>
            <a:endParaRPr lang="en-US" altLang="ko-KR" sz="1000" b="1" dirty="0">
              <a:solidFill>
                <a:prstClr val="black"/>
              </a:solidFill>
              <a:latin typeface="+mj-ea"/>
              <a:ea typeface="+mj-ea"/>
              <a:cs typeface="Calibri"/>
              <a:sym typeface="Calibri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826232" y="4237954"/>
            <a:ext cx="116570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SzPts val="1100"/>
            </a:pPr>
            <a:r>
              <a:rPr lang="ko-KR" altLang="en-US" sz="1000" b="1" dirty="0">
                <a:solidFill>
                  <a:prstClr val="black"/>
                </a:solidFill>
                <a:latin typeface="+mj-ea"/>
                <a:ea typeface="+mj-ea"/>
                <a:cs typeface="Calibri"/>
                <a:sym typeface="Calibri"/>
              </a:rPr>
              <a:t>마우스 올렸을 때</a:t>
            </a:r>
            <a:endParaRPr lang="en-US" altLang="ko-KR" sz="1000" b="1" dirty="0">
              <a:solidFill>
                <a:prstClr val="black"/>
              </a:solidFill>
              <a:latin typeface="+mj-ea"/>
              <a:ea typeface="+mj-ea"/>
              <a:cs typeface="Calibri"/>
              <a:sym typeface="Calibri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49049" y="5482545"/>
            <a:ext cx="7200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SzPts val="1100"/>
            </a:pPr>
            <a:r>
              <a:rPr lang="ko-KR" altLang="en-US" sz="1000" b="1" dirty="0">
                <a:solidFill>
                  <a:prstClr val="black"/>
                </a:solidFill>
                <a:ea typeface="Calibri"/>
                <a:cs typeface="Calibri"/>
                <a:sym typeface="Calibri"/>
              </a:rPr>
              <a:t>선택 상태</a:t>
            </a:r>
            <a:endParaRPr lang="en-US" altLang="ko-KR" sz="1000" b="1" dirty="0">
              <a:solidFill>
                <a:prstClr val="black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5123" name="Picture 3" descr="C:\Users\huchu\Downloads\t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1181" y="2614400"/>
            <a:ext cx="3281270" cy="35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huchu\Downloads\tap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2098" y="3777288"/>
            <a:ext cx="3281270" cy="35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huchu\Downloads\tap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2098" y="5038092"/>
            <a:ext cx="3281270" cy="35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2"/>
          <a:stretch/>
        </p:blipFill>
        <p:spPr bwMode="auto">
          <a:xfrm>
            <a:off x="5204461" y="2530103"/>
            <a:ext cx="3543300" cy="169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6152808" y="1887765"/>
            <a:ext cx="1733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SzPts val="1100"/>
            </a:pPr>
            <a:r>
              <a:rPr lang="ko-KR" altLang="en-US" b="1" dirty="0" smtClean="0">
                <a:solidFill>
                  <a:prstClr val="black"/>
                </a:solidFill>
                <a:latin typeface="+mj-ea"/>
                <a:ea typeface="+mj-ea"/>
                <a:cs typeface="Calibri"/>
                <a:sym typeface="Calibri"/>
              </a:rPr>
              <a:t>선</a:t>
            </a:r>
            <a:r>
              <a:rPr lang="ko-KR" altLang="en-US" b="1" dirty="0">
                <a:solidFill>
                  <a:prstClr val="black"/>
                </a:solidFill>
                <a:latin typeface="+mj-ea"/>
                <a:ea typeface="+mj-ea"/>
                <a:cs typeface="Calibri"/>
                <a:sym typeface="Calibri"/>
              </a:rPr>
              <a:t>택</a:t>
            </a:r>
            <a:r>
              <a:rPr lang="ko-KR" altLang="en-US" b="1" dirty="0" smtClean="0">
                <a:solidFill>
                  <a:prstClr val="black"/>
                </a:solidFill>
                <a:latin typeface="+mj-ea"/>
                <a:ea typeface="+mj-ea"/>
                <a:cs typeface="Calibri"/>
                <a:sym typeface="Calibri"/>
              </a:rPr>
              <a:t> 메뉴 버튼</a:t>
            </a:r>
            <a:endParaRPr lang="en-US" altLang="ko-KR" b="1" dirty="0">
              <a:solidFill>
                <a:prstClr val="black"/>
              </a:solidFill>
              <a:latin typeface="+mj-ea"/>
              <a:ea typeface="+mj-ea"/>
              <a:cs typeface="Calibri"/>
              <a:sym typeface="Calibri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881957" y="4364912"/>
            <a:ext cx="7425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SzPts val="1100"/>
            </a:pPr>
            <a:r>
              <a:rPr lang="ko-KR" altLang="en-US" sz="1000" b="1" dirty="0" smtClean="0">
                <a:solidFill>
                  <a:prstClr val="black"/>
                </a:solidFill>
                <a:latin typeface="+mj-ea"/>
                <a:ea typeface="+mj-ea"/>
                <a:cs typeface="Calibri"/>
                <a:sym typeface="Calibri"/>
              </a:rPr>
              <a:t>선택 기본</a:t>
            </a:r>
            <a:endParaRPr lang="en-US" altLang="ko-KR" sz="1000" b="1" dirty="0" smtClean="0">
              <a:solidFill>
                <a:prstClr val="black"/>
              </a:solidFill>
              <a:latin typeface="+mj-ea"/>
              <a:ea typeface="+mj-ea"/>
              <a:cs typeface="Calibri"/>
              <a:sym typeface="Calibri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261179" y="4364912"/>
            <a:ext cx="7425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SzPts val="1100"/>
            </a:pPr>
            <a:r>
              <a:rPr lang="ko-KR" altLang="en-US" sz="1000" b="1" dirty="0" smtClean="0">
                <a:solidFill>
                  <a:prstClr val="black"/>
                </a:solidFill>
                <a:latin typeface="+mj-ea"/>
                <a:ea typeface="+mj-ea"/>
                <a:cs typeface="Calibri"/>
                <a:sym typeface="Calibri"/>
              </a:rPr>
              <a:t>선택 상태</a:t>
            </a:r>
            <a:endParaRPr lang="en-US" altLang="ko-KR" sz="1000" b="1" dirty="0" smtClean="0">
              <a:solidFill>
                <a:prstClr val="black"/>
              </a:solidFill>
              <a:latin typeface="+mj-ea"/>
              <a:ea typeface="+mj-ea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08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</TotalTime>
  <Words>129</Words>
  <Application>Microsoft Office PowerPoint</Application>
  <PresentationFormat>A4 용지(210x297mm)</PresentationFormat>
  <Paragraphs>33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9" baseType="lpstr">
      <vt:lpstr>Office 테마</vt:lpstr>
      <vt:lpstr>디자인 사용자 지정</vt:lpstr>
      <vt:lpstr>PowerPoint 프레젠테이션</vt:lpstr>
      <vt:lpstr>01.  페이지 제작을 위한 컬러 스타일가이드</vt:lpstr>
      <vt:lpstr>01.  페이지 제작을 위한 컬러 스타일가이드</vt:lpstr>
      <vt:lpstr>02.  페이지 제작을 위한 폰트 스타일가이드</vt:lpstr>
      <vt:lpstr>02.  페이지 제작을 위한 폰트 스타일가이드</vt:lpstr>
      <vt:lpstr>03.  페이지 제작을 위한 아이콘 스타일가이드</vt:lpstr>
      <vt:lpstr>04.  페이지 제작 시 고려할 접근성 고려 가이드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현수</dc:creator>
  <cp:lastModifiedBy>huchu</cp:lastModifiedBy>
  <cp:revision>15</cp:revision>
  <dcterms:created xsi:type="dcterms:W3CDTF">2021-08-19T04:24:11Z</dcterms:created>
  <dcterms:modified xsi:type="dcterms:W3CDTF">2021-11-15T02:04:04Z</dcterms:modified>
</cp:coreProperties>
</file>